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4663"/>
  </p:normalViewPr>
  <p:slideViewPr>
    <p:cSldViewPr snapToGrid="0" snapToObjects="1">
      <p:cViewPr varScale="1">
        <p:scale>
          <a:sx n="108" d="100"/>
          <a:sy n="108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9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5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3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7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0841-993C-104B-A63C-378AB4344164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5527-4449-AA43-8146-A1FDD247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B80F7-0899-7F49-834C-D08965CD9444}"/>
              </a:ext>
            </a:extLst>
          </p:cNvPr>
          <p:cNvSpPr txBox="1"/>
          <p:nvPr/>
        </p:nvSpPr>
        <p:spPr>
          <a:xfrm>
            <a:off x="838200" y="2409848"/>
            <a:ext cx="7467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i="1" dirty="0">
                <a:latin typeface="Candara"/>
                <a:cs typeface="Candara"/>
              </a:rPr>
              <a:t>Step-by-step animation of</a:t>
            </a:r>
            <a:br>
              <a:rPr lang="en-US" sz="3600" b="1" i="1" dirty="0">
                <a:latin typeface="Candara"/>
                <a:cs typeface="Candara"/>
              </a:rPr>
            </a:br>
            <a:r>
              <a:rPr lang="en-US" sz="3600" b="1" i="1" dirty="0">
                <a:latin typeface="Candara"/>
                <a:cs typeface="Candara"/>
              </a:rPr>
              <a:t>acid-base reactions</a:t>
            </a:r>
          </a:p>
        </p:txBody>
      </p:sp>
    </p:spTree>
    <p:extLst>
      <p:ext uri="{BB962C8B-B14F-4D97-AF65-F5344CB8AC3E}">
        <p14:creationId xmlns:p14="http://schemas.microsoft.com/office/powerpoint/2010/main" val="378389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0F752108-7B6C-3548-9B49-3710F7AF8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2" t="58204" r="45992" b="32988"/>
          <a:stretch/>
        </p:blipFill>
        <p:spPr>
          <a:xfrm>
            <a:off x="-72448" y="1927730"/>
            <a:ext cx="4274267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63BE0-1E9A-004E-8D54-D66495CE7F37}"/>
              </a:ext>
            </a:extLst>
          </p:cNvPr>
          <p:cNvSpPr txBox="1"/>
          <p:nvPr/>
        </p:nvSpPr>
        <p:spPr>
          <a:xfrm>
            <a:off x="398406" y="1094308"/>
            <a:ext cx="8343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5. Two new products, the conjugate base and conjugate acid, are produced.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53C4A-910C-644A-BF5E-EDE3171D0192}"/>
              </a:ext>
            </a:extLst>
          </p:cNvPr>
          <p:cNvSpPr txBox="1"/>
          <p:nvPr/>
        </p:nvSpPr>
        <p:spPr>
          <a:xfrm>
            <a:off x="782123" y="1643992"/>
            <a:ext cx="79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LA/E+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4CC25-E4C9-B448-9AD1-7240DBD5495E}"/>
              </a:ext>
            </a:extLst>
          </p:cNvPr>
          <p:cNvSpPr txBox="1"/>
          <p:nvPr/>
        </p:nvSpPr>
        <p:spPr>
          <a:xfrm>
            <a:off x="2995589" y="1643992"/>
            <a:ext cx="90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LB/Nu: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403AEF-5D2D-3045-B35A-6436CB559426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B89999-8308-7B47-A64E-4BAD77D0BAF2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18D4E-D6A2-D24F-BBDE-47B5FBF9DD1E}"/>
              </a:ext>
            </a:extLst>
          </p:cNvPr>
          <p:cNvSpPr txBox="1"/>
          <p:nvPr/>
        </p:nvSpPr>
        <p:spPr>
          <a:xfrm>
            <a:off x="550806" y="4332950"/>
            <a:ext cx="68570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Conjugate </a:t>
            </a:r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base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is the LA without a proton.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The conjugate base will have a free : and may have a – charge.</a:t>
            </a:r>
          </a:p>
          <a:p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Conjugate </a:t>
            </a:r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acid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is the LB with an added proton.</a:t>
            </a:r>
            <a:b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The conjugate acid can be neutral or may have a + charge.</a:t>
            </a:r>
          </a:p>
        </p:txBody>
      </p:sp>
    </p:spTree>
    <p:extLst>
      <p:ext uri="{BB962C8B-B14F-4D97-AF65-F5344CB8AC3E}">
        <p14:creationId xmlns:p14="http://schemas.microsoft.com/office/powerpoint/2010/main" val="378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90F05951-4FB3-BF4C-8741-876A8561D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2" t="58204" r="12129" b="32988"/>
          <a:stretch/>
        </p:blipFill>
        <p:spPr>
          <a:xfrm>
            <a:off x="-72448" y="1927730"/>
            <a:ext cx="9022084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91B4FE-0297-3149-ABC6-380B76C9DD12}"/>
              </a:ext>
            </a:extLst>
          </p:cNvPr>
          <p:cNvSpPr txBox="1"/>
          <p:nvPr/>
        </p:nvSpPr>
        <p:spPr>
          <a:xfrm>
            <a:off x="398406" y="1094308"/>
            <a:ext cx="8343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5. Two new products, the conjugate base and conjugate acid, are produced.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A5A8B-5EE0-B94F-B899-BAA43F55265B}"/>
              </a:ext>
            </a:extLst>
          </p:cNvPr>
          <p:cNvSpPr txBox="1"/>
          <p:nvPr/>
        </p:nvSpPr>
        <p:spPr>
          <a:xfrm>
            <a:off x="782123" y="1643992"/>
            <a:ext cx="79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LA/E+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A4AD1-003D-1749-AA51-AFCD785D1F4E}"/>
              </a:ext>
            </a:extLst>
          </p:cNvPr>
          <p:cNvSpPr txBox="1"/>
          <p:nvPr/>
        </p:nvSpPr>
        <p:spPr>
          <a:xfrm>
            <a:off x="2995589" y="1643992"/>
            <a:ext cx="90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LB/Nu: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1A122E-4951-214B-887B-0FE5DF691421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5139D2-E823-7E4C-A580-F0B83FDBBC9C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0899E-2B56-1140-861D-B504CCEDB399}"/>
              </a:ext>
            </a:extLst>
          </p:cNvPr>
          <p:cNvSpPr txBox="1"/>
          <p:nvPr/>
        </p:nvSpPr>
        <p:spPr>
          <a:xfrm>
            <a:off x="5409341" y="3579018"/>
            <a:ext cx="128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conjugate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base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435E2-BD9C-0A4B-9883-1ADE3B024019}"/>
              </a:ext>
            </a:extLst>
          </p:cNvPr>
          <p:cNvSpPr txBox="1"/>
          <p:nvPr/>
        </p:nvSpPr>
        <p:spPr>
          <a:xfrm>
            <a:off x="7445889" y="3625981"/>
            <a:ext cx="128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conjugate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acid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D8DC6F-86B5-DF43-BAE0-3F5B61B7F0C8}"/>
              </a:ext>
            </a:extLst>
          </p:cNvPr>
          <p:cNvSpPr/>
          <p:nvPr/>
        </p:nvSpPr>
        <p:spPr>
          <a:xfrm rot="663414">
            <a:off x="6465951" y="2671284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7791B3-BEB3-6B46-BAD6-CE4249685D5C}"/>
              </a:ext>
            </a:extLst>
          </p:cNvPr>
          <p:cNvSpPr/>
          <p:nvPr/>
        </p:nvSpPr>
        <p:spPr>
          <a:xfrm rot="663414">
            <a:off x="7278964" y="2500216"/>
            <a:ext cx="673755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2AE8C31D-568F-3D48-B39C-9BC03BA78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2" t="58204" r="12129" b="32988"/>
          <a:stretch/>
        </p:blipFill>
        <p:spPr>
          <a:xfrm>
            <a:off x="-72448" y="1927730"/>
            <a:ext cx="9022084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6EA1B-CE06-A248-ADB5-8B668B5E976E}"/>
              </a:ext>
            </a:extLst>
          </p:cNvPr>
          <p:cNvSpPr txBox="1"/>
          <p:nvPr/>
        </p:nvSpPr>
        <p:spPr>
          <a:xfrm>
            <a:off x="398406" y="1094308"/>
            <a:ext cx="7135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6. Are reactants or products favored in this equilibrium reaction?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024AB-12D0-B942-84C9-31DE33B406B6}"/>
              </a:ext>
            </a:extLst>
          </p:cNvPr>
          <p:cNvSpPr txBox="1"/>
          <p:nvPr/>
        </p:nvSpPr>
        <p:spPr>
          <a:xfrm>
            <a:off x="782123" y="1643992"/>
            <a:ext cx="79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LA/E+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15191-2252-6346-A7B3-377987347C40}"/>
              </a:ext>
            </a:extLst>
          </p:cNvPr>
          <p:cNvSpPr txBox="1"/>
          <p:nvPr/>
        </p:nvSpPr>
        <p:spPr>
          <a:xfrm>
            <a:off x="2995589" y="1643992"/>
            <a:ext cx="90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LB/Nu: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0EBAA5-3011-FC44-B580-611BBC27C107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6F8587-ED04-3643-8887-48CFA8DAEAFA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AE3E0E-E129-A24C-BDDC-1C125DA4D8A5}"/>
              </a:ext>
            </a:extLst>
          </p:cNvPr>
          <p:cNvSpPr txBox="1"/>
          <p:nvPr/>
        </p:nvSpPr>
        <p:spPr>
          <a:xfrm>
            <a:off x="5409341" y="3579018"/>
            <a:ext cx="128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conjugate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base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6E894-8D40-084F-9D44-2594B8F0CDB1}"/>
              </a:ext>
            </a:extLst>
          </p:cNvPr>
          <p:cNvSpPr txBox="1"/>
          <p:nvPr/>
        </p:nvSpPr>
        <p:spPr>
          <a:xfrm>
            <a:off x="7445889" y="3625981"/>
            <a:ext cx="128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conjugate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acid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C7F5FD-188F-9E47-9727-7EA12F66399D}"/>
              </a:ext>
            </a:extLst>
          </p:cNvPr>
          <p:cNvSpPr/>
          <p:nvPr/>
        </p:nvSpPr>
        <p:spPr>
          <a:xfrm rot="663414">
            <a:off x="6465951" y="2671284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BEE2E0-8430-334F-975A-3CCDCA216ADE}"/>
              </a:ext>
            </a:extLst>
          </p:cNvPr>
          <p:cNvSpPr/>
          <p:nvPr/>
        </p:nvSpPr>
        <p:spPr>
          <a:xfrm rot="663414">
            <a:off x="7278964" y="2500216"/>
            <a:ext cx="673755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3BA45-B99D-1C4A-94A5-D21EC2B09417}"/>
              </a:ext>
            </a:extLst>
          </p:cNvPr>
          <p:cNvSpPr txBox="1"/>
          <p:nvPr/>
        </p:nvSpPr>
        <p:spPr>
          <a:xfrm>
            <a:off x="550806" y="4332950"/>
            <a:ext cx="7832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Find the 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pKa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value of the acid on each side of the reaction.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The side with the </a:t>
            </a:r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higher </a:t>
            </a:r>
            <a:r>
              <a:rPr lang="en-US" sz="2000" b="1" dirty="0" err="1">
                <a:solidFill>
                  <a:srgbClr val="0000FF"/>
                </a:solidFill>
                <a:latin typeface="Candara"/>
                <a:cs typeface="Candara"/>
              </a:rPr>
              <a:t>pKa</a:t>
            </a:r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 (the weaker acid) is favored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...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… because the strong acid gets to </a:t>
            </a:r>
            <a:r>
              <a:rPr lang="en-US" sz="2000" b="1" u="sng" dirty="0">
                <a:solidFill>
                  <a:srgbClr val="0000FF"/>
                </a:solidFill>
                <a:latin typeface="Candara"/>
                <a:cs typeface="Candara"/>
              </a:rPr>
              <a:t>be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the acid and give its proton away.</a:t>
            </a:r>
          </a:p>
        </p:txBody>
      </p:sp>
    </p:spTree>
    <p:extLst>
      <p:ext uri="{BB962C8B-B14F-4D97-AF65-F5344CB8AC3E}">
        <p14:creationId xmlns:p14="http://schemas.microsoft.com/office/powerpoint/2010/main" val="140924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AEA4E21E-717D-564F-AE19-BC6D4753D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2" t="58204" r="12129" b="32988"/>
          <a:stretch/>
        </p:blipFill>
        <p:spPr>
          <a:xfrm>
            <a:off x="-72448" y="1927730"/>
            <a:ext cx="9022084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833B5-2A77-574A-AF30-B5E7B1A1CFDD}"/>
              </a:ext>
            </a:extLst>
          </p:cNvPr>
          <p:cNvSpPr txBox="1"/>
          <p:nvPr/>
        </p:nvSpPr>
        <p:spPr>
          <a:xfrm>
            <a:off x="398406" y="1094308"/>
            <a:ext cx="7135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6. Are reactants or products favored in this equilibrium reaction?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0BEF9-0DE5-FE47-867B-4D9AE3B1398B}"/>
              </a:ext>
            </a:extLst>
          </p:cNvPr>
          <p:cNvSpPr txBox="1"/>
          <p:nvPr/>
        </p:nvSpPr>
        <p:spPr>
          <a:xfrm>
            <a:off x="782123" y="1643992"/>
            <a:ext cx="79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LA/E+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869BD-1C87-9549-886C-AD4BB2C96659}"/>
              </a:ext>
            </a:extLst>
          </p:cNvPr>
          <p:cNvSpPr txBox="1"/>
          <p:nvPr/>
        </p:nvSpPr>
        <p:spPr>
          <a:xfrm>
            <a:off x="2995589" y="1643992"/>
            <a:ext cx="90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LB/Nu: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A2B1FC-737E-DE42-82CF-A5DA63450F6A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55C92F-2C81-454D-AEF9-C732B0F68597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6E878-04E5-DD44-A805-34E9D6EDE81B}"/>
              </a:ext>
            </a:extLst>
          </p:cNvPr>
          <p:cNvSpPr txBox="1"/>
          <p:nvPr/>
        </p:nvSpPr>
        <p:spPr>
          <a:xfrm>
            <a:off x="5409341" y="3579018"/>
            <a:ext cx="128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conjugate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base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E3F93-60B7-644D-A4B0-1B07F33E5FAB}"/>
              </a:ext>
            </a:extLst>
          </p:cNvPr>
          <p:cNvSpPr txBox="1"/>
          <p:nvPr/>
        </p:nvSpPr>
        <p:spPr>
          <a:xfrm>
            <a:off x="7445889" y="3625981"/>
            <a:ext cx="128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conjugate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acid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614193-B3BF-9D4E-90B2-7556F94AEDA9}"/>
              </a:ext>
            </a:extLst>
          </p:cNvPr>
          <p:cNvSpPr/>
          <p:nvPr/>
        </p:nvSpPr>
        <p:spPr>
          <a:xfrm rot="663414">
            <a:off x="6465951" y="2671284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87082F-9042-E445-8A23-ECA369871989}"/>
              </a:ext>
            </a:extLst>
          </p:cNvPr>
          <p:cNvSpPr/>
          <p:nvPr/>
        </p:nvSpPr>
        <p:spPr>
          <a:xfrm rot="663414">
            <a:off x="7278964" y="2500216"/>
            <a:ext cx="673755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FB3C6-AEB4-4B4B-AC94-80D671A76589}"/>
              </a:ext>
            </a:extLst>
          </p:cNvPr>
          <p:cNvSpPr txBox="1"/>
          <p:nvPr/>
        </p:nvSpPr>
        <p:spPr>
          <a:xfrm>
            <a:off x="664250" y="4333867"/>
            <a:ext cx="1124552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pKa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4.76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E0587E-5ED9-FD48-B5C8-518840EC671E}"/>
              </a:ext>
            </a:extLst>
          </p:cNvPr>
          <p:cNvSpPr txBox="1"/>
          <p:nvPr/>
        </p:nvSpPr>
        <p:spPr>
          <a:xfrm>
            <a:off x="7433707" y="4333867"/>
            <a:ext cx="1076837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pKa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10.7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D5A0FAE-BA62-5D4F-BCB3-9AB8504B6610}"/>
              </a:ext>
            </a:extLst>
          </p:cNvPr>
          <p:cNvSpPr/>
          <p:nvPr/>
        </p:nvSpPr>
        <p:spPr>
          <a:xfrm>
            <a:off x="5127643" y="1927730"/>
            <a:ext cx="3821993" cy="2962787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5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7" name="Picture 6" descr="M&amp;B p6">
            <a:extLst>
              <a:ext uri="{FF2B5EF4-FFF2-40B4-BE49-F238E27FC236}">
                <a16:creationId xmlns:a16="http://schemas.microsoft.com/office/drawing/2014/main" id="{5BCB5BA8-A9A8-ED4A-8BD5-85E322D24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1" t="58204" r="45413" b="32988"/>
          <a:stretch/>
        </p:blipFill>
        <p:spPr>
          <a:xfrm>
            <a:off x="-72448" y="1927730"/>
            <a:ext cx="4355638" cy="1698251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64D3A-ED74-674D-B5D5-E9B782EEB724}"/>
              </a:ext>
            </a:extLst>
          </p:cNvPr>
          <p:cNvSpPr txBox="1"/>
          <p:nvPr/>
        </p:nvSpPr>
        <p:spPr>
          <a:xfrm>
            <a:off x="398406" y="1094308"/>
            <a:ext cx="5573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1. Who’s the Lewis acid and who’s the Lewis base?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F8A145-91D9-DB41-9973-38E034FA56EC}"/>
              </a:ext>
            </a:extLst>
          </p:cNvPr>
          <p:cNvSpPr/>
          <p:nvPr/>
        </p:nvSpPr>
        <p:spPr>
          <a:xfrm>
            <a:off x="1348644" y="2496916"/>
            <a:ext cx="565001" cy="3563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0AA4C-3C24-AD43-9C2A-3A2E44A03732}"/>
              </a:ext>
            </a:extLst>
          </p:cNvPr>
          <p:cNvSpPr txBox="1"/>
          <p:nvPr/>
        </p:nvSpPr>
        <p:spPr>
          <a:xfrm>
            <a:off x="550806" y="4332950"/>
            <a:ext cx="75071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 – look for either a + charge, a 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δ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+ charge, or a H with a polar bond</a:t>
            </a:r>
          </a:p>
          <a:p>
            <a:endParaRPr lang="en-US" sz="1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 – look for either a – charge, or a free electron pair :</a:t>
            </a:r>
          </a:p>
        </p:txBody>
      </p:sp>
      <p:sp>
        <p:nvSpPr>
          <p:cNvPr id="12" name="Chord 11">
            <a:extLst>
              <a:ext uri="{FF2B5EF4-FFF2-40B4-BE49-F238E27FC236}">
                <a16:creationId xmlns:a16="http://schemas.microsoft.com/office/drawing/2014/main" id="{19826ABA-F7CB-A840-99C6-BD86207E7F40}"/>
              </a:ext>
            </a:extLst>
          </p:cNvPr>
          <p:cNvSpPr/>
          <p:nvPr/>
        </p:nvSpPr>
        <p:spPr>
          <a:xfrm rot="15423208" flipH="1">
            <a:off x="2073007" y="1978188"/>
            <a:ext cx="968246" cy="1160256"/>
          </a:xfrm>
          <a:prstGeom prst="chord">
            <a:avLst>
              <a:gd name="adj1" fmla="val 2337234"/>
              <a:gd name="adj2" fmla="val 1620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D3E081EF-4C9B-EC41-B4C6-4C4ADDC16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1" t="58204" r="45413" b="32988"/>
          <a:stretch/>
        </p:blipFill>
        <p:spPr>
          <a:xfrm>
            <a:off x="-72448" y="1927730"/>
            <a:ext cx="4355638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F50E3D-3E77-214A-ABC0-D94174D7BD5D}"/>
              </a:ext>
            </a:extLst>
          </p:cNvPr>
          <p:cNvSpPr txBox="1"/>
          <p:nvPr/>
        </p:nvSpPr>
        <p:spPr>
          <a:xfrm>
            <a:off x="398406" y="1094308"/>
            <a:ext cx="5573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1. Who’s the Lewis acid and who’s the Lewis base?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75ACD1-1F4E-1B44-B1E9-A9886F162F14}"/>
              </a:ext>
            </a:extLst>
          </p:cNvPr>
          <p:cNvSpPr/>
          <p:nvPr/>
        </p:nvSpPr>
        <p:spPr>
          <a:xfrm>
            <a:off x="1348644" y="2496916"/>
            <a:ext cx="565001" cy="3563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C4399-5EE9-9945-A185-C9770950C2C8}"/>
              </a:ext>
            </a:extLst>
          </p:cNvPr>
          <p:cNvSpPr txBox="1"/>
          <p:nvPr/>
        </p:nvSpPr>
        <p:spPr>
          <a:xfrm>
            <a:off x="1114483" y="1643992"/>
            <a:ext cx="46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898B2-862B-254B-9768-C9627878B19E}"/>
              </a:ext>
            </a:extLst>
          </p:cNvPr>
          <p:cNvSpPr txBox="1"/>
          <p:nvPr/>
        </p:nvSpPr>
        <p:spPr>
          <a:xfrm>
            <a:off x="3209249" y="1643992"/>
            <a:ext cx="46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</a:t>
            </a:r>
          </a:p>
        </p:txBody>
      </p:sp>
      <p:sp>
        <p:nvSpPr>
          <p:cNvPr id="12" name="Chord 11">
            <a:extLst>
              <a:ext uri="{FF2B5EF4-FFF2-40B4-BE49-F238E27FC236}">
                <a16:creationId xmlns:a16="http://schemas.microsoft.com/office/drawing/2014/main" id="{E7459AC7-F896-0941-A129-0838F1A54ED9}"/>
              </a:ext>
            </a:extLst>
          </p:cNvPr>
          <p:cNvSpPr/>
          <p:nvPr/>
        </p:nvSpPr>
        <p:spPr>
          <a:xfrm rot="15423208" flipH="1">
            <a:off x="2073007" y="1978188"/>
            <a:ext cx="968246" cy="1160256"/>
          </a:xfrm>
          <a:prstGeom prst="chord">
            <a:avLst>
              <a:gd name="adj1" fmla="val 2337234"/>
              <a:gd name="adj2" fmla="val 1620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0B0D1-B842-A44B-96CC-60B136127072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9502B8-0ABA-764C-BD4D-3117467FB0E7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203D7921-CB96-F441-B775-728F45D72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1" t="58204" r="45413" b="32988"/>
          <a:stretch/>
        </p:blipFill>
        <p:spPr>
          <a:xfrm>
            <a:off x="-72448" y="1927730"/>
            <a:ext cx="4355638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6691C-AC0D-8244-B2C5-77AAA289D08A}"/>
              </a:ext>
            </a:extLst>
          </p:cNvPr>
          <p:cNvSpPr txBox="1"/>
          <p:nvPr/>
        </p:nvSpPr>
        <p:spPr>
          <a:xfrm>
            <a:off x="398406" y="1094308"/>
            <a:ext cx="6942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2. Who’s the electrophile (E+) and who’s the nucleophile (Nu:)?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3F5C7F-AFB4-0246-887D-8D0ECB059363}"/>
              </a:ext>
            </a:extLst>
          </p:cNvPr>
          <p:cNvSpPr/>
          <p:nvPr/>
        </p:nvSpPr>
        <p:spPr>
          <a:xfrm>
            <a:off x="1348644" y="2496916"/>
            <a:ext cx="565001" cy="3563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738A0-CB5C-FD4E-AACD-1DB8F078C3D6}"/>
              </a:ext>
            </a:extLst>
          </p:cNvPr>
          <p:cNvSpPr txBox="1"/>
          <p:nvPr/>
        </p:nvSpPr>
        <p:spPr>
          <a:xfrm>
            <a:off x="1114483" y="1643992"/>
            <a:ext cx="46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70AEF-74F5-C74E-9779-8E952B7F87CC}"/>
              </a:ext>
            </a:extLst>
          </p:cNvPr>
          <p:cNvSpPr txBox="1"/>
          <p:nvPr/>
        </p:nvSpPr>
        <p:spPr>
          <a:xfrm>
            <a:off x="3209249" y="1643992"/>
            <a:ext cx="46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7B160-4D58-8D4E-8712-7D4150A84CCB}"/>
              </a:ext>
            </a:extLst>
          </p:cNvPr>
          <p:cNvSpPr txBox="1"/>
          <p:nvPr/>
        </p:nvSpPr>
        <p:spPr>
          <a:xfrm>
            <a:off x="550806" y="4332950"/>
            <a:ext cx="72891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E+ – again, either a + charge, a 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δ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+ charge, or a H with a polar bond</a:t>
            </a:r>
          </a:p>
          <a:p>
            <a:endParaRPr lang="en-US" sz="1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Nu: – again, either a – charge, or a free electron pair :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5C987A29-AA89-5347-975E-23B1BEB2CB4E}"/>
              </a:ext>
            </a:extLst>
          </p:cNvPr>
          <p:cNvSpPr/>
          <p:nvPr/>
        </p:nvSpPr>
        <p:spPr>
          <a:xfrm rot="15423208" flipH="1">
            <a:off x="2073007" y="1978188"/>
            <a:ext cx="968246" cy="1160256"/>
          </a:xfrm>
          <a:prstGeom prst="chord">
            <a:avLst>
              <a:gd name="adj1" fmla="val 2337234"/>
              <a:gd name="adj2" fmla="val 1620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1ADBE1-C469-534C-81A9-EC0F5BB66320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A8BBCC-051B-AA46-B17B-2423A54A3390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EC79D679-0D73-9444-835C-F8D49800E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1" t="58204" r="45413" b="32988"/>
          <a:stretch/>
        </p:blipFill>
        <p:spPr>
          <a:xfrm>
            <a:off x="-72448" y="1927730"/>
            <a:ext cx="4355638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980B7-2223-294B-9D7E-DB8CC3D5C324}"/>
              </a:ext>
            </a:extLst>
          </p:cNvPr>
          <p:cNvSpPr txBox="1"/>
          <p:nvPr/>
        </p:nvSpPr>
        <p:spPr>
          <a:xfrm>
            <a:off x="398406" y="1094308"/>
            <a:ext cx="6942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2. Who’s the electrophile (E+) and who’s the nucleophile (Nu:)?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0948ED-1647-C94B-8155-3AE540EEAD12}"/>
              </a:ext>
            </a:extLst>
          </p:cNvPr>
          <p:cNvSpPr/>
          <p:nvPr/>
        </p:nvSpPr>
        <p:spPr>
          <a:xfrm>
            <a:off x="1348644" y="2496916"/>
            <a:ext cx="565001" cy="3563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17AD3-5DCA-944E-B95B-B59CDDD2C003}"/>
              </a:ext>
            </a:extLst>
          </p:cNvPr>
          <p:cNvSpPr txBox="1"/>
          <p:nvPr/>
        </p:nvSpPr>
        <p:spPr>
          <a:xfrm>
            <a:off x="782123" y="1643992"/>
            <a:ext cx="79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LA/E+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FE9803-3B93-5C4F-A418-E2E70F7EE08D}"/>
              </a:ext>
            </a:extLst>
          </p:cNvPr>
          <p:cNvSpPr txBox="1"/>
          <p:nvPr/>
        </p:nvSpPr>
        <p:spPr>
          <a:xfrm>
            <a:off x="2995589" y="1643992"/>
            <a:ext cx="90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LB/Nu:</a:t>
            </a:r>
          </a:p>
        </p:txBody>
      </p:sp>
      <p:sp>
        <p:nvSpPr>
          <p:cNvPr id="12" name="Chord 11">
            <a:extLst>
              <a:ext uri="{FF2B5EF4-FFF2-40B4-BE49-F238E27FC236}">
                <a16:creationId xmlns:a16="http://schemas.microsoft.com/office/drawing/2014/main" id="{2149D358-2E78-0642-BE71-67B1C4972A82}"/>
              </a:ext>
            </a:extLst>
          </p:cNvPr>
          <p:cNvSpPr/>
          <p:nvPr/>
        </p:nvSpPr>
        <p:spPr>
          <a:xfrm rot="15423208" flipH="1">
            <a:off x="2073007" y="1978188"/>
            <a:ext cx="968246" cy="1160256"/>
          </a:xfrm>
          <a:prstGeom prst="chord">
            <a:avLst>
              <a:gd name="adj1" fmla="val 2337234"/>
              <a:gd name="adj2" fmla="val 1620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B2F457-3ECD-7A4A-953F-617DBDCEE05D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D4E740-152C-3D48-BE71-58A340562C5F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2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095DC7D9-0084-654E-89EC-ECD29C664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1" t="58204" r="45413" b="32988"/>
          <a:stretch/>
        </p:blipFill>
        <p:spPr>
          <a:xfrm>
            <a:off x="-72448" y="1927730"/>
            <a:ext cx="4355638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D9E27-04B3-8940-8E4A-4CD705B33EBD}"/>
              </a:ext>
            </a:extLst>
          </p:cNvPr>
          <p:cNvSpPr txBox="1"/>
          <p:nvPr/>
        </p:nvSpPr>
        <p:spPr>
          <a:xfrm>
            <a:off x="398406" y="1094308"/>
            <a:ext cx="675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3. The : of the Nu: attacks the E+ to create a new dative bond.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0D6430-1654-0247-B0EB-B3644E536D7B}"/>
              </a:ext>
            </a:extLst>
          </p:cNvPr>
          <p:cNvSpPr/>
          <p:nvPr/>
        </p:nvSpPr>
        <p:spPr>
          <a:xfrm>
            <a:off x="1348644" y="2496916"/>
            <a:ext cx="565001" cy="3563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7B928-6821-524E-8E0C-AB8578C6C0B5}"/>
              </a:ext>
            </a:extLst>
          </p:cNvPr>
          <p:cNvSpPr txBox="1"/>
          <p:nvPr/>
        </p:nvSpPr>
        <p:spPr>
          <a:xfrm>
            <a:off x="782123" y="1643992"/>
            <a:ext cx="79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LA/E+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8B80A-6F9D-B540-94C4-92ADA1275981}"/>
              </a:ext>
            </a:extLst>
          </p:cNvPr>
          <p:cNvSpPr txBox="1"/>
          <p:nvPr/>
        </p:nvSpPr>
        <p:spPr>
          <a:xfrm>
            <a:off x="2995589" y="1643992"/>
            <a:ext cx="90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LB/Nu:</a:t>
            </a:r>
          </a:p>
        </p:txBody>
      </p:sp>
      <p:sp>
        <p:nvSpPr>
          <p:cNvPr id="12" name="Chord 11">
            <a:extLst>
              <a:ext uri="{FF2B5EF4-FFF2-40B4-BE49-F238E27FC236}">
                <a16:creationId xmlns:a16="http://schemas.microsoft.com/office/drawing/2014/main" id="{CBB8874C-F9E6-FF48-B3A9-C7E177E1A612}"/>
              </a:ext>
            </a:extLst>
          </p:cNvPr>
          <p:cNvSpPr/>
          <p:nvPr/>
        </p:nvSpPr>
        <p:spPr>
          <a:xfrm rot="15423208" flipH="1">
            <a:off x="2073007" y="1978188"/>
            <a:ext cx="968246" cy="1160256"/>
          </a:xfrm>
          <a:prstGeom prst="chord">
            <a:avLst>
              <a:gd name="adj1" fmla="val 2337234"/>
              <a:gd name="adj2" fmla="val 1620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251136-5C95-0140-9D45-28936989A6BC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32F366-F9E0-B14C-ACEB-E7E661B9D1ED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16780E82-5863-6B48-9B8E-81DA938C1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1" t="58204" r="45413" b="32988"/>
          <a:stretch/>
        </p:blipFill>
        <p:spPr>
          <a:xfrm>
            <a:off x="-72448" y="1927730"/>
            <a:ext cx="4355638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38809-5788-D040-98AB-2E249F5C45A6}"/>
              </a:ext>
            </a:extLst>
          </p:cNvPr>
          <p:cNvSpPr txBox="1"/>
          <p:nvPr/>
        </p:nvSpPr>
        <p:spPr>
          <a:xfrm>
            <a:off x="398406" y="1094308"/>
            <a:ext cx="675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3. The : of the Nu: attacks the E+ to create a new dative bond.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490E6F-3C98-8946-A5D7-49FEB3E5EA49}"/>
              </a:ext>
            </a:extLst>
          </p:cNvPr>
          <p:cNvSpPr/>
          <p:nvPr/>
        </p:nvSpPr>
        <p:spPr>
          <a:xfrm>
            <a:off x="1348644" y="2496916"/>
            <a:ext cx="565001" cy="3563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4267C-B15F-4D42-945F-EC388B98052C}"/>
              </a:ext>
            </a:extLst>
          </p:cNvPr>
          <p:cNvSpPr txBox="1"/>
          <p:nvPr/>
        </p:nvSpPr>
        <p:spPr>
          <a:xfrm>
            <a:off x="782123" y="1643992"/>
            <a:ext cx="79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LA/E+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8CD5D-5802-5A4E-A4D3-3968A3D98F44}"/>
              </a:ext>
            </a:extLst>
          </p:cNvPr>
          <p:cNvSpPr txBox="1"/>
          <p:nvPr/>
        </p:nvSpPr>
        <p:spPr>
          <a:xfrm>
            <a:off x="2995589" y="1643992"/>
            <a:ext cx="90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LB/Nu: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F079A-4F8A-9947-A973-0398CCA1206C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489F7B-28F3-CE40-AC94-302FC7B13467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6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 descr="M&amp;B p6">
            <a:extLst>
              <a:ext uri="{FF2B5EF4-FFF2-40B4-BE49-F238E27FC236}">
                <a16:creationId xmlns:a16="http://schemas.microsoft.com/office/drawing/2014/main" id="{D53DAFE2-DA67-8544-8E7B-71C803126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1" t="58204" r="45413" b="32988"/>
          <a:stretch/>
        </p:blipFill>
        <p:spPr>
          <a:xfrm>
            <a:off x="-72448" y="1927730"/>
            <a:ext cx="4355638" cy="1698251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719FE6-B0CB-1740-B66B-F135917CF524}"/>
              </a:ext>
            </a:extLst>
          </p:cNvPr>
          <p:cNvSpPr txBox="1"/>
          <p:nvPr/>
        </p:nvSpPr>
        <p:spPr>
          <a:xfrm>
            <a:off x="398406" y="1094308"/>
            <a:ext cx="8429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4. Since H can only have one bond, the : of its previous bond return to the E+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85BC96-D8E4-1F48-9AC3-ED13A9C3776C}"/>
              </a:ext>
            </a:extLst>
          </p:cNvPr>
          <p:cNvSpPr/>
          <p:nvPr/>
        </p:nvSpPr>
        <p:spPr>
          <a:xfrm>
            <a:off x="1348644" y="2496916"/>
            <a:ext cx="565001" cy="3563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83D58-7F10-5B4E-89F9-17DCC04BC3F7}"/>
              </a:ext>
            </a:extLst>
          </p:cNvPr>
          <p:cNvSpPr txBox="1"/>
          <p:nvPr/>
        </p:nvSpPr>
        <p:spPr>
          <a:xfrm>
            <a:off x="782123" y="1643992"/>
            <a:ext cx="79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LA/E+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B7257-F3FA-8947-B155-95E6E327AB17}"/>
              </a:ext>
            </a:extLst>
          </p:cNvPr>
          <p:cNvSpPr txBox="1"/>
          <p:nvPr/>
        </p:nvSpPr>
        <p:spPr>
          <a:xfrm>
            <a:off x="2995589" y="1643992"/>
            <a:ext cx="90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LB/Nu: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4448B3-DFF9-2446-A916-48EDC486BF2E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B92489-2F36-174A-A8C0-80B09B42B96F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50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Acid-base reaction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7" name="Picture 6" descr="M&amp;B p6">
            <a:extLst>
              <a:ext uri="{FF2B5EF4-FFF2-40B4-BE49-F238E27FC236}">
                <a16:creationId xmlns:a16="http://schemas.microsoft.com/office/drawing/2014/main" id="{76852794-E8E0-CC40-BF45-35FEF0475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1" t="58204" r="45413" b="32988"/>
          <a:stretch/>
        </p:blipFill>
        <p:spPr>
          <a:xfrm>
            <a:off x="-72448" y="1927730"/>
            <a:ext cx="4355638" cy="1698251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820B45-C2D5-C34E-A9F0-2BBAAEC62317}"/>
              </a:ext>
            </a:extLst>
          </p:cNvPr>
          <p:cNvSpPr txBox="1"/>
          <p:nvPr/>
        </p:nvSpPr>
        <p:spPr>
          <a:xfrm>
            <a:off x="398406" y="1094308"/>
            <a:ext cx="8429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4. Since H can only have one bond, the : of its previous bond return </a:t>
            </a:r>
            <a:r>
              <a:rPr lang="en-US" sz="2000">
                <a:latin typeface="Candara"/>
                <a:cs typeface="Candara"/>
              </a:rPr>
              <a:t>to the E+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17092-2483-944A-8402-6F483F455C1A}"/>
              </a:ext>
            </a:extLst>
          </p:cNvPr>
          <p:cNvSpPr txBox="1"/>
          <p:nvPr/>
        </p:nvSpPr>
        <p:spPr>
          <a:xfrm>
            <a:off x="782123" y="1643992"/>
            <a:ext cx="799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LA/E+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8B0A3-CBA3-F34E-A518-A184109130E5}"/>
              </a:ext>
            </a:extLst>
          </p:cNvPr>
          <p:cNvSpPr txBox="1"/>
          <p:nvPr/>
        </p:nvSpPr>
        <p:spPr>
          <a:xfrm>
            <a:off x="2995589" y="1643992"/>
            <a:ext cx="903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LB/Nu: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0FB67C-2CAA-AE49-BB1B-F735FC373854}"/>
              </a:ext>
            </a:extLst>
          </p:cNvPr>
          <p:cNvSpPr/>
          <p:nvPr/>
        </p:nvSpPr>
        <p:spPr>
          <a:xfrm rot="663414">
            <a:off x="1743292" y="2549001"/>
            <a:ext cx="464499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F13160-8BA2-9B48-A641-786F1DD66121}"/>
              </a:ext>
            </a:extLst>
          </p:cNvPr>
          <p:cNvSpPr/>
          <p:nvPr/>
        </p:nvSpPr>
        <p:spPr>
          <a:xfrm rot="663414">
            <a:off x="2827725" y="2683223"/>
            <a:ext cx="339982" cy="466137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520</Words>
  <Application>Microsoft Macintosh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6</cp:revision>
  <dcterms:created xsi:type="dcterms:W3CDTF">2020-01-13T18:31:13Z</dcterms:created>
  <dcterms:modified xsi:type="dcterms:W3CDTF">2020-01-13T18:38:45Z</dcterms:modified>
</cp:coreProperties>
</file>