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handoutMasterIdLst>
    <p:handoutMasterId r:id="rId41"/>
  </p:handoutMasterIdLst>
  <p:sldIdLst>
    <p:sldId id="1181" r:id="rId2"/>
    <p:sldId id="912" r:id="rId3"/>
    <p:sldId id="913" r:id="rId4"/>
    <p:sldId id="914" r:id="rId5"/>
    <p:sldId id="915" r:id="rId6"/>
    <p:sldId id="916" r:id="rId7"/>
    <p:sldId id="917" r:id="rId8"/>
    <p:sldId id="918" r:id="rId9"/>
    <p:sldId id="1182" r:id="rId10"/>
    <p:sldId id="919" r:id="rId11"/>
    <p:sldId id="920" r:id="rId12"/>
    <p:sldId id="921" r:id="rId13"/>
    <p:sldId id="922" r:id="rId14"/>
    <p:sldId id="923" r:id="rId15"/>
    <p:sldId id="959" r:id="rId16"/>
    <p:sldId id="924" r:id="rId17"/>
    <p:sldId id="925" r:id="rId18"/>
    <p:sldId id="926" r:id="rId19"/>
    <p:sldId id="927" r:id="rId20"/>
    <p:sldId id="1183" r:id="rId21"/>
    <p:sldId id="928" r:id="rId22"/>
    <p:sldId id="929" r:id="rId23"/>
    <p:sldId id="930" r:id="rId24"/>
    <p:sldId id="931" r:id="rId25"/>
    <p:sldId id="932" r:id="rId26"/>
    <p:sldId id="933" r:id="rId27"/>
    <p:sldId id="934" r:id="rId28"/>
    <p:sldId id="935" r:id="rId29"/>
    <p:sldId id="936" r:id="rId30"/>
    <p:sldId id="1184" r:id="rId31"/>
    <p:sldId id="937" r:id="rId32"/>
    <p:sldId id="938" r:id="rId33"/>
    <p:sldId id="939" r:id="rId34"/>
    <p:sldId id="940" r:id="rId35"/>
    <p:sldId id="941" r:id="rId36"/>
    <p:sldId id="942" r:id="rId37"/>
    <p:sldId id="943" r:id="rId38"/>
    <p:sldId id="944" r:id="rId39"/>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Skia" charset="0"/>
        <a:ea typeface="+mn-ea"/>
        <a:cs typeface="+mn-cs"/>
      </a:defRPr>
    </a:lvl1pPr>
    <a:lvl2pPr marL="457200" algn="l" rtl="0" eaLnBrk="0" fontAlgn="base" hangingPunct="0">
      <a:spcBef>
        <a:spcPct val="0"/>
      </a:spcBef>
      <a:spcAft>
        <a:spcPct val="0"/>
      </a:spcAft>
      <a:defRPr sz="2000" kern="1200">
        <a:solidFill>
          <a:schemeClr val="tx1"/>
        </a:solidFill>
        <a:latin typeface="Skia" charset="0"/>
        <a:ea typeface="+mn-ea"/>
        <a:cs typeface="+mn-cs"/>
      </a:defRPr>
    </a:lvl2pPr>
    <a:lvl3pPr marL="914400" algn="l" rtl="0" eaLnBrk="0" fontAlgn="base" hangingPunct="0">
      <a:spcBef>
        <a:spcPct val="0"/>
      </a:spcBef>
      <a:spcAft>
        <a:spcPct val="0"/>
      </a:spcAft>
      <a:defRPr sz="2000" kern="1200">
        <a:solidFill>
          <a:schemeClr val="tx1"/>
        </a:solidFill>
        <a:latin typeface="Skia" charset="0"/>
        <a:ea typeface="+mn-ea"/>
        <a:cs typeface="+mn-cs"/>
      </a:defRPr>
    </a:lvl3pPr>
    <a:lvl4pPr marL="1371600" algn="l" rtl="0" eaLnBrk="0" fontAlgn="base" hangingPunct="0">
      <a:spcBef>
        <a:spcPct val="0"/>
      </a:spcBef>
      <a:spcAft>
        <a:spcPct val="0"/>
      </a:spcAft>
      <a:defRPr sz="2000" kern="1200">
        <a:solidFill>
          <a:schemeClr val="tx1"/>
        </a:solidFill>
        <a:latin typeface="Skia" charset="0"/>
        <a:ea typeface="+mn-ea"/>
        <a:cs typeface="+mn-cs"/>
      </a:defRPr>
    </a:lvl4pPr>
    <a:lvl5pPr marL="1828800" algn="l" rtl="0" eaLnBrk="0" fontAlgn="base" hangingPunct="0">
      <a:spcBef>
        <a:spcPct val="0"/>
      </a:spcBef>
      <a:spcAft>
        <a:spcPct val="0"/>
      </a:spcAft>
      <a:defRPr sz="2000" kern="1200">
        <a:solidFill>
          <a:schemeClr val="tx1"/>
        </a:solidFill>
        <a:latin typeface="Skia" charset="0"/>
        <a:ea typeface="+mn-ea"/>
        <a:cs typeface="+mn-cs"/>
      </a:defRPr>
    </a:lvl5pPr>
    <a:lvl6pPr marL="2286000" algn="l" defTabSz="457200" rtl="0" eaLnBrk="1" latinLnBrk="0" hangingPunct="1">
      <a:defRPr sz="2000" kern="1200">
        <a:solidFill>
          <a:schemeClr val="tx1"/>
        </a:solidFill>
        <a:latin typeface="Skia" charset="0"/>
        <a:ea typeface="+mn-ea"/>
        <a:cs typeface="+mn-cs"/>
      </a:defRPr>
    </a:lvl6pPr>
    <a:lvl7pPr marL="2743200" algn="l" defTabSz="457200" rtl="0" eaLnBrk="1" latinLnBrk="0" hangingPunct="1">
      <a:defRPr sz="2000" kern="1200">
        <a:solidFill>
          <a:schemeClr val="tx1"/>
        </a:solidFill>
        <a:latin typeface="Skia" charset="0"/>
        <a:ea typeface="+mn-ea"/>
        <a:cs typeface="+mn-cs"/>
      </a:defRPr>
    </a:lvl7pPr>
    <a:lvl8pPr marL="3200400" algn="l" defTabSz="457200" rtl="0" eaLnBrk="1" latinLnBrk="0" hangingPunct="1">
      <a:defRPr sz="2000" kern="1200">
        <a:solidFill>
          <a:schemeClr val="tx1"/>
        </a:solidFill>
        <a:latin typeface="Skia" charset="0"/>
        <a:ea typeface="+mn-ea"/>
        <a:cs typeface="+mn-cs"/>
      </a:defRPr>
    </a:lvl8pPr>
    <a:lvl9pPr marL="3657600" algn="l" defTabSz="457200" rtl="0" eaLnBrk="1" latinLnBrk="0" hangingPunct="1">
      <a:defRPr sz="2000" kern="1200">
        <a:solidFill>
          <a:schemeClr val="tx1"/>
        </a:solidFill>
        <a:latin typeface="Ski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66FF"/>
    <a:srgbClr val="008040"/>
    <a:srgbClr val="E19DFF"/>
    <a:srgbClr val="CC66FF"/>
    <a:srgbClr val="FFCC66"/>
    <a:srgbClr val="FDFFA3"/>
    <a:srgbClr val="FF2613"/>
    <a:srgbClr val="8000FF"/>
    <a:srgbClr val="9DC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5" autoAdjust="0"/>
    <p:restoredTop sz="99327" autoAdjust="0"/>
  </p:normalViewPr>
  <p:slideViewPr>
    <p:cSldViewPr>
      <p:cViewPr>
        <p:scale>
          <a:sx n="100" d="100"/>
          <a:sy n="100" d="100"/>
        </p:scale>
        <p:origin x="-456"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3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Skia" pitchFamily="-111" charset="0"/>
              </a:defRPr>
            </a:lvl1pPr>
          </a:lstStyle>
          <a:p>
            <a:pPr>
              <a:defRPr/>
            </a:pPr>
            <a:endParaRPr lang="en-US"/>
          </a:p>
        </p:txBody>
      </p:sp>
      <p:sp>
        <p:nvSpPr>
          <p:cNvPr id="901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kia" pitchFamily="-111" charset="0"/>
              </a:defRPr>
            </a:lvl1pPr>
          </a:lstStyle>
          <a:p>
            <a:pPr>
              <a:defRPr/>
            </a:pPr>
            <a:endParaRPr lang="en-US"/>
          </a:p>
        </p:txBody>
      </p:sp>
      <p:sp>
        <p:nvSpPr>
          <p:cNvPr id="901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kia" pitchFamily="-111" charset="0"/>
              </a:defRPr>
            </a:lvl1pPr>
          </a:lstStyle>
          <a:p>
            <a:pPr>
              <a:defRPr/>
            </a:pPr>
            <a:endParaRPr lang="en-US"/>
          </a:p>
        </p:txBody>
      </p:sp>
      <p:sp>
        <p:nvSpPr>
          <p:cNvPr id="901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kia" pitchFamily="-111" charset="0"/>
              </a:defRPr>
            </a:lvl1pPr>
          </a:lstStyle>
          <a:p>
            <a:pPr>
              <a:defRPr/>
            </a:pPr>
            <a:fld id="{12381574-6D5F-074B-9E49-540C4DF99B1D}" type="slidenum">
              <a:rPr lang="en-US"/>
              <a:pPr>
                <a:defRPr/>
              </a:pPr>
              <a:t>‹#›</a:t>
            </a:fld>
            <a:endParaRPr lang="en-US"/>
          </a:p>
        </p:txBody>
      </p:sp>
    </p:spTree>
    <p:extLst>
      <p:ext uri="{BB962C8B-B14F-4D97-AF65-F5344CB8AC3E}">
        <p14:creationId xmlns:p14="http://schemas.microsoft.com/office/powerpoint/2010/main" val="2598419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Skia" pitchFamily="-111" charset="0"/>
              </a:defRPr>
            </a:lvl1pPr>
          </a:lstStyle>
          <a:p>
            <a:pPr>
              <a:defRPr/>
            </a:pPr>
            <a:endParaRPr lang="en-US"/>
          </a:p>
        </p:txBody>
      </p:sp>
      <p:sp>
        <p:nvSpPr>
          <p:cNvPr id="2078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kia" pitchFamily="-111"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78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78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kia" pitchFamily="-111" charset="0"/>
              </a:defRPr>
            </a:lvl1pPr>
          </a:lstStyle>
          <a:p>
            <a:pPr>
              <a:defRPr/>
            </a:pPr>
            <a:endParaRPr lang="en-US"/>
          </a:p>
        </p:txBody>
      </p:sp>
      <p:sp>
        <p:nvSpPr>
          <p:cNvPr id="2078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kia" pitchFamily="-111" charset="0"/>
              </a:defRPr>
            </a:lvl1pPr>
          </a:lstStyle>
          <a:p>
            <a:pPr>
              <a:defRPr/>
            </a:pPr>
            <a:fld id="{8AF8D630-7E9E-7B40-A10C-4C19FCCF8023}" type="slidenum">
              <a:rPr lang="en-US"/>
              <a:pPr>
                <a:defRPr/>
              </a:pPr>
              <a:t>‹#›</a:t>
            </a:fld>
            <a:endParaRPr lang="en-US"/>
          </a:p>
        </p:txBody>
      </p:sp>
    </p:spTree>
    <p:extLst>
      <p:ext uri="{BB962C8B-B14F-4D97-AF65-F5344CB8AC3E}">
        <p14:creationId xmlns:p14="http://schemas.microsoft.com/office/powerpoint/2010/main" val="2821198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pitchFamily="-111"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0E6BBBA-439A-CF4F-9A5B-CD5DE1169D55}" type="slidenum">
              <a:rPr lang="en-US">
                <a:latin typeface="Skia" charset="0"/>
              </a:rPr>
              <a:pPr/>
              <a:t>1</a:t>
            </a:fld>
            <a:endParaRPr lang="en-US">
              <a:latin typeface="Skia"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A14D6F6-75B1-6C4E-B46F-44C0DC6995BB}" type="slidenum">
              <a:rPr lang="en-US">
                <a:latin typeface="Skia" charset="0"/>
              </a:rPr>
              <a:pPr/>
              <a:t>10</a:t>
            </a:fld>
            <a:endParaRPr lang="en-US">
              <a:latin typeface="Skia"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2BEC554B-3EE2-D64D-BD81-2370187F5322}" type="slidenum">
              <a:rPr lang="en-US">
                <a:latin typeface="Skia" charset="0"/>
              </a:rPr>
              <a:pPr/>
              <a:t>11</a:t>
            </a:fld>
            <a:endParaRPr lang="en-US">
              <a:latin typeface="Skia"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D7546B3-5BE4-AB4B-B59F-D8E0AE338D00}" type="slidenum">
              <a:rPr lang="en-US"/>
              <a:pPr/>
              <a:t>12</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4DD08DB-60CD-994C-B4BB-D30F3E6E2875}" type="slidenum">
              <a:rPr lang="en-US"/>
              <a:pPr/>
              <a:t>13</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4DD08DB-60CD-994C-B4BB-D30F3E6E2875}" type="slidenum">
              <a:rPr lang="en-US"/>
              <a:pPr/>
              <a:t>14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4DD08DB-60CD-994C-B4BB-D30F3E6E2875}" type="slidenum">
              <a:rPr lang="en-US"/>
              <a:pPr/>
              <a:t>15</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D7546B3-5BE4-AB4B-B59F-D8E0AE338D00}" type="slidenum">
              <a:rPr lang="en-US"/>
              <a:pPr/>
              <a:t>16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D7546B3-5BE4-AB4B-B59F-D8E0AE338D00}" type="slidenum">
              <a:rPr lang="en-US"/>
              <a:pPr/>
              <a:t>17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D7546B3-5BE4-AB4B-B59F-D8E0AE338D00}" type="slidenum">
              <a:rPr lang="en-US"/>
              <a:pPr/>
              <a:t>18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4DD08DB-60CD-994C-B4BB-D30F3E6E2875}" type="slidenum">
              <a:rPr lang="en-US"/>
              <a:pPr/>
              <a:t>19</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A14D6F6-75B1-6C4E-B46F-44C0DC6995BB}" type="slidenum">
              <a:rPr lang="en-US">
                <a:latin typeface="Skia" charset="0"/>
              </a:rPr>
              <a:pPr/>
              <a:t>2</a:t>
            </a:fld>
            <a:endParaRPr lang="en-US">
              <a:latin typeface="Skia"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0E6BBBA-439A-CF4F-9A5B-CD5DE1169D55}" type="slidenum">
              <a:rPr lang="en-US">
                <a:latin typeface="Skia" charset="0"/>
              </a:rPr>
              <a:pPr/>
              <a:t>20</a:t>
            </a:fld>
            <a:endParaRPr lang="en-US">
              <a:latin typeface="Skia"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A14D6F6-75B1-6C4E-B46F-44C0DC6995BB}" type="slidenum">
              <a:rPr lang="en-US">
                <a:latin typeface="Skia" charset="0"/>
              </a:rPr>
              <a:pPr/>
              <a:t>21</a:t>
            </a:fld>
            <a:endParaRPr lang="en-US">
              <a:latin typeface="Skia"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34651CC-C703-1744-AD7B-7FC6BBC9AF7F}" type="slidenum">
              <a:rPr lang="en-US"/>
              <a:pPr/>
              <a:t>22</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34651CC-C703-1744-AD7B-7FC6BBC9AF7F}" type="slidenum">
              <a:rPr lang="en-US"/>
              <a:pPr/>
              <a:t>23</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46C2692-2C38-2441-942F-FEA868729812}" type="slidenum">
              <a:rPr lang="en-US"/>
              <a:pPr/>
              <a:t>24</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25</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26</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27</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28</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29</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D7546B3-5BE4-AB4B-B59F-D8E0AE338D00}" type="slidenum">
              <a:rPr lang="en-US"/>
              <a:pPr/>
              <a:t>3</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0E6BBBA-439A-CF4F-9A5B-CD5DE1169D55}" type="slidenum">
              <a:rPr lang="en-US">
                <a:latin typeface="Skia" charset="0"/>
              </a:rPr>
              <a:pPr/>
              <a:t>30</a:t>
            </a:fld>
            <a:endParaRPr lang="en-US">
              <a:latin typeface="Skia"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A14D6F6-75B1-6C4E-B46F-44C0DC6995BB}" type="slidenum">
              <a:rPr lang="en-US">
                <a:latin typeface="Skia" charset="0"/>
              </a:rPr>
              <a:pPr/>
              <a:t>31</a:t>
            </a:fld>
            <a:endParaRPr lang="en-US">
              <a:latin typeface="Skia"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32</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33</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34</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35</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36</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37</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38</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Skia" charset="0"/>
              </a:rPr>
              <a:pPr/>
              <a:t>4</a:t>
            </a:fld>
            <a:endParaRPr lang="en-US">
              <a:latin typeface="Skia"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Skia" charset="0"/>
              </a:rPr>
              <a:pPr/>
              <a:t>5</a:t>
            </a:fld>
            <a:endParaRPr lang="en-US">
              <a:latin typeface="Skia"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943E75A-CE95-4647-B756-97E145001ECB}" type="slidenum">
              <a:rPr lang="en-US"/>
              <a:pPr/>
              <a:t>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7</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4A196C-CFB0-484B-AECE-8297A0DB6A59}" type="slidenum">
              <a:rPr lang="en-US">
                <a:latin typeface="Candara"/>
              </a:rPr>
              <a:pPr/>
              <a:t>8</a:t>
            </a:fld>
            <a:endParaRPr lang="en-US" dirty="0">
              <a:latin typeface="Candara"/>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0E6BBBA-439A-CF4F-9A5B-CD5DE1169D55}" type="slidenum">
              <a:rPr lang="en-US">
                <a:latin typeface="Skia" charset="0"/>
              </a:rPr>
              <a:pPr/>
              <a:t>9</a:t>
            </a:fld>
            <a:endParaRPr lang="en-US">
              <a:latin typeface="Skia"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5A0B4-5102-624D-B737-E525D13A7A6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B6EAA5-233E-464D-9877-69BA79A4D9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CC4728-4A14-A24E-92C3-708ED40C13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A45A8E-0397-164E-911E-98E2DBC91A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B2AD38-1322-2F49-B6A2-4D21EAD897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76C1FE-3D21-B84D-99FE-E45A31DC5F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501267-72E6-794C-8249-DE35B1E5C0B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C4073E-E604-3A44-85D8-C3BDBF034B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EDD579-FCF5-144B-883D-2E4F06660C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658991-0FCF-E046-8888-0CE7C4615C7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561C97-DABB-184C-ADCB-47A9E2C7A7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9AE6D0D1-2DBA-9C43-A812-1BE73F62B1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pn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1.png"/><Relationship Id="rId6"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CHE2060 Topic 1: Atoms, orbitals &amp; bonding</a:t>
            </a:r>
            <a:endParaRPr lang="en-US" sz="2800" dirty="0">
              <a:solidFill>
                <a:srgbClr val="0000FF"/>
              </a:solidFill>
              <a:latin typeface="Candara" charset="0"/>
              <a:ea typeface="Candara" charset="0"/>
              <a:cs typeface="Candara" charset="0"/>
            </a:endParaRPr>
          </a:p>
        </p:txBody>
      </p:sp>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95236"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95237" name="TextBox 6"/>
          <p:cNvSpPr txBox="1">
            <a:spLocks noChangeArrowheads="1"/>
          </p:cNvSpPr>
          <p:nvPr/>
        </p:nvSpPr>
        <p:spPr bwMode="auto">
          <a:xfrm>
            <a:off x="381000" y="990600"/>
            <a:ext cx="6324600" cy="5324535"/>
          </a:xfrm>
          <a:prstGeom prst="rect">
            <a:avLst/>
          </a:prstGeom>
          <a:noFill/>
          <a:ln w="9525">
            <a:noFill/>
            <a:miter lim="800000"/>
            <a:headEnd/>
            <a:tailEnd/>
          </a:ln>
        </p:spPr>
        <p:txBody>
          <a:bodyPr wrap="square">
            <a:prstTxWarp prst="textNoShape">
              <a:avLst/>
            </a:prstTxWarp>
            <a:spAutoFit/>
          </a:bodyPr>
          <a:lstStyle/>
          <a:p>
            <a:r>
              <a:rPr lang="en-US" b="1" dirty="0" smtClean="0">
                <a:latin typeface="Candara"/>
                <a:cs typeface="Candara"/>
              </a:rPr>
              <a:t>Atoms, Orbitals &amp; Bonding Topics:</a:t>
            </a:r>
            <a:endParaRPr lang="en-US" dirty="0" smtClean="0">
              <a:latin typeface="Candara"/>
              <a:cs typeface="Candara"/>
            </a:endParaRPr>
          </a:p>
          <a:p>
            <a:pPr marL="228600" indent="-228600">
              <a:buFont typeface="+mj-lt"/>
              <a:buAutoNum type="arabicPeriod"/>
            </a:pPr>
            <a:r>
              <a:rPr lang="en-US" dirty="0">
                <a:solidFill>
                  <a:schemeClr val="bg1">
                    <a:lumMod val="50000"/>
                  </a:schemeClr>
                </a:solidFill>
                <a:latin typeface="Candara"/>
                <a:cs typeface="Candara"/>
              </a:rPr>
              <a:t> </a:t>
            </a:r>
            <a:r>
              <a:rPr lang="en-US" dirty="0" smtClean="0">
                <a:solidFill>
                  <a:schemeClr val="bg1">
                    <a:lumMod val="50000"/>
                  </a:schemeClr>
                </a:solidFill>
                <a:latin typeface="Candara"/>
                <a:cs typeface="Candara"/>
              </a:rPr>
              <a:t>Very quick history of chemistry…</a:t>
            </a:r>
          </a:p>
          <a:p>
            <a:pPr marL="228600" indent="-228600">
              <a:buFont typeface="+mj-lt"/>
              <a:buAutoNum type="arabicPeriod"/>
            </a:pPr>
            <a:r>
              <a:rPr lang="en-US" dirty="0" smtClean="0">
                <a:solidFill>
                  <a:schemeClr val="bg1">
                    <a:lumMod val="50000"/>
                  </a:schemeClr>
                </a:solidFill>
                <a:latin typeface="Candara"/>
                <a:cs typeface="Candara"/>
              </a:rPr>
              <a:t> What is organic chemistry?</a:t>
            </a:r>
          </a:p>
          <a:p>
            <a:pPr marL="228600" indent="-228600">
              <a:buFont typeface="+mj-lt"/>
              <a:buAutoNum type="arabicPeriod"/>
            </a:pPr>
            <a:r>
              <a:rPr lang="en-US" dirty="0" smtClean="0">
                <a:solidFill>
                  <a:schemeClr val="bg1">
                    <a:lumMod val="50000"/>
                  </a:schemeClr>
                </a:solidFill>
                <a:latin typeface="Candara"/>
                <a:cs typeface="Candara"/>
              </a:rPr>
              <a:t> Atomic models: nuclear to quantum</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All </a:t>
            </a:r>
            <a:r>
              <a:rPr lang="en-US" dirty="0">
                <a:solidFill>
                  <a:schemeClr val="bg1">
                    <a:lumMod val="50000"/>
                  </a:schemeClr>
                </a:solidFill>
                <a:latin typeface="Candara"/>
                <a:cs typeface="Candara"/>
              </a:rPr>
              <a:t>about </a:t>
            </a:r>
            <a:r>
              <a:rPr lang="en-US" dirty="0" smtClean="0">
                <a:solidFill>
                  <a:schemeClr val="bg1">
                    <a:lumMod val="50000"/>
                  </a:schemeClr>
                </a:solidFill>
                <a:latin typeface="Candara"/>
                <a:cs typeface="Candara"/>
              </a:rPr>
              <a:t>orbitals</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How </a:t>
            </a:r>
            <a:r>
              <a:rPr lang="en-US" dirty="0">
                <a:solidFill>
                  <a:schemeClr val="bg1">
                    <a:lumMod val="50000"/>
                  </a:schemeClr>
                </a:solidFill>
                <a:latin typeface="Candara"/>
                <a:cs typeface="Candara"/>
              </a:rPr>
              <a:t>orbitals fill: electron </a:t>
            </a:r>
            <a:r>
              <a:rPr lang="en-US" dirty="0" smtClean="0">
                <a:solidFill>
                  <a:schemeClr val="bg1">
                    <a:lumMod val="50000"/>
                  </a:schemeClr>
                </a:solidFill>
                <a:latin typeface="Candara"/>
                <a:cs typeface="Candara"/>
              </a:rPr>
              <a:t>configuration</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Basic </a:t>
            </a:r>
            <a:r>
              <a:rPr lang="en-US" dirty="0">
                <a:solidFill>
                  <a:schemeClr val="bg1">
                    <a:lumMod val="50000"/>
                  </a:schemeClr>
                </a:solidFill>
                <a:latin typeface="Candara"/>
                <a:cs typeface="Candara"/>
              </a:rPr>
              <a:t>bonding: valence electrons &amp; molecular </a:t>
            </a:r>
            <a:r>
              <a:rPr lang="en-US" dirty="0" smtClean="0">
                <a:solidFill>
                  <a:schemeClr val="bg1">
                    <a:lumMod val="50000"/>
                  </a:schemeClr>
                </a:solidFill>
                <a:latin typeface="Candara"/>
                <a:cs typeface="Candara"/>
              </a:rPr>
              <a:t>orbitals</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Lewis </a:t>
            </a:r>
            <a:r>
              <a:rPr lang="en-US" dirty="0">
                <a:solidFill>
                  <a:schemeClr val="bg1">
                    <a:lumMod val="50000"/>
                  </a:schemeClr>
                </a:solidFill>
                <a:latin typeface="Candara"/>
                <a:cs typeface="Candara"/>
              </a:rPr>
              <a:t>dot structures of </a:t>
            </a:r>
            <a:r>
              <a:rPr lang="en-US" dirty="0" smtClean="0">
                <a:solidFill>
                  <a:schemeClr val="bg1">
                    <a:lumMod val="50000"/>
                  </a:schemeClr>
                </a:solidFill>
                <a:latin typeface="Candara"/>
                <a:cs typeface="Candara"/>
              </a:rPr>
              <a:t>molecules</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Electronegativity </a:t>
            </a:r>
            <a:r>
              <a:rPr lang="en-US" dirty="0">
                <a:solidFill>
                  <a:schemeClr val="bg1">
                    <a:lumMod val="50000"/>
                  </a:schemeClr>
                </a:solidFill>
                <a:latin typeface="Candara"/>
                <a:cs typeface="Candara"/>
              </a:rPr>
              <a:t>&amp; bond </a:t>
            </a:r>
            <a:r>
              <a:rPr lang="en-US" dirty="0" smtClean="0">
                <a:solidFill>
                  <a:schemeClr val="bg1">
                    <a:lumMod val="50000"/>
                  </a:schemeClr>
                </a:solidFill>
                <a:latin typeface="Candara"/>
                <a:cs typeface="Candara"/>
              </a:rPr>
              <a:t>polarity</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Resonance</a:t>
            </a:r>
            <a:r>
              <a:rPr lang="en-US" dirty="0">
                <a:solidFill>
                  <a:schemeClr val="bg1">
                    <a:lumMod val="50000"/>
                  </a:schemeClr>
                </a:solidFill>
                <a:latin typeface="Candara"/>
                <a:cs typeface="Candara"/>
              </a:rPr>
              <a:t>: a critical </a:t>
            </a:r>
            <a:r>
              <a:rPr lang="en-US" dirty="0" smtClean="0">
                <a:solidFill>
                  <a:schemeClr val="bg1">
                    <a:lumMod val="50000"/>
                  </a:schemeClr>
                </a:solidFill>
                <a:latin typeface="Candara"/>
                <a:cs typeface="Candara"/>
              </a:rPr>
              <a:t>concept</a:t>
            </a:r>
          </a:p>
          <a:p>
            <a:pPr marL="228600" indent="-228600">
              <a:buFont typeface="+mj-lt"/>
              <a:buAutoNum type="arabicPeriod"/>
            </a:pPr>
            <a:r>
              <a:rPr lang="en-US" b="1" dirty="0" smtClean="0">
                <a:solidFill>
                  <a:srgbClr val="0000FF"/>
                </a:solidFill>
                <a:latin typeface="Candara"/>
                <a:cs typeface="Candara"/>
              </a:rPr>
              <a:t> </a:t>
            </a:r>
            <a:r>
              <a:rPr lang="en-US" b="1" dirty="0">
                <a:solidFill>
                  <a:srgbClr val="0000FF"/>
                </a:solidFill>
                <a:latin typeface="Candara" charset="0"/>
                <a:ea typeface="Candara" charset="0"/>
                <a:cs typeface="Candara" charset="0"/>
              </a:rPr>
              <a:t> </a:t>
            </a:r>
            <a:r>
              <a:rPr lang="en-US" b="1" dirty="0">
                <a:solidFill>
                  <a:srgbClr val="0000FF"/>
                </a:solidFill>
                <a:latin typeface="Candara"/>
                <a:ea typeface="Candara" charset="0"/>
                <a:cs typeface="Candara"/>
              </a:rPr>
              <a:t>Orbital hybridization: key to carbon’s “flexibility”</a:t>
            </a:r>
          </a:p>
          <a:p>
            <a:pPr marL="457200" lvl="2"/>
            <a:r>
              <a:rPr lang="en-US" b="1" dirty="0">
                <a:solidFill>
                  <a:srgbClr val="0000FF"/>
                </a:solidFill>
                <a:latin typeface="Candara"/>
                <a:ea typeface="Candara" charset="0"/>
                <a:cs typeface="Candara"/>
              </a:rPr>
              <a:t> </a:t>
            </a:r>
            <a:r>
              <a:rPr lang="en-US" b="1" dirty="0" smtClean="0">
                <a:solidFill>
                  <a:srgbClr val="0000FF"/>
                </a:solidFill>
                <a:latin typeface="Candara"/>
                <a:ea typeface="Candara" charset="0"/>
                <a:cs typeface="Candara"/>
              </a:rPr>
              <a:t>sp3 </a:t>
            </a:r>
          </a:p>
          <a:p>
            <a:pPr marL="457200" lvl="2"/>
            <a:r>
              <a:rPr lang="en-US" b="1" dirty="0">
                <a:solidFill>
                  <a:srgbClr val="0000FF"/>
                </a:solidFill>
                <a:latin typeface="Candara"/>
                <a:ea typeface="Candara" charset="0"/>
                <a:cs typeface="Candara"/>
              </a:rPr>
              <a:t> </a:t>
            </a:r>
            <a:r>
              <a:rPr lang="en-US" dirty="0" smtClean="0">
                <a:solidFill>
                  <a:srgbClr val="0000FF"/>
                </a:solidFill>
                <a:latin typeface="Candara"/>
                <a:ea typeface="Candara" charset="0"/>
                <a:cs typeface="Candara"/>
              </a:rPr>
              <a:t>sp2</a:t>
            </a:r>
          </a:p>
          <a:p>
            <a:pPr marL="457200" lvl="2"/>
            <a:r>
              <a:rPr lang="en-US" dirty="0">
                <a:solidFill>
                  <a:srgbClr val="0000FF"/>
                </a:solidFill>
                <a:latin typeface="Candara"/>
                <a:ea typeface="Candara" charset="0"/>
                <a:cs typeface="Candara"/>
              </a:rPr>
              <a:t> </a:t>
            </a:r>
            <a:r>
              <a:rPr lang="en-US" dirty="0" err="1" smtClean="0">
                <a:solidFill>
                  <a:srgbClr val="0000FF"/>
                </a:solidFill>
                <a:latin typeface="Candara"/>
                <a:ea typeface="Candara" charset="0"/>
                <a:cs typeface="Candara"/>
              </a:rPr>
              <a:t>sp</a:t>
            </a:r>
            <a:endParaRPr lang="en-US" dirty="0" smtClean="0">
              <a:solidFill>
                <a:srgbClr val="0000FF"/>
              </a:solidFill>
              <a:latin typeface="Candara"/>
              <a:ea typeface="Candara" charset="0"/>
              <a:cs typeface="Candara"/>
            </a:endParaRPr>
          </a:p>
          <a:p>
            <a:pPr marL="228600" indent="-228600">
              <a:buFont typeface="+mj-lt"/>
              <a:buAutoNum type="arabicPeriod"/>
            </a:pPr>
            <a:r>
              <a:rPr lang="en-US" dirty="0">
                <a:latin typeface="Candara"/>
                <a:ea typeface="Candara" charset="0"/>
                <a:cs typeface="Candara"/>
              </a:rPr>
              <a:t> </a:t>
            </a:r>
            <a:r>
              <a:rPr lang="en-US" dirty="0" smtClean="0">
                <a:latin typeface="Candara"/>
                <a:cs typeface="Candara"/>
              </a:rPr>
              <a:t>Free </a:t>
            </a:r>
            <a:r>
              <a:rPr lang="en-US" dirty="0">
                <a:latin typeface="Candara"/>
                <a:cs typeface="Candara"/>
              </a:rPr>
              <a:t>electron pairs &amp; </a:t>
            </a:r>
            <a:r>
              <a:rPr lang="en-US" dirty="0" smtClean="0">
                <a:latin typeface="Candara"/>
                <a:cs typeface="Candara"/>
              </a:rPr>
              <a:t>radicals</a:t>
            </a:r>
            <a:endParaRPr lang="en-US" sz="1100" dirty="0">
              <a:latin typeface="Candara"/>
              <a:cs typeface="Candara"/>
            </a:endParaRPr>
          </a:p>
          <a:p>
            <a:pPr marL="228600" indent="-228600">
              <a:buFont typeface="+mj-lt"/>
              <a:buAutoNum type="arabicPeriod"/>
              <a:defRPr/>
            </a:pPr>
            <a:r>
              <a:rPr lang="en-US" dirty="0">
                <a:latin typeface="Candara"/>
                <a:cs typeface="Candara"/>
              </a:rPr>
              <a:t> VSEPR: </a:t>
            </a:r>
            <a:r>
              <a:rPr lang="en-US" dirty="0" smtClean="0">
                <a:latin typeface="Candara"/>
                <a:cs typeface="Candara"/>
              </a:rPr>
              <a:t>classifying </a:t>
            </a:r>
            <a:r>
              <a:rPr lang="en-US" dirty="0">
                <a:latin typeface="Candara"/>
                <a:cs typeface="Candara"/>
              </a:rPr>
              <a:t>molecular geometry </a:t>
            </a:r>
            <a:br>
              <a:rPr lang="en-US" dirty="0">
                <a:latin typeface="Candara"/>
                <a:cs typeface="Candara"/>
              </a:rPr>
            </a:br>
            <a:r>
              <a:rPr lang="en-US" dirty="0">
                <a:latin typeface="Candara"/>
                <a:cs typeface="Candara"/>
              </a:rPr>
              <a:t>     &amp; orbital </a:t>
            </a:r>
            <a:r>
              <a:rPr lang="en-US" dirty="0" smtClean="0">
                <a:latin typeface="Candara"/>
                <a:cs typeface="Candara"/>
              </a:rPr>
              <a:t>hybridization</a:t>
            </a:r>
            <a:endParaRPr lang="en-US" dirty="0">
              <a:latin typeface="Candara"/>
              <a:cs typeface="Candara"/>
            </a:endParaRPr>
          </a:p>
        </p:txBody>
      </p:sp>
      <p:pic>
        <p:nvPicPr>
          <p:cNvPr id="4" name="Picture 3" descr="Molecular-electrostatic-potential-map-MEP-for-meropene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053837" y="2480563"/>
            <a:ext cx="3352800" cy="2201673"/>
          </a:xfrm>
          <a:prstGeom prst="rect">
            <a:avLst/>
          </a:prstGeom>
          <a:effectLst>
            <a:reflection blurRad="6350" stA="50000" endA="300" endPos="55000" dir="5400000" sy="-100000" algn="bl" rotWithShape="0"/>
          </a:effectLst>
        </p:spPr>
      </p:pic>
      <p:sp>
        <p:nvSpPr>
          <p:cNvPr id="7" name="TextBox 6"/>
          <p:cNvSpPr txBox="1"/>
          <p:nvPr/>
        </p:nvSpPr>
        <p:spPr>
          <a:xfrm>
            <a:off x="6248400" y="5616714"/>
            <a:ext cx="2821355" cy="707886"/>
          </a:xfrm>
          <a:prstGeom prst="rect">
            <a:avLst/>
          </a:prstGeom>
          <a:noFill/>
        </p:spPr>
        <p:txBody>
          <a:bodyPr wrap="none" rtlCol="0">
            <a:spAutoFit/>
          </a:bodyPr>
          <a:lstStyle/>
          <a:p>
            <a:r>
              <a:rPr lang="en-US" b="1" dirty="0" smtClean="0">
                <a:latin typeface="Candara"/>
                <a:cs typeface="Candara"/>
              </a:rPr>
              <a:t>Daley &amp; Daley, Chapter 1</a:t>
            </a:r>
          </a:p>
          <a:p>
            <a:r>
              <a:rPr lang="en-US" b="1" i="1" dirty="0" smtClean="0">
                <a:latin typeface="Candara"/>
                <a:cs typeface="Candara"/>
              </a:rPr>
              <a:t>Atoms, </a:t>
            </a:r>
            <a:r>
              <a:rPr lang="en-US" b="1" i="1" dirty="0" err="1" smtClean="0">
                <a:latin typeface="Candara"/>
                <a:cs typeface="Candara"/>
              </a:rPr>
              <a:t>Orbitals</a:t>
            </a:r>
            <a:r>
              <a:rPr lang="en-US" b="1" i="1" dirty="0" smtClean="0">
                <a:latin typeface="Candara"/>
                <a:cs typeface="Candara"/>
              </a:rPr>
              <a:t> &amp; Bonds</a:t>
            </a:r>
            <a:endParaRPr lang="en-US" b="1" i="1" dirty="0">
              <a:latin typeface="Candara"/>
              <a:cs typeface="Candara"/>
            </a:endParaRPr>
          </a:p>
        </p:txBody>
      </p:sp>
    </p:spTree>
    <p:extLst>
      <p:ext uri="{BB962C8B-B14F-4D97-AF65-F5344CB8AC3E}">
        <p14:creationId xmlns:p14="http://schemas.microsoft.com/office/powerpoint/2010/main" val="39871301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3428"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1" name="TextBox 40"/>
          <p:cNvSpPr txBox="1"/>
          <p:nvPr/>
        </p:nvSpPr>
        <p:spPr>
          <a:xfrm>
            <a:off x="838200" y="2409848"/>
            <a:ext cx="7467599" cy="646331"/>
          </a:xfrm>
          <a:prstGeom prst="rect">
            <a:avLst/>
          </a:prstGeom>
          <a:noFill/>
        </p:spPr>
        <p:txBody>
          <a:bodyPr wrap="square">
            <a:spAutoFit/>
          </a:bodyPr>
          <a:lstStyle/>
          <a:p>
            <a:pPr algn="ctr">
              <a:defRPr/>
            </a:pPr>
            <a:r>
              <a:rPr lang="en-US" sz="3600" b="1" i="1" dirty="0" smtClean="0">
                <a:latin typeface="Candara"/>
                <a:cs typeface="Candara"/>
              </a:rPr>
              <a:t>sp3 hybridization of carbon</a:t>
            </a:r>
          </a:p>
        </p:txBody>
      </p:sp>
      <p:sp>
        <p:nvSpPr>
          <p:cNvPr id="5"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CHE2060 Topic 1: Atoms, orbitals &amp; bonding</a:t>
            </a:r>
            <a:endParaRPr lang="en-US" sz="2800" dirty="0">
              <a:solidFill>
                <a:srgbClr val="0000FF"/>
              </a:solidFill>
              <a:latin typeface="Candara" charset="0"/>
              <a:ea typeface="Candara" charset="0"/>
              <a:cs typeface="Candara" charset="0"/>
            </a:endParaRPr>
          </a:p>
        </p:txBody>
      </p:sp>
    </p:spTree>
    <p:extLst>
      <p:ext uri="{BB962C8B-B14F-4D97-AF65-F5344CB8AC3E}">
        <p14:creationId xmlns:p14="http://schemas.microsoft.com/office/powerpoint/2010/main" val="13055589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29249" y="1050623"/>
            <a:ext cx="2051050" cy="2165350"/>
            <a:chOff x="2029249" y="1050623"/>
            <a:chExt cx="2051050" cy="2165350"/>
          </a:xfrm>
        </p:grpSpPr>
        <p:sp>
          <p:nvSpPr>
            <p:cNvPr id="54" name="Oval 4"/>
            <p:cNvSpPr>
              <a:spLocks noChangeArrowheads="1"/>
            </p:cNvSpPr>
            <p:nvPr/>
          </p:nvSpPr>
          <p:spPr bwMode="auto">
            <a:xfrm>
              <a:off x="2029249" y="1872948"/>
              <a:ext cx="1466850" cy="1343025"/>
            </a:xfrm>
            <a:prstGeom prst="ellipse">
              <a:avLst/>
            </a:prstGeom>
            <a:gradFill rotWithShape="0">
              <a:gsLst>
                <a:gs pos="0">
                  <a:schemeClr val="accent1"/>
                </a:gs>
                <a:gs pos="100000">
                  <a:schemeClr val="accent1">
                    <a:gamma/>
                    <a:shade val="91765"/>
                    <a:invGamma/>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latin typeface="Candara"/>
                <a:cs typeface="Candara"/>
              </a:endParaRPr>
            </a:p>
          </p:txBody>
        </p:sp>
        <p:sp>
          <p:nvSpPr>
            <p:cNvPr id="132105" name="Text Box 14"/>
            <p:cNvSpPr txBox="1">
              <a:spLocks noChangeArrowheads="1"/>
            </p:cNvSpPr>
            <p:nvPr/>
          </p:nvSpPr>
          <p:spPr bwMode="auto">
            <a:xfrm>
              <a:off x="3696124" y="1050623"/>
              <a:ext cx="384175" cy="396875"/>
            </a:xfrm>
            <a:prstGeom prst="rect">
              <a:avLst/>
            </a:prstGeom>
            <a:noFill/>
            <a:ln w="9525">
              <a:noFill/>
              <a:miter lim="800000"/>
              <a:headEnd/>
              <a:tailEnd/>
            </a:ln>
          </p:spPr>
          <p:txBody>
            <a:bodyPr wrap="none">
              <a:prstTxWarp prst="textNoShape">
                <a:avLst/>
              </a:prstTxWarp>
              <a:spAutoFit/>
            </a:bodyPr>
            <a:lstStyle/>
            <a:p>
              <a:r>
                <a:rPr lang="en-US" dirty="0">
                  <a:latin typeface="Candara" charset="0"/>
                  <a:ea typeface="Candara" charset="0"/>
                  <a:cs typeface="Candara" charset="0"/>
                </a:rPr>
                <a:t>1s</a:t>
              </a:r>
            </a:p>
          </p:txBody>
        </p:sp>
        <p:sp>
          <p:nvSpPr>
            <p:cNvPr id="132106" name="Line 15"/>
            <p:cNvSpPr>
              <a:spLocks noChangeShapeType="1"/>
            </p:cNvSpPr>
            <p:nvPr/>
          </p:nvSpPr>
          <p:spPr bwMode="auto">
            <a:xfrm flipH="1">
              <a:off x="2934124" y="1337961"/>
              <a:ext cx="8382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13209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“Ground state” vs. hybridized sp3 carbon</a:t>
            </a:r>
            <a:endParaRPr lang="en-US" sz="2800" dirty="0">
              <a:solidFill>
                <a:srgbClr val="000000"/>
              </a:solidFill>
              <a:latin typeface="Candara" charset="0"/>
              <a:ea typeface="Candara" charset="0"/>
              <a:cs typeface="Candara" charset="0"/>
            </a:endParaRPr>
          </a:p>
        </p:txBody>
      </p:sp>
      <p:pic>
        <p:nvPicPr>
          <p:cNvPr id="132099"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132101" name="Oval 6"/>
          <p:cNvSpPr>
            <a:spLocks noChangeArrowheads="1"/>
          </p:cNvSpPr>
          <p:nvPr/>
        </p:nvSpPr>
        <p:spPr bwMode="auto">
          <a:xfrm>
            <a:off x="2649962" y="2441273"/>
            <a:ext cx="225425" cy="206375"/>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grpSp>
        <p:nvGrpSpPr>
          <p:cNvPr id="8" name="Group 7"/>
          <p:cNvGrpSpPr/>
          <p:nvPr/>
        </p:nvGrpSpPr>
        <p:grpSpPr>
          <a:xfrm>
            <a:off x="1257724" y="1126823"/>
            <a:ext cx="2746375" cy="2605088"/>
            <a:chOff x="1257724" y="1126823"/>
            <a:chExt cx="2746375" cy="2605088"/>
          </a:xfrm>
        </p:grpSpPr>
        <p:grpSp>
          <p:nvGrpSpPr>
            <p:cNvPr id="7" name="Group 6"/>
            <p:cNvGrpSpPr/>
            <p:nvPr/>
          </p:nvGrpSpPr>
          <p:grpSpPr>
            <a:xfrm>
              <a:off x="1257724" y="1126823"/>
              <a:ext cx="2746375" cy="2605088"/>
              <a:chOff x="1257724" y="1126823"/>
              <a:chExt cx="2746375" cy="2605088"/>
            </a:xfrm>
          </p:grpSpPr>
          <p:sp>
            <p:nvSpPr>
              <p:cNvPr id="132135" name="Text Box 3"/>
              <p:cNvSpPr txBox="1">
                <a:spLocks noChangeArrowheads="1"/>
              </p:cNvSpPr>
              <p:nvPr/>
            </p:nvSpPr>
            <p:spPr bwMode="auto">
              <a:xfrm>
                <a:off x="1257724" y="1126823"/>
                <a:ext cx="417513" cy="396875"/>
              </a:xfrm>
              <a:prstGeom prst="rect">
                <a:avLst/>
              </a:prstGeom>
              <a:noFill/>
              <a:ln w="9525">
                <a:noFill/>
                <a:miter lim="800000"/>
                <a:headEnd/>
                <a:tailEnd/>
              </a:ln>
            </p:spPr>
            <p:txBody>
              <a:bodyPr wrap="none">
                <a:prstTxWarp prst="textNoShape">
                  <a:avLst/>
                </a:prstTxWarp>
                <a:spAutoFit/>
              </a:bodyPr>
              <a:lstStyle/>
              <a:p>
                <a:r>
                  <a:rPr lang="en-US" dirty="0">
                    <a:latin typeface="Candara" charset="0"/>
                    <a:ea typeface="Candara" charset="0"/>
                    <a:cs typeface="Candara" charset="0"/>
                  </a:rPr>
                  <a:t>2s</a:t>
                </a:r>
              </a:p>
            </p:txBody>
          </p:sp>
          <p:sp>
            <p:nvSpPr>
              <p:cNvPr id="58" name="Oval 5"/>
              <p:cNvSpPr>
                <a:spLocks noChangeArrowheads="1"/>
              </p:cNvSpPr>
              <p:nvPr/>
            </p:nvSpPr>
            <p:spPr bwMode="auto">
              <a:xfrm>
                <a:off x="1521249" y="1357011"/>
                <a:ext cx="2482850" cy="2374900"/>
              </a:xfrm>
              <a:prstGeom prst="ellipse">
                <a:avLst/>
              </a:prstGeom>
              <a:gradFill rotWithShape="0">
                <a:gsLst>
                  <a:gs pos="0">
                    <a:schemeClr val="accent1">
                      <a:alpha val="0"/>
                    </a:schemeClr>
                  </a:gs>
                  <a:gs pos="100000">
                    <a:schemeClr val="accent1">
                      <a:gamma/>
                      <a:shade val="79608"/>
                      <a:invGamma/>
                      <a:alpha val="50000"/>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latin typeface="Candara"/>
                  <a:cs typeface="Candara"/>
                </a:endParaRPr>
              </a:p>
            </p:txBody>
          </p:sp>
        </p:grpSp>
        <p:sp>
          <p:nvSpPr>
            <p:cNvPr id="132137" name="Line 11"/>
            <p:cNvSpPr>
              <a:spLocks noChangeShapeType="1"/>
            </p:cNvSpPr>
            <p:nvPr/>
          </p:nvSpPr>
          <p:spPr bwMode="auto">
            <a:xfrm>
              <a:off x="1638724" y="1414161"/>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 name="Group 5"/>
          <p:cNvGrpSpPr/>
          <p:nvPr/>
        </p:nvGrpSpPr>
        <p:grpSpPr>
          <a:xfrm>
            <a:off x="2010199" y="1185561"/>
            <a:ext cx="1485900" cy="2717801"/>
            <a:chOff x="2010199" y="1185561"/>
            <a:chExt cx="1485900" cy="2717801"/>
          </a:xfrm>
        </p:grpSpPr>
        <p:sp>
          <p:nvSpPr>
            <p:cNvPr id="132132" name="Oval 7"/>
            <p:cNvSpPr>
              <a:spLocks noChangeArrowheads="1"/>
            </p:cNvSpPr>
            <p:nvPr/>
          </p:nvSpPr>
          <p:spPr bwMode="auto">
            <a:xfrm>
              <a:off x="2010199" y="1185561"/>
              <a:ext cx="1466850" cy="1135063"/>
            </a:xfrm>
            <a:prstGeom prst="ellipse">
              <a:avLst/>
            </a:prstGeom>
            <a:gradFill rotWithShape="0">
              <a:gsLst>
                <a:gs pos="0">
                  <a:srgbClr val="FF0000">
                    <a:alpha val="50000"/>
                  </a:srgbClr>
                </a:gs>
                <a:gs pos="100000">
                  <a:srgbClr val="FA0000">
                    <a:alpha val="50000"/>
                  </a:srgbClr>
                </a:gs>
              </a:gsLst>
              <a:path path="shape">
                <a:fillToRect l="50000" t="50000" r="50000" b="50000"/>
              </a:path>
            </a:gradFill>
            <a:ln w="9525">
              <a:no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32133" name="Oval 9"/>
            <p:cNvSpPr>
              <a:spLocks noChangeArrowheads="1"/>
            </p:cNvSpPr>
            <p:nvPr/>
          </p:nvSpPr>
          <p:spPr bwMode="auto">
            <a:xfrm>
              <a:off x="2029249" y="2768299"/>
              <a:ext cx="1466850" cy="1135063"/>
            </a:xfrm>
            <a:prstGeom prst="ellipse">
              <a:avLst/>
            </a:prstGeom>
            <a:solidFill>
              <a:srgbClr val="52FF03">
                <a:alpha val="50195"/>
              </a:srgbClr>
            </a:solidFill>
            <a:ln w="9525">
              <a:no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32134" name="Text Box 12"/>
            <p:cNvSpPr txBox="1">
              <a:spLocks noChangeArrowheads="1"/>
            </p:cNvSpPr>
            <p:nvPr/>
          </p:nvSpPr>
          <p:spPr bwMode="auto">
            <a:xfrm>
              <a:off x="2476924" y="1279224"/>
              <a:ext cx="531813" cy="400050"/>
            </a:xfrm>
            <a:prstGeom prst="rect">
              <a:avLst/>
            </a:prstGeom>
            <a:noFill/>
            <a:ln w="9525">
              <a:noFill/>
              <a:miter lim="800000"/>
              <a:headEnd/>
              <a:tailEnd/>
            </a:ln>
          </p:spPr>
          <p:txBody>
            <a:bodyPr wrap="none">
              <a:prstTxWarp prst="textNoShape">
                <a:avLst/>
              </a:prstTxWarp>
              <a:spAutoFit/>
            </a:bodyPr>
            <a:lstStyle/>
            <a:p>
              <a:r>
                <a:rPr lang="en-US">
                  <a:latin typeface="Candara" charset="0"/>
                  <a:ea typeface="Candara" charset="0"/>
                  <a:cs typeface="Candara" charset="0"/>
                </a:rPr>
                <a:t>2p</a:t>
              </a:r>
              <a:r>
                <a:rPr lang="en-US" baseline="-25000">
                  <a:latin typeface="Candara" charset="0"/>
                  <a:ea typeface="Candara" charset="0"/>
                  <a:cs typeface="Candara" charset="0"/>
                </a:rPr>
                <a:t>x</a:t>
              </a:r>
            </a:p>
          </p:txBody>
        </p:sp>
      </p:grpSp>
      <p:grpSp>
        <p:nvGrpSpPr>
          <p:cNvPr id="5" name="Group 4"/>
          <p:cNvGrpSpPr/>
          <p:nvPr/>
        </p:nvGrpSpPr>
        <p:grpSpPr>
          <a:xfrm>
            <a:off x="1295824" y="1840405"/>
            <a:ext cx="2932906" cy="1375568"/>
            <a:chOff x="1295824" y="1840405"/>
            <a:chExt cx="2932906" cy="1375568"/>
          </a:xfrm>
        </p:grpSpPr>
        <p:sp>
          <p:nvSpPr>
            <p:cNvPr id="132129" name="Oval 8"/>
            <p:cNvSpPr>
              <a:spLocks noChangeArrowheads="1"/>
            </p:cNvSpPr>
            <p:nvPr/>
          </p:nvSpPr>
          <p:spPr bwMode="auto">
            <a:xfrm rot="16200000">
              <a:off x="1245024" y="1923748"/>
              <a:ext cx="1343025" cy="1241425"/>
            </a:xfrm>
            <a:prstGeom prst="ellipse">
              <a:avLst/>
            </a:prstGeom>
            <a:gradFill rotWithShape="0">
              <a:gsLst>
                <a:gs pos="0">
                  <a:srgbClr val="FF0000">
                    <a:alpha val="50000"/>
                  </a:srgbClr>
                </a:gs>
                <a:gs pos="100000">
                  <a:srgbClr val="FA0000">
                    <a:alpha val="50000"/>
                  </a:srgbClr>
                </a:gs>
              </a:gsLst>
              <a:path path="shape">
                <a:fillToRect l="50000" t="50000" r="50000" b="50000"/>
              </a:path>
            </a:gradFill>
            <a:ln w="9525">
              <a:no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32130" name="Oval 10"/>
            <p:cNvSpPr>
              <a:spLocks noChangeArrowheads="1"/>
            </p:cNvSpPr>
            <p:nvPr/>
          </p:nvSpPr>
          <p:spPr bwMode="auto">
            <a:xfrm rot="16200000">
              <a:off x="2937299" y="1890411"/>
              <a:ext cx="1341437" cy="1241425"/>
            </a:xfrm>
            <a:prstGeom prst="ellipse">
              <a:avLst/>
            </a:prstGeom>
            <a:solidFill>
              <a:srgbClr val="52FF03">
                <a:alpha val="50195"/>
              </a:srgbClr>
            </a:solidFill>
            <a:ln w="9525">
              <a:no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32131" name="Text Box 13"/>
            <p:cNvSpPr txBox="1">
              <a:spLocks noChangeArrowheads="1"/>
            </p:cNvSpPr>
            <p:nvPr/>
          </p:nvSpPr>
          <p:spPr bwMode="auto">
            <a:xfrm>
              <a:off x="3619924" y="2346023"/>
              <a:ext cx="525463" cy="400050"/>
            </a:xfrm>
            <a:prstGeom prst="rect">
              <a:avLst/>
            </a:prstGeom>
            <a:noFill/>
            <a:ln w="9525">
              <a:noFill/>
              <a:miter lim="800000"/>
              <a:headEnd/>
              <a:tailEnd/>
            </a:ln>
          </p:spPr>
          <p:txBody>
            <a:bodyPr wrap="none">
              <a:prstTxWarp prst="textNoShape">
                <a:avLst/>
              </a:prstTxWarp>
              <a:spAutoFit/>
            </a:bodyPr>
            <a:lstStyle/>
            <a:p>
              <a:r>
                <a:rPr lang="en-US">
                  <a:latin typeface="Candara" charset="0"/>
                  <a:ea typeface="Candara" charset="0"/>
                  <a:cs typeface="Candara" charset="0"/>
                </a:rPr>
                <a:t>2p</a:t>
              </a:r>
              <a:r>
                <a:rPr lang="en-US" baseline="-25000">
                  <a:latin typeface="Candara" charset="0"/>
                  <a:ea typeface="Candara" charset="0"/>
                  <a:cs typeface="Candara" charset="0"/>
                </a:rPr>
                <a:t>y</a:t>
              </a:r>
            </a:p>
          </p:txBody>
        </p:sp>
      </p:grpSp>
      <p:sp>
        <p:nvSpPr>
          <p:cNvPr id="132107" name="Line 16"/>
          <p:cNvSpPr>
            <a:spLocks noChangeShapeType="1"/>
          </p:cNvSpPr>
          <p:nvPr/>
        </p:nvSpPr>
        <p:spPr bwMode="auto">
          <a:xfrm flipH="1">
            <a:off x="1410124" y="2557161"/>
            <a:ext cx="1295400" cy="1219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2108" name="Text Box 17"/>
          <p:cNvSpPr txBox="1">
            <a:spLocks noChangeArrowheads="1"/>
          </p:cNvSpPr>
          <p:nvPr/>
        </p:nvSpPr>
        <p:spPr bwMode="auto">
          <a:xfrm>
            <a:off x="454449" y="3590623"/>
            <a:ext cx="1042988" cy="396875"/>
          </a:xfrm>
          <a:prstGeom prst="rect">
            <a:avLst/>
          </a:prstGeom>
          <a:noFill/>
          <a:ln w="9525">
            <a:noFill/>
            <a:miter lim="800000"/>
            <a:headEnd/>
            <a:tailEnd/>
          </a:ln>
        </p:spPr>
        <p:txBody>
          <a:bodyPr wrap="none">
            <a:prstTxWarp prst="textNoShape">
              <a:avLst/>
            </a:prstTxWarp>
            <a:spAutoFit/>
          </a:bodyPr>
          <a:lstStyle/>
          <a:p>
            <a:r>
              <a:rPr lang="en-US">
                <a:latin typeface="Candara" charset="0"/>
                <a:ea typeface="Candara" charset="0"/>
                <a:cs typeface="Candara" charset="0"/>
              </a:rPr>
              <a:t>nucleus</a:t>
            </a:r>
          </a:p>
        </p:txBody>
      </p:sp>
      <p:sp>
        <p:nvSpPr>
          <p:cNvPr id="90"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sp>
        <p:nvSpPr>
          <p:cNvPr id="132114" name="TextBox 90"/>
          <p:cNvSpPr txBox="1">
            <a:spLocks noChangeArrowheads="1"/>
          </p:cNvSpPr>
          <p:nvPr/>
        </p:nvSpPr>
        <p:spPr bwMode="auto">
          <a:xfrm>
            <a:off x="674010" y="4193873"/>
            <a:ext cx="327025" cy="400050"/>
          </a:xfrm>
          <a:prstGeom prst="rect">
            <a:avLst/>
          </a:prstGeom>
          <a:noFill/>
          <a:ln w="9525">
            <a:noFill/>
            <a:miter lim="800000"/>
            <a:headEnd/>
            <a:tailEnd/>
          </a:ln>
        </p:spPr>
        <p:txBody>
          <a:bodyPr wrap="none">
            <a:prstTxWarp prst="textNoShape">
              <a:avLst/>
            </a:prstTxWarp>
            <a:spAutoFit/>
          </a:bodyPr>
          <a:lstStyle/>
          <a:p>
            <a:r>
              <a:rPr lang="en-US" b="1">
                <a:latin typeface="Candara" charset="0"/>
                <a:ea typeface="Candara" charset="0"/>
                <a:cs typeface="Candara" charset="0"/>
              </a:rPr>
              <a:t>C</a:t>
            </a:r>
          </a:p>
        </p:txBody>
      </p:sp>
      <p:sp>
        <p:nvSpPr>
          <p:cNvPr id="132115" name="Rectangle 91"/>
          <p:cNvSpPr>
            <a:spLocks noChangeArrowheads="1"/>
          </p:cNvSpPr>
          <p:nvPr/>
        </p:nvSpPr>
        <p:spPr bwMode="auto">
          <a:xfrm>
            <a:off x="2045610" y="4203398"/>
            <a:ext cx="381000" cy="381000"/>
          </a:xfrm>
          <a:prstGeom prst="rect">
            <a:avLst/>
          </a:prstGeom>
          <a:noFill/>
          <a:ln w="9525">
            <a:solidFill>
              <a:srgbClr val="0000FF"/>
            </a:solidFill>
            <a:round/>
            <a:headEnd/>
            <a:tailEnd/>
          </a:ln>
        </p:spPr>
        <p:txBody>
          <a:bodyPr>
            <a:prstTxWarp prst="textNoShape">
              <a:avLst/>
            </a:prstTxWarp>
          </a:bodyPr>
          <a:lstStyle/>
          <a:p>
            <a:endParaRPr lang="en-US"/>
          </a:p>
        </p:txBody>
      </p:sp>
      <p:sp>
        <p:nvSpPr>
          <p:cNvPr id="132116" name="Rectangle 92"/>
          <p:cNvSpPr>
            <a:spLocks noChangeArrowheads="1"/>
          </p:cNvSpPr>
          <p:nvPr/>
        </p:nvSpPr>
        <p:spPr bwMode="auto">
          <a:xfrm>
            <a:off x="2883810" y="4203398"/>
            <a:ext cx="381000" cy="381000"/>
          </a:xfrm>
          <a:prstGeom prst="rect">
            <a:avLst/>
          </a:prstGeom>
          <a:noFill/>
          <a:ln w="9525">
            <a:solidFill>
              <a:srgbClr val="0000FF"/>
            </a:solidFill>
            <a:round/>
            <a:headEnd/>
            <a:tailEnd/>
          </a:ln>
        </p:spPr>
        <p:txBody>
          <a:bodyPr>
            <a:prstTxWarp prst="textNoShape">
              <a:avLst/>
            </a:prstTxWarp>
          </a:bodyPr>
          <a:lstStyle/>
          <a:p>
            <a:endParaRPr lang="en-US"/>
          </a:p>
        </p:txBody>
      </p:sp>
      <p:sp>
        <p:nvSpPr>
          <p:cNvPr id="132117" name="Rectangle 93"/>
          <p:cNvSpPr>
            <a:spLocks noChangeArrowheads="1"/>
          </p:cNvSpPr>
          <p:nvPr/>
        </p:nvSpPr>
        <p:spPr bwMode="auto">
          <a:xfrm>
            <a:off x="3264810" y="4203398"/>
            <a:ext cx="381000" cy="381000"/>
          </a:xfrm>
          <a:prstGeom prst="rect">
            <a:avLst/>
          </a:prstGeom>
          <a:noFill/>
          <a:ln w="9525">
            <a:solidFill>
              <a:srgbClr val="0000FF"/>
            </a:solidFill>
            <a:round/>
            <a:headEnd/>
            <a:tailEnd/>
          </a:ln>
        </p:spPr>
        <p:txBody>
          <a:bodyPr>
            <a:prstTxWarp prst="textNoShape">
              <a:avLst/>
            </a:prstTxWarp>
          </a:bodyPr>
          <a:lstStyle/>
          <a:p>
            <a:endParaRPr lang="en-US"/>
          </a:p>
        </p:txBody>
      </p:sp>
      <p:sp>
        <p:nvSpPr>
          <p:cNvPr id="132118" name="Rectangle 94"/>
          <p:cNvSpPr>
            <a:spLocks noChangeArrowheads="1"/>
          </p:cNvSpPr>
          <p:nvPr/>
        </p:nvSpPr>
        <p:spPr bwMode="auto">
          <a:xfrm>
            <a:off x="1283610" y="4203398"/>
            <a:ext cx="381000" cy="381000"/>
          </a:xfrm>
          <a:prstGeom prst="rect">
            <a:avLst/>
          </a:prstGeom>
          <a:noFill/>
          <a:ln w="9525">
            <a:solidFill>
              <a:srgbClr val="0000FF"/>
            </a:solidFill>
            <a:round/>
            <a:headEnd/>
            <a:tailEnd/>
          </a:ln>
        </p:spPr>
        <p:txBody>
          <a:bodyPr>
            <a:prstTxWarp prst="textNoShape">
              <a:avLst/>
            </a:prstTxWarp>
          </a:bodyPr>
          <a:lstStyle/>
          <a:p>
            <a:endParaRPr lang="en-US"/>
          </a:p>
        </p:txBody>
      </p:sp>
      <p:cxnSp>
        <p:nvCxnSpPr>
          <p:cNvPr id="132119" name="Straight Arrow Connector 95"/>
          <p:cNvCxnSpPr>
            <a:cxnSpLocks noChangeShapeType="1"/>
          </p:cNvCxnSpPr>
          <p:nvPr/>
        </p:nvCxnSpPr>
        <p:spPr bwMode="auto">
          <a:xfrm rot="5400000" flipH="1" flipV="1">
            <a:off x="1242335" y="4374849"/>
            <a:ext cx="327025" cy="0"/>
          </a:xfrm>
          <a:prstGeom prst="straightConnector1">
            <a:avLst/>
          </a:prstGeom>
          <a:noFill/>
          <a:ln w="28575">
            <a:solidFill>
              <a:srgbClr val="FF0000"/>
            </a:solidFill>
            <a:round/>
            <a:headEnd/>
            <a:tailEnd type="arrow" w="med" len="med"/>
          </a:ln>
        </p:spPr>
      </p:cxnSp>
      <p:sp>
        <p:nvSpPr>
          <p:cNvPr id="132120" name="Rectangle 96"/>
          <p:cNvSpPr>
            <a:spLocks noChangeArrowheads="1"/>
          </p:cNvSpPr>
          <p:nvPr/>
        </p:nvSpPr>
        <p:spPr bwMode="auto">
          <a:xfrm>
            <a:off x="3645810" y="4203398"/>
            <a:ext cx="381000" cy="381000"/>
          </a:xfrm>
          <a:prstGeom prst="rect">
            <a:avLst/>
          </a:prstGeom>
          <a:noFill/>
          <a:ln w="9525">
            <a:solidFill>
              <a:srgbClr val="0000FF"/>
            </a:solidFill>
            <a:round/>
            <a:headEnd/>
            <a:tailEnd/>
          </a:ln>
        </p:spPr>
        <p:txBody>
          <a:bodyPr>
            <a:prstTxWarp prst="textNoShape">
              <a:avLst/>
            </a:prstTxWarp>
          </a:bodyPr>
          <a:lstStyle/>
          <a:p>
            <a:endParaRPr lang="en-US"/>
          </a:p>
        </p:txBody>
      </p:sp>
      <p:cxnSp>
        <p:nvCxnSpPr>
          <p:cNvPr id="132121" name="Straight Arrow Connector 97"/>
          <p:cNvCxnSpPr>
            <a:cxnSpLocks noChangeShapeType="1"/>
          </p:cNvCxnSpPr>
          <p:nvPr/>
        </p:nvCxnSpPr>
        <p:spPr bwMode="auto">
          <a:xfrm rot="16200000" flipH="1">
            <a:off x="1379654" y="4380405"/>
            <a:ext cx="327025" cy="1587"/>
          </a:xfrm>
          <a:prstGeom prst="straightConnector1">
            <a:avLst/>
          </a:prstGeom>
          <a:noFill/>
          <a:ln w="28575">
            <a:solidFill>
              <a:srgbClr val="FF0000"/>
            </a:solidFill>
            <a:round/>
            <a:headEnd/>
            <a:tailEnd type="arrow" w="med" len="med"/>
          </a:ln>
        </p:spPr>
      </p:cxnSp>
      <p:cxnSp>
        <p:nvCxnSpPr>
          <p:cNvPr id="132122" name="Straight Arrow Connector 98"/>
          <p:cNvCxnSpPr>
            <a:cxnSpLocks noChangeShapeType="1"/>
          </p:cNvCxnSpPr>
          <p:nvPr/>
        </p:nvCxnSpPr>
        <p:spPr bwMode="auto">
          <a:xfrm rot="5400000" flipH="1" flipV="1">
            <a:off x="2004335" y="4381199"/>
            <a:ext cx="327025" cy="0"/>
          </a:xfrm>
          <a:prstGeom prst="straightConnector1">
            <a:avLst/>
          </a:prstGeom>
          <a:noFill/>
          <a:ln w="28575">
            <a:solidFill>
              <a:srgbClr val="FF0000"/>
            </a:solidFill>
            <a:round/>
            <a:headEnd/>
            <a:tailEnd type="arrow" w="med" len="med"/>
          </a:ln>
        </p:spPr>
      </p:cxnSp>
      <p:cxnSp>
        <p:nvCxnSpPr>
          <p:cNvPr id="132123" name="Straight Arrow Connector 99"/>
          <p:cNvCxnSpPr>
            <a:cxnSpLocks noChangeShapeType="1"/>
          </p:cNvCxnSpPr>
          <p:nvPr/>
        </p:nvCxnSpPr>
        <p:spPr bwMode="auto">
          <a:xfrm rot="16200000" flipH="1">
            <a:off x="2142448" y="4387548"/>
            <a:ext cx="325438" cy="1587"/>
          </a:xfrm>
          <a:prstGeom prst="straightConnector1">
            <a:avLst/>
          </a:prstGeom>
          <a:noFill/>
          <a:ln w="28575">
            <a:solidFill>
              <a:srgbClr val="FF0000"/>
            </a:solidFill>
            <a:round/>
            <a:headEnd/>
            <a:tailEnd type="arrow" w="med" len="med"/>
          </a:ln>
        </p:spPr>
      </p:cxnSp>
      <p:cxnSp>
        <p:nvCxnSpPr>
          <p:cNvPr id="132124" name="Straight Arrow Connector 100"/>
          <p:cNvCxnSpPr>
            <a:cxnSpLocks noChangeShapeType="1"/>
          </p:cNvCxnSpPr>
          <p:nvPr/>
        </p:nvCxnSpPr>
        <p:spPr bwMode="auto">
          <a:xfrm rot="5400000" flipH="1" flipV="1">
            <a:off x="2841741" y="4380405"/>
            <a:ext cx="327025" cy="1588"/>
          </a:xfrm>
          <a:prstGeom prst="straightConnector1">
            <a:avLst/>
          </a:prstGeom>
          <a:noFill/>
          <a:ln w="28575">
            <a:solidFill>
              <a:srgbClr val="FF0000"/>
            </a:solidFill>
            <a:round/>
            <a:headEnd/>
            <a:tailEnd type="arrow" w="med" len="med"/>
          </a:ln>
        </p:spPr>
      </p:cxnSp>
      <p:cxnSp>
        <p:nvCxnSpPr>
          <p:cNvPr id="132125" name="Straight Arrow Connector 102"/>
          <p:cNvCxnSpPr>
            <a:cxnSpLocks noChangeShapeType="1"/>
          </p:cNvCxnSpPr>
          <p:nvPr/>
        </p:nvCxnSpPr>
        <p:spPr bwMode="auto">
          <a:xfrm rot="5400000" flipH="1" flipV="1">
            <a:off x="3223535" y="4381199"/>
            <a:ext cx="327025" cy="0"/>
          </a:xfrm>
          <a:prstGeom prst="straightConnector1">
            <a:avLst/>
          </a:prstGeom>
          <a:noFill/>
          <a:ln w="28575">
            <a:solidFill>
              <a:srgbClr val="FF0000"/>
            </a:solidFill>
            <a:round/>
            <a:headEnd/>
            <a:tailEnd type="arrow" w="med" len="med"/>
          </a:ln>
        </p:spPr>
      </p:cxnSp>
      <p:sp>
        <p:nvSpPr>
          <p:cNvPr id="132126" name="TextBox 106"/>
          <p:cNvSpPr txBox="1">
            <a:spLocks noChangeArrowheads="1"/>
          </p:cNvSpPr>
          <p:nvPr/>
        </p:nvSpPr>
        <p:spPr bwMode="auto">
          <a:xfrm>
            <a:off x="1283610" y="4565348"/>
            <a:ext cx="381000" cy="400050"/>
          </a:xfrm>
          <a:prstGeom prst="rect">
            <a:avLst/>
          </a:prstGeom>
          <a:noFill/>
          <a:ln w="9525">
            <a:noFill/>
            <a:miter lim="800000"/>
            <a:headEnd/>
            <a:tailEnd/>
          </a:ln>
        </p:spPr>
        <p:txBody>
          <a:bodyPr wrap="none">
            <a:prstTxWarp prst="textNoShape">
              <a:avLst/>
            </a:prstTxWarp>
            <a:spAutoFit/>
          </a:bodyPr>
          <a:lstStyle/>
          <a:p>
            <a:r>
              <a:rPr lang="en-US">
                <a:latin typeface="Candara" charset="0"/>
                <a:ea typeface="Candara" charset="0"/>
                <a:cs typeface="Candara" charset="0"/>
              </a:rPr>
              <a:t>1s</a:t>
            </a:r>
          </a:p>
        </p:txBody>
      </p:sp>
      <p:sp>
        <p:nvSpPr>
          <p:cNvPr id="132127" name="TextBox 107"/>
          <p:cNvSpPr txBox="1">
            <a:spLocks noChangeArrowheads="1"/>
          </p:cNvSpPr>
          <p:nvPr/>
        </p:nvSpPr>
        <p:spPr bwMode="auto">
          <a:xfrm>
            <a:off x="2045610" y="4584398"/>
            <a:ext cx="411163" cy="400050"/>
          </a:xfrm>
          <a:prstGeom prst="rect">
            <a:avLst/>
          </a:prstGeom>
          <a:noFill/>
          <a:ln w="9525">
            <a:noFill/>
            <a:miter lim="800000"/>
            <a:headEnd/>
            <a:tailEnd/>
          </a:ln>
        </p:spPr>
        <p:txBody>
          <a:bodyPr wrap="none">
            <a:prstTxWarp prst="textNoShape">
              <a:avLst/>
            </a:prstTxWarp>
            <a:spAutoFit/>
          </a:bodyPr>
          <a:lstStyle/>
          <a:p>
            <a:r>
              <a:rPr lang="en-US">
                <a:latin typeface="Candara" charset="0"/>
                <a:ea typeface="Candara" charset="0"/>
                <a:cs typeface="Candara" charset="0"/>
              </a:rPr>
              <a:t>2s</a:t>
            </a:r>
          </a:p>
        </p:txBody>
      </p:sp>
      <p:sp>
        <p:nvSpPr>
          <p:cNvPr id="132128" name="TextBox 108"/>
          <p:cNvSpPr txBox="1">
            <a:spLocks noChangeArrowheads="1"/>
          </p:cNvSpPr>
          <p:nvPr/>
        </p:nvSpPr>
        <p:spPr bwMode="auto">
          <a:xfrm>
            <a:off x="3234648" y="4603448"/>
            <a:ext cx="446087" cy="400050"/>
          </a:xfrm>
          <a:prstGeom prst="rect">
            <a:avLst/>
          </a:prstGeom>
          <a:noFill/>
          <a:ln w="9525">
            <a:noFill/>
            <a:miter lim="800000"/>
            <a:headEnd/>
            <a:tailEnd/>
          </a:ln>
        </p:spPr>
        <p:txBody>
          <a:bodyPr wrap="none">
            <a:prstTxWarp prst="textNoShape">
              <a:avLst/>
            </a:prstTxWarp>
            <a:spAutoFit/>
          </a:bodyPr>
          <a:lstStyle/>
          <a:p>
            <a:r>
              <a:rPr lang="en-US">
                <a:latin typeface="Candara" charset="0"/>
                <a:ea typeface="Candara" charset="0"/>
                <a:cs typeface="Candara" charset="0"/>
              </a:rPr>
              <a:t>2p</a:t>
            </a:r>
          </a:p>
        </p:txBody>
      </p:sp>
      <p:grpSp>
        <p:nvGrpSpPr>
          <p:cNvPr id="10" name="Group 9"/>
          <p:cNvGrpSpPr/>
          <p:nvPr/>
        </p:nvGrpSpPr>
        <p:grpSpPr>
          <a:xfrm>
            <a:off x="5318425" y="2591294"/>
            <a:ext cx="3025475" cy="3901885"/>
            <a:chOff x="5318425" y="2591294"/>
            <a:chExt cx="3025475" cy="3901885"/>
          </a:xfrm>
        </p:grpSpPr>
        <p:pic>
          <p:nvPicPr>
            <p:cNvPr id="55" name="Picture 54"/>
            <p:cNvPicPr>
              <a:picLocks noChangeAspect="1"/>
            </p:cNvPicPr>
            <p:nvPr/>
          </p:nvPicPr>
          <p:blipFill>
            <a:blip r:embed="rId4"/>
            <a:stretch>
              <a:fillRect/>
            </a:stretch>
          </p:blipFill>
          <p:spPr>
            <a:xfrm>
              <a:off x="5425767" y="2591294"/>
              <a:ext cx="2918133" cy="3130360"/>
            </a:xfrm>
            <a:prstGeom prst="rect">
              <a:avLst/>
            </a:prstGeom>
          </p:spPr>
        </p:pic>
        <p:sp>
          <p:nvSpPr>
            <p:cNvPr id="72" name="TextBox 90"/>
            <p:cNvSpPr txBox="1">
              <a:spLocks noChangeArrowheads="1"/>
            </p:cNvSpPr>
            <p:nvPr/>
          </p:nvSpPr>
          <p:spPr bwMode="auto">
            <a:xfrm>
              <a:off x="5318425" y="5721654"/>
              <a:ext cx="327025" cy="400050"/>
            </a:xfrm>
            <a:prstGeom prst="rect">
              <a:avLst/>
            </a:prstGeom>
            <a:noFill/>
            <a:ln w="9525">
              <a:noFill/>
              <a:miter lim="800000"/>
              <a:headEnd/>
              <a:tailEnd/>
            </a:ln>
          </p:spPr>
          <p:txBody>
            <a:bodyPr wrap="none">
              <a:prstTxWarp prst="textNoShape">
                <a:avLst/>
              </a:prstTxWarp>
              <a:spAutoFit/>
            </a:bodyPr>
            <a:lstStyle/>
            <a:p>
              <a:r>
                <a:rPr lang="en-US" b="1">
                  <a:latin typeface="Candara" charset="0"/>
                  <a:ea typeface="Candara" charset="0"/>
                  <a:cs typeface="Candara" charset="0"/>
                </a:rPr>
                <a:t>C</a:t>
              </a:r>
            </a:p>
          </p:txBody>
        </p:sp>
        <p:sp>
          <p:nvSpPr>
            <p:cNvPr id="73" name="Rectangle 91"/>
            <p:cNvSpPr>
              <a:spLocks noChangeArrowheads="1"/>
            </p:cNvSpPr>
            <p:nvPr/>
          </p:nvSpPr>
          <p:spPr bwMode="auto">
            <a:xfrm>
              <a:off x="6690025" y="5731179"/>
              <a:ext cx="381000" cy="381000"/>
            </a:xfrm>
            <a:prstGeom prst="rect">
              <a:avLst/>
            </a:prstGeom>
            <a:noFill/>
            <a:ln w="9525">
              <a:solidFill>
                <a:srgbClr val="0000FF"/>
              </a:solidFill>
              <a:round/>
              <a:headEnd/>
              <a:tailEnd/>
            </a:ln>
          </p:spPr>
          <p:txBody>
            <a:bodyPr>
              <a:prstTxWarp prst="textNoShape">
                <a:avLst/>
              </a:prstTxWarp>
            </a:bodyPr>
            <a:lstStyle/>
            <a:p>
              <a:endParaRPr lang="en-US"/>
            </a:p>
          </p:txBody>
        </p:sp>
        <p:sp>
          <p:nvSpPr>
            <p:cNvPr id="74" name="Rectangle 92"/>
            <p:cNvSpPr>
              <a:spLocks noChangeArrowheads="1"/>
            </p:cNvSpPr>
            <p:nvPr/>
          </p:nvSpPr>
          <p:spPr bwMode="auto">
            <a:xfrm>
              <a:off x="7069970" y="5731179"/>
              <a:ext cx="381000" cy="381000"/>
            </a:xfrm>
            <a:prstGeom prst="rect">
              <a:avLst/>
            </a:prstGeom>
            <a:noFill/>
            <a:ln w="9525">
              <a:solidFill>
                <a:srgbClr val="0000FF"/>
              </a:solidFill>
              <a:round/>
              <a:headEnd/>
              <a:tailEnd/>
            </a:ln>
          </p:spPr>
          <p:txBody>
            <a:bodyPr>
              <a:prstTxWarp prst="textNoShape">
                <a:avLst/>
              </a:prstTxWarp>
            </a:bodyPr>
            <a:lstStyle/>
            <a:p>
              <a:endParaRPr lang="en-US"/>
            </a:p>
          </p:txBody>
        </p:sp>
        <p:sp>
          <p:nvSpPr>
            <p:cNvPr id="75" name="Rectangle 93"/>
            <p:cNvSpPr>
              <a:spLocks noChangeArrowheads="1"/>
            </p:cNvSpPr>
            <p:nvPr/>
          </p:nvSpPr>
          <p:spPr bwMode="auto">
            <a:xfrm>
              <a:off x="7450970" y="5731179"/>
              <a:ext cx="381000" cy="381000"/>
            </a:xfrm>
            <a:prstGeom prst="rect">
              <a:avLst/>
            </a:prstGeom>
            <a:noFill/>
            <a:ln w="9525">
              <a:solidFill>
                <a:srgbClr val="0000FF"/>
              </a:solidFill>
              <a:round/>
              <a:headEnd/>
              <a:tailEnd/>
            </a:ln>
          </p:spPr>
          <p:txBody>
            <a:bodyPr>
              <a:prstTxWarp prst="textNoShape">
                <a:avLst/>
              </a:prstTxWarp>
            </a:bodyPr>
            <a:lstStyle/>
            <a:p>
              <a:endParaRPr lang="en-US"/>
            </a:p>
          </p:txBody>
        </p:sp>
        <p:sp>
          <p:nvSpPr>
            <p:cNvPr id="76" name="Rectangle 94"/>
            <p:cNvSpPr>
              <a:spLocks noChangeArrowheads="1"/>
            </p:cNvSpPr>
            <p:nvPr/>
          </p:nvSpPr>
          <p:spPr bwMode="auto">
            <a:xfrm>
              <a:off x="5928025" y="5731179"/>
              <a:ext cx="381000" cy="381000"/>
            </a:xfrm>
            <a:prstGeom prst="rect">
              <a:avLst/>
            </a:prstGeom>
            <a:noFill/>
            <a:ln w="9525">
              <a:solidFill>
                <a:srgbClr val="0000FF"/>
              </a:solidFill>
              <a:round/>
              <a:headEnd/>
              <a:tailEnd/>
            </a:ln>
          </p:spPr>
          <p:txBody>
            <a:bodyPr>
              <a:prstTxWarp prst="textNoShape">
                <a:avLst/>
              </a:prstTxWarp>
            </a:bodyPr>
            <a:lstStyle/>
            <a:p>
              <a:endParaRPr lang="en-US"/>
            </a:p>
          </p:txBody>
        </p:sp>
        <p:cxnSp>
          <p:nvCxnSpPr>
            <p:cNvPr id="77" name="Straight Arrow Connector 95"/>
            <p:cNvCxnSpPr>
              <a:cxnSpLocks noChangeShapeType="1"/>
            </p:cNvCxnSpPr>
            <p:nvPr/>
          </p:nvCxnSpPr>
          <p:spPr bwMode="auto">
            <a:xfrm rot="5400000" flipH="1" flipV="1">
              <a:off x="5886750" y="5902630"/>
              <a:ext cx="327025" cy="0"/>
            </a:xfrm>
            <a:prstGeom prst="straightConnector1">
              <a:avLst/>
            </a:prstGeom>
            <a:noFill/>
            <a:ln w="28575">
              <a:solidFill>
                <a:srgbClr val="FF0000"/>
              </a:solidFill>
              <a:round/>
              <a:headEnd/>
              <a:tailEnd type="arrow" w="med" len="med"/>
            </a:ln>
          </p:spPr>
        </p:cxnSp>
        <p:sp>
          <p:nvSpPr>
            <p:cNvPr id="78" name="Rectangle 96"/>
            <p:cNvSpPr>
              <a:spLocks noChangeArrowheads="1"/>
            </p:cNvSpPr>
            <p:nvPr/>
          </p:nvSpPr>
          <p:spPr bwMode="auto">
            <a:xfrm>
              <a:off x="7831970" y="5731179"/>
              <a:ext cx="381000" cy="381000"/>
            </a:xfrm>
            <a:prstGeom prst="rect">
              <a:avLst/>
            </a:prstGeom>
            <a:noFill/>
            <a:ln w="9525">
              <a:solidFill>
                <a:srgbClr val="0000FF"/>
              </a:solidFill>
              <a:round/>
              <a:headEnd/>
              <a:tailEnd/>
            </a:ln>
          </p:spPr>
          <p:txBody>
            <a:bodyPr>
              <a:prstTxWarp prst="textNoShape">
                <a:avLst/>
              </a:prstTxWarp>
            </a:bodyPr>
            <a:lstStyle/>
            <a:p>
              <a:endParaRPr lang="en-US"/>
            </a:p>
          </p:txBody>
        </p:sp>
        <p:cxnSp>
          <p:nvCxnSpPr>
            <p:cNvPr id="79" name="Straight Arrow Connector 97"/>
            <p:cNvCxnSpPr>
              <a:cxnSpLocks noChangeShapeType="1"/>
            </p:cNvCxnSpPr>
            <p:nvPr/>
          </p:nvCxnSpPr>
          <p:spPr bwMode="auto">
            <a:xfrm rot="16200000" flipH="1">
              <a:off x="6024069" y="5908186"/>
              <a:ext cx="327025" cy="1587"/>
            </a:xfrm>
            <a:prstGeom prst="straightConnector1">
              <a:avLst/>
            </a:prstGeom>
            <a:noFill/>
            <a:ln w="28575">
              <a:solidFill>
                <a:srgbClr val="FF0000"/>
              </a:solidFill>
              <a:round/>
              <a:headEnd/>
              <a:tailEnd type="arrow" w="med" len="med"/>
            </a:ln>
          </p:spPr>
        </p:cxnSp>
        <p:cxnSp>
          <p:nvCxnSpPr>
            <p:cNvPr id="80" name="Straight Arrow Connector 98"/>
            <p:cNvCxnSpPr>
              <a:cxnSpLocks noChangeShapeType="1"/>
            </p:cNvCxnSpPr>
            <p:nvPr/>
          </p:nvCxnSpPr>
          <p:spPr bwMode="auto">
            <a:xfrm rot="5400000" flipH="1" flipV="1">
              <a:off x="6648750" y="5908980"/>
              <a:ext cx="327025" cy="0"/>
            </a:xfrm>
            <a:prstGeom prst="straightConnector1">
              <a:avLst/>
            </a:prstGeom>
            <a:noFill/>
            <a:ln w="28575">
              <a:solidFill>
                <a:srgbClr val="FF0000"/>
              </a:solidFill>
              <a:round/>
              <a:headEnd/>
              <a:tailEnd type="arrow" w="med" len="med"/>
            </a:ln>
          </p:spPr>
        </p:cxnSp>
        <p:cxnSp>
          <p:nvCxnSpPr>
            <p:cNvPr id="82" name="Straight Arrow Connector 100"/>
            <p:cNvCxnSpPr>
              <a:cxnSpLocks noChangeShapeType="1"/>
            </p:cNvCxnSpPr>
            <p:nvPr/>
          </p:nvCxnSpPr>
          <p:spPr bwMode="auto">
            <a:xfrm rot="5400000" flipH="1" flipV="1">
              <a:off x="7027901" y="5908186"/>
              <a:ext cx="327025" cy="1588"/>
            </a:xfrm>
            <a:prstGeom prst="straightConnector1">
              <a:avLst/>
            </a:prstGeom>
            <a:noFill/>
            <a:ln w="28575">
              <a:solidFill>
                <a:srgbClr val="FF0000"/>
              </a:solidFill>
              <a:round/>
              <a:headEnd/>
              <a:tailEnd type="arrow" w="med" len="med"/>
            </a:ln>
          </p:spPr>
        </p:cxnSp>
        <p:cxnSp>
          <p:nvCxnSpPr>
            <p:cNvPr id="83" name="Straight Arrow Connector 102"/>
            <p:cNvCxnSpPr>
              <a:cxnSpLocks noChangeShapeType="1"/>
            </p:cNvCxnSpPr>
            <p:nvPr/>
          </p:nvCxnSpPr>
          <p:spPr bwMode="auto">
            <a:xfrm rot="5400000" flipH="1" flipV="1">
              <a:off x="7409695" y="5908980"/>
              <a:ext cx="327025" cy="0"/>
            </a:xfrm>
            <a:prstGeom prst="straightConnector1">
              <a:avLst/>
            </a:prstGeom>
            <a:noFill/>
            <a:ln w="28575">
              <a:solidFill>
                <a:srgbClr val="FF0000"/>
              </a:solidFill>
              <a:round/>
              <a:headEnd/>
              <a:tailEnd type="arrow" w="med" len="med"/>
            </a:ln>
          </p:spPr>
        </p:cxnSp>
        <p:sp>
          <p:nvSpPr>
            <p:cNvPr id="84" name="TextBox 106"/>
            <p:cNvSpPr txBox="1">
              <a:spLocks noChangeArrowheads="1"/>
            </p:cNvSpPr>
            <p:nvPr/>
          </p:nvSpPr>
          <p:spPr bwMode="auto">
            <a:xfrm>
              <a:off x="5928025" y="6093129"/>
              <a:ext cx="381000" cy="400050"/>
            </a:xfrm>
            <a:prstGeom prst="rect">
              <a:avLst/>
            </a:prstGeom>
            <a:noFill/>
            <a:ln w="9525">
              <a:noFill/>
              <a:miter lim="800000"/>
              <a:headEnd/>
              <a:tailEnd/>
            </a:ln>
          </p:spPr>
          <p:txBody>
            <a:bodyPr wrap="none">
              <a:prstTxWarp prst="textNoShape">
                <a:avLst/>
              </a:prstTxWarp>
              <a:spAutoFit/>
            </a:bodyPr>
            <a:lstStyle/>
            <a:p>
              <a:r>
                <a:rPr lang="en-US">
                  <a:latin typeface="Candara" charset="0"/>
                  <a:ea typeface="Candara" charset="0"/>
                  <a:cs typeface="Candara" charset="0"/>
                </a:rPr>
                <a:t>1s</a:t>
              </a:r>
            </a:p>
          </p:txBody>
        </p:sp>
        <p:sp>
          <p:nvSpPr>
            <p:cNvPr id="85" name="TextBox 107"/>
            <p:cNvSpPr txBox="1">
              <a:spLocks noChangeArrowheads="1"/>
            </p:cNvSpPr>
            <p:nvPr/>
          </p:nvSpPr>
          <p:spPr bwMode="auto">
            <a:xfrm>
              <a:off x="7148280" y="6112179"/>
              <a:ext cx="628410" cy="369332"/>
            </a:xfrm>
            <a:prstGeom prst="rect">
              <a:avLst/>
            </a:prstGeom>
            <a:noFill/>
            <a:ln w="9525">
              <a:noFill/>
              <a:miter lim="800000"/>
              <a:headEnd/>
              <a:tailEnd/>
            </a:ln>
          </p:spPr>
          <p:txBody>
            <a:bodyPr wrap="none">
              <a:prstTxWarp prst="textNoShape">
                <a:avLst/>
              </a:prstTxWarp>
              <a:spAutoFit/>
            </a:bodyPr>
            <a:lstStyle/>
            <a:p>
              <a:r>
                <a:rPr lang="en-US" dirty="0" smtClean="0">
                  <a:latin typeface="Candara" charset="0"/>
                  <a:ea typeface="Candara" charset="0"/>
                  <a:cs typeface="Candara" charset="0"/>
                </a:rPr>
                <a:t>2sp3</a:t>
              </a:r>
              <a:endParaRPr lang="en-US" dirty="0">
                <a:latin typeface="Candara" charset="0"/>
                <a:ea typeface="Candara" charset="0"/>
                <a:cs typeface="Candara" charset="0"/>
              </a:endParaRPr>
            </a:p>
          </p:txBody>
        </p:sp>
        <p:cxnSp>
          <p:nvCxnSpPr>
            <p:cNvPr id="87" name="Straight Arrow Connector 102"/>
            <p:cNvCxnSpPr>
              <a:cxnSpLocks noChangeShapeType="1"/>
            </p:cNvCxnSpPr>
            <p:nvPr/>
          </p:nvCxnSpPr>
          <p:spPr bwMode="auto">
            <a:xfrm rot="5400000" flipH="1" flipV="1">
              <a:off x="7797769" y="5904252"/>
              <a:ext cx="327025" cy="0"/>
            </a:xfrm>
            <a:prstGeom prst="straightConnector1">
              <a:avLst/>
            </a:prstGeom>
            <a:noFill/>
            <a:ln w="28575">
              <a:solidFill>
                <a:srgbClr val="FF0000"/>
              </a:solidFill>
              <a:round/>
              <a:headEnd/>
              <a:tailEnd type="arrow" w="med" len="med"/>
            </a:ln>
          </p:spPr>
        </p:cxnSp>
      </p:grpSp>
    </p:spTree>
    <p:extLst>
      <p:ext uri="{BB962C8B-B14F-4D97-AF65-F5344CB8AC3E}">
        <p14:creationId xmlns:p14="http://schemas.microsoft.com/office/powerpoint/2010/main" val="1955659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pitchFamily="-111" charset="0"/>
              <a:ea typeface="Candara" pitchFamily="-111" charset="0"/>
              <a:cs typeface="Candara" pitchFamily="-111" charset="0"/>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p>
        </p:txBody>
      </p:sp>
      <p:pic>
        <p:nvPicPr>
          <p:cNvPr id="839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83973"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a:solidFill>
                  <a:srgbClr val="0000FF"/>
                </a:solidFill>
                <a:latin typeface="Candara" pitchFamily="-111" charset="0"/>
                <a:ea typeface="Candara" pitchFamily="-111" charset="0"/>
                <a:cs typeface="Candara" pitchFamily="-111" charset="0"/>
              </a:rPr>
              <a:t>What do hybrid orbitals look like?</a:t>
            </a:r>
            <a:endParaRPr lang="en-US" sz="2800">
              <a:solidFill>
                <a:srgbClr val="000000"/>
              </a:solidFill>
              <a:latin typeface="Candara" pitchFamily="-111" charset="0"/>
              <a:ea typeface="Candara" pitchFamily="-111" charset="0"/>
              <a:cs typeface="Candara" pitchFamily="-111" charset="0"/>
            </a:endParaRPr>
          </a:p>
        </p:txBody>
      </p:sp>
      <p:sp>
        <p:nvSpPr>
          <p:cNvPr id="83974" name="Text Box 3"/>
          <p:cNvSpPr txBox="1">
            <a:spLocks noChangeArrowheads="1"/>
          </p:cNvSpPr>
          <p:nvPr/>
        </p:nvSpPr>
        <p:spPr bwMode="auto">
          <a:xfrm>
            <a:off x="381000" y="965200"/>
            <a:ext cx="7347803" cy="1154162"/>
          </a:xfrm>
          <a:prstGeom prst="rect">
            <a:avLst/>
          </a:prstGeom>
          <a:noFill/>
          <a:ln w="9525">
            <a:noFill/>
            <a:miter lim="800000"/>
            <a:headEnd/>
            <a:tailEnd/>
          </a:ln>
        </p:spPr>
        <p:txBody>
          <a:bodyPr wrap="none">
            <a:prstTxWarp prst="textNoShape">
              <a:avLst/>
            </a:prstTxWarp>
            <a:spAutoFit/>
          </a:bodyPr>
          <a:lstStyle/>
          <a:p>
            <a:pPr indent="6350"/>
            <a:r>
              <a:rPr lang="en-US" sz="2000" dirty="0" err="1">
                <a:latin typeface="Candara" pitchFamily="-111" charset="0"/>
                <a:ea typeface="Candara" pitchFamily="-111" charset="0"/>
                <a:cs typeface="Candara" pitchFamily="-111" charset="0"/>
              </a:rPr>
              <a:t>Linus</a:t>
            </a:r>
            <a:r>
              <a:rPr lang="en-US" sz="2000" dirty="0">
                <a:latin typeface="Candara" pitchFamily="-111" charset="0"/>
                <a:ea typeface="Candara" pitchFamily="-111" charset="0"/>
                <a:cs typeface="Candara" pitchFamily="-111" charset="0"/>
              </a:rPr>
              <a:t> Pauling realized that since </a:t>
            </a:r>
            <a:r>
              <a:rPr lang="en-US" sz="2000" dirty="0" err="1">
                <a:latin typeface="Candara" pitchFamily="-111" charset="0"/>
                <a:ea typeface="Candara" pitchFamily="-111" charset="0"/>
                <a:cs typeface="Candara" pitchFamily="-111" charset="0"/>
              </a:rPr>
              <a:t>orbitals</a:t>
            </a:r>
            <a:r>
              <a:rPr lang="en-US" sz="2000" dirty="0">
                <a:latin typeface="Candara" pitchFamily="-111" charset="0"/>
                <a:ea typeface="Candara" pitchFamily="-111" charset="0"/>
                <a:cs typeface="Candara" pitchFamily="-111" charset="0"/>
              </a:rPr>
              <a:t> were wave functions they</a:t>
            </a:r>
            <a:br>
              <a:rPr lang="en-US" sz="2000" dirty="0">
                <a:latin typeface="Candara" pitchFamily="-111" charset="0"/>
                <a:ea typeface="Candara" pitchFamily="-111" charset="0"/>
                <a:cs typeface="Candara" pitchFamily="-111" charset="0"/>
              </a:rPr>
            </a:br>
            <a:r>
              <a:rPr lang="en-US" sz="2000" dirty="0">
                <a:latin typeface="Candara" pitchFamily="-111" charset="0"/>
                <a:ea typeface="Candara" pitchFamily="-111" charset="0"/>
                <a:cs typeface="Candara" pitchFamily="-111" charset="0"/>
              </a:rPr>
              <a:t>could “add” or mix to form new intermediate shapes.</a:t>
            </a:r>
          </a:p>
          <a:p>
            <a:pPr indent="6350"/>
            <a:endParaRPr lang="en-US" sz="900" dirty="0">
              <a:latin typeface="Candara" pitchFamily="-111" charset="0"/>
              <a:ea typeface="Candara" pitchFamily="-111" charset="0"/>
              <a:cs typeface="Candara" pitchFamily="-111" charset="0"/>
            </a:endParaRPr>
          </a:p>
          <a:p>
            <a:pPr indent="6350"/>
            <a:r>
              <a:rPr lang="en-US" sz="2000" b="1" i="1" dirty="0">
                <a:latin typeface="Candara" pitchFamily="-111" charset="0"/>
                <a:ea typeface="Candara" pitchFamily="-111" charset="0"/>
                <a:cs typeface="Candara" pitchFamily="-111" charset="0"/>
              </a:rPr>
              <a:t>Hybrid </a:t>
            </a:r>
            <a:r>
              <a:rPr lang="en-US" sz="2000" b="1" i="1" dirty="0" err="1">
                <a:latin typeface="Candara" pitchFamily="-111" charset="0"/>
                <a:ea typeface="Candara" pitchFamily="-111" charset="0"/>
                <a:cs typeface="Candara" pitchFamily="-111" charset="0"/>
              </a:rPr>
              <a:t>orbitals</a:t>
            </a:r>
            <a:r>
              <a:rPr lang="en-US" sz="2000" b="1" i="1" dirty="0">
                <a:latin typeface="Candara" pitchFamily="-111" charset="0"/>
                <a:ea typeface="Candara" pitchFamily="-111" charset="0"/>
                <a:cs typeface="Candara" pitchFamily="-111" charset="0"/>
              </a:rPr>
              <a:t> blend shapes and energy levels.</a:t>
            </a:r>
          </a:p>
        </p:txBody>
      </p:sp>
      <p:pic>
        <p:nvPicPr>
          <p:cNvPr id="83975" name="Picture 13"/>
          <p:cNvPicPr>
            <a:picLocks noChangeAspect="1"/>
          </p:cNvPicPr>
          <p:nvPr/>
        </p:nvPicPr>
        <p:blipFill>
          <a:blip r:embed="rId4"/>
          <a:srcRect/>
          <a:stretch>
            <a:fillRect/>
          </a:stretch>
        </p:blipFill>
        <p:spPr bwMode="auto">
          <a:xfrm>
            <a:off x="2420937" y="2286000"/>
            <a:ext cx="6494463" cy="3962400"/>
          </a:xfrm>
          <a:prstGeom prst="rect">
            <a:avLst/>
          </a:prstGeom>
          <a:noFill/>
          <a:ln w="9525">
            <a:noFill/>
            <a:miter lim="800000"/>
            <a:headEnd/>
            <a:tailEnd/>
          </a:ln>
        </p:spPr>
      </p:pic>
      <p:sp>
        <p:nvSpPr>
          <p:cNvPr id="83977" name="TextBox 7"/>
          <p:cNvSpPr txBox="1">
            <a:spLocks noChangeArrowheads="1"/>
          </p:cNvSpPr>
          <p:nvPr/>
        </p:nvSpPr>
        <p:spPr bwMode="auto">
          <a:xfrm>
            <a:off x="7570788" y="6381750"/>
            <a:ext cx="1547812" cy="400050"/>
          </a:xfrm>
          <a:prstGeom prst="rect">
            <a:avLst/>
          </a:prstGeom>
          <a:noFill/>
          <a:ln w="9525">
            <a:noFill/>
            <a:miter lim="800000"/>
            <a:headEnd/>
            <a:tailEnd/>
          </a:ln>
        </p:spPr>
        <p:txBody>
          <a:bodyPr wrap="none">
            <a:prstTxWarp prst="textNoShape">
              <a:avLst/>
            </a:prstTxWarp>
            <a:spAutoFit/>
          </a:bodyPr>
          <a:lstStyle/>
          <a:p>
            <a:r>
              <a:rPr lang="en-US">
                <a:latin typeface="Candara" pitchFamily="-111" charset="0"/>
                <a:ea typeface="Candara" pitchFamily="-111" charset="0"/>
                <a:cs typeface="Candara" pitchFamily="-111" charset="0"/>
              </a:rPr>
              <a:t>D&amp;D p.38-39</a:t>
            </a:r>
          </a:p>
        </p:txBody>
      </p:sp>
      <p:grpSp>
        <p:nvGrpSpPr>
          <p:cNvPr id="5" name="Group 4"/>
          <p:cNvGrpSpPr/>
          <p:nvPr/>
        </p:nvGrpSpPr>
        <p:grpSpPr>
          <a:xfrm>
            <a:off x="381000" y="5029200"/>
            <a:ext cx="5334000" cy="935226"/>
            <a:chOff x="381000" y="5029200"/>
            <a:chExt cx="5334000" cy="935226"/>
          </a:xfrm>
        </p:grpSpPr>
        <p:sp>
          <p:nvSpPr>
            <p:cNvPr id="83976" name="Text Box 88"/>
            <p:cNvSpPr txBox="1">
              <a:spLocks noChangeArrowheads="1"/>
            </p:cNvSpPr>
            <p:nvPr/>
          </p:nvSpPr>
          <p:spPr bwMode="auto">
            <a:xfrm>
              <a:off x="381000" y="5029200"/>
              <a:ext cx="4419600" cy="769441"/>
            </a:xfrm>
            <a:prstGeom prst="rect">
              <a:avLst/>
            </a:prstGeom>
            <a:solidFill>
              <a:schemeClr val="bg1"/>
            </a:solidFill>
            <a:ln w="9525">
              <a:noFill/>
              <a:prstDash val="dot"/>
              <a:miter lim="800000"/>
              <a:headEnd/>
              <a:tailEnd/>
            </a:ln>
          </p:spPr>
          <p:txBody>
            <a:bodyPr wrap="square">
              <a:prstTxWarp prst="textNoShape">
                <a:avLst/>
              </a:prstTxWarp>
              <a:spAutoFit/>
            </a:bodyPr>
            <a:lstStyle/>
            <a:p>
              <a:r>
                <a:rPr lang="en-US" sz="1800" dirty="0">
                  <a:solidFill>
                    <a:srgbClr val="0000FF"/>
                  </a:solidFill>
                  <a:latin typeface="Candara" pitchFamily="-111" charset="0"/>
                  <a:ea typeface="Candara" pitchFamily="-111" charset="0"/>
                  <a:cs typeface="Candara" pitchFamily="-111" charset="0"/>
                </a:rPr>
                <a:t>So 75% of shape is like p, 25% like s.</a:t>
              </a:r>
            </a:p>
            <a:p>
              <a:endParaRPr lang="en-US" sz="800" dirty="0">
                <a:solidFill>
                  <a:srgbClr val="0000FF"/>
                </a:solidFill>
                <a:latin typeface="Candara" pitchFamily="-111" charset="0"/>
                <a:ea typeface="Candara" pitchFamily="-111" charset="0"/>
                <a:cs typeface="Candara" pitchFamily="-111" charset="0"/>
              </a:endParaRPr>
            </a:p>
            <a:p>
              <a:r>
                <a:rPr lang="en-US" sz="1800" dirty="0">
                  <a:solidFill>
                    <a:srgbClr val="0000FF"/>
                  </a:solidFill>
                  <a:latin typeface="Candara" pitchFamily="-111" charset="0"/>
                  <a:ea typeface="Candara" pitchFamily="-111" charset="0"/>
                  <a:cs typeface="Candara" pitchFamily="-111" charset="0"/>
                </a:rPr>
                <a:t>Often, the </a:t>
              </a:r>
              <a:r>
                <a:rPr lang="en-US" sz="1800" b="1" u="sng" dirty="0" err="1">
                  <a:solidFill>
                    <a:srgbClr val="0000FF"/>
                  </a:solidFill>
                  <a:latin typeface="Candara" pitchFamily="-111" charset="0"/>
                  <a:ea typeface="Candara" pitchFamily="-111" charset="0"/>
                  <a:cs typeface="Candara" pitchFamily="-111" charset="0"/>
                </a:rPr>
                <a:t>vestigal</a:t>
              </a:r>
              <a:r>
                <a:rPr lang="en-US" sz="1800" b="1" u="sng" dirty="0">
                  <a:solidFill>
                    <a:srgbClr val="0000FF"/>
                  </a:solidFill>
                  <a:latin typeface="Candara" pitchFamily="-111" charset="0"/>
                  <a:ea typeface="Candara" pitchFamily="-111" charset="0"/>
                  <a:cs typeface="Candara" pitchFamily="-111" charset="0"/>
                </a:rPr>
                <a:t> lobe </a:t>
              </a:r>
              <a:r>
                <a:rPr lang="en-US" sz="1800" dirty="0">
                  <a:solidFill>
                    <a:srgbClr val="0000FF"/>
                  </a:solidFill>
                  <a:latin typeface="Candara" pitchFamily="-111" charset="0"/>
                  <a:ea typeface="Candara" pitchFamily="-111" charset="0"/>
                  <a:cs typeface="Candara" pitchFamily="-111" charset="0"/>
                </a:rPr>
                <a:t>(-) </a:t>
              </a:r>
              <a:r>
                <a:rPr lang="en-US" sz="1800" dirty="0" smtClean="0">
                  <a:solidFill>
                    <a:srgbClr val="0000FF"/>
                  </a:solidFill>
                  <a:latin typeface="Candara" pitchFamily="-111" charset="0"/>
                  <a:ea typeface="Candara" pitchFamily="-111" charset="0"/>
                  <a:cs typeface="Candara" pitchFamily="-111" charset="0"/>
                </a:rPr>
                <a:t>is </a:t>
              </a:r>
              <a:r>
                <a:rPr lang="en-US" sz="1800" dirty="0">
                  <a:solidFill>
                    <a:srgbClr val="0000FF"/>
                  </a:solidFill>
                  <a:latin typeface="Candara" pitchFamily="-111" charset="0"/>
                  <a:ea typeface="Candara" pitchFamily="-111" charset="0"/>
                  <a:cs typeface="Candara" pitchFamily="-111" charset="0"/>
                </a:rPr>
                <a:t>not shown.</a:t>
              </a:r>
            </a:p>
          </p:txBody>
        </p:sp>
        <p:sp>
          <p:nvSpPr>
            <p:cNvPr id="3" name="Oval 2"/>
            <p:cNvSpPr/>
            <p:nvPr/>
          </p:nvSpPr>
          <p:spPr bwMode="auto">
            <a:xfrm>
              <a:off x="5181600" y="5207000"/>
              <a:ext cx="533400" cy="457200"/>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Skia" pitchFamily="-111" charset="0"/>
              </a:endParaRPr>
            </a:p>
          </p:txBody>
        </p:sp>
        <p:sp>
          <p:nvSpPr>
            <p:cNvPr id="4" name="Left Bracket 3"/>
            <p:cNvSpPr/>
            <p:nvPr/>
          </p:nvSpPr>
          <p:spPr bwMode="auto">
            <a:xfrm rot="16200000">
              <a:off x="3517899" y="4097526"/>
              <a:ext cx="304800" cy="3429000"/>
            </a:xfrm>
            <a:prstGeom prst="leftBracke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Skia" pitchFamily="-111" charset="0"/>
              </a:endParaRPr>
            </a:p>
          </p:txBody>
        </p:sp>
      </p:grpSp>
    </p:spTree>
    <p:extLst>
      <p:ext uri="{BB962C8B-B14F-4D97-AF65-F5344CB8AC3E}">
        <p14:creationId xmlns:p14="http://schemas.microsoft.com/office/powerpoint/2010/main" val="1179004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pitchFamily="-111" charset="0"/>
              <a:ea typeface="Candara" pitchFamily="-111" charset="0"/>
              <a:cs typeface="Candara" pitchFamily="-111" charset="0"/>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p>
        </p:txBody>
      </p:sp>
      <p:pic>
        <p:nvPicPr>
          <p:cNvPr id="86020"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86021"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a:solidFill>
                  <a:srgbClr val="0000FF"/>
                </a:solidFill>
                <a:latin typeface="Candara" pitchFamily="-111" charset="0"/>
                <a:ea typeface="Candara" pitchFamily="-111" charset="0"/>
                <a:cs typeface="Candara" pitchFamily="-111" charset="0"/>
              </a:rPr>
              <a:t>VSEPR “shapes” </a:t>
            </a:r>
            <a:r>
              <a:rPr lang="en-US" sz="2800" b="1" dirty="0" smtClean="0">
                <a:solidFill>
                  <a:srgbClr val="0000FF"/>
                </a:solidFill>
                <a:latin typeface="Candara" pitchFamily="-111" charset="0"/>
                <a:ea typeface="Candara" pitchFamily="-111" charset="0"/>
                <a:cs typeface="Candara" pitchFamily="-111" charset="0"/>
              </a:rPr>
              <a:t>molecular geometry</a:t>
            </a:r>
            <a:endParaRPr lang="en-US" sz="2800" dirty="0">
              <a:solidFill>
                <a:srgbClr val="000000"/>
              </a:solidFill>
              <a:latin typeface="Candara" pitchFamily="-111" charset="0"/>
              <a:ea typeface="Candara" pitchFamily="-111" charset="0"/>
              <a:cs typeface="Candara" pitchFamily="-111" charset="0"/>
            </a:endParaRPr>
          </a:p>
        </p:txBody>
      </p:sp>
      <p:sp>
        <p:nvSpPr>
          <p:cNvPr id="45" name="Text Box 3"/>
          <p:cNvSpPr txBox="1">
            <a:spLocks noChangeArrowheads="1"/>
          </p:cNvSpPr>
          <p:nvPr/>
        </p:nvSpPr>
        <p:spPr bwMode="auto">
          <a:xfrm>
            <a:off x="381000" y="965200"/>
            <a:ext cx="8373030" cy="2077492"/>
          </a:xfrm>
          <a:prstGeom prst="rect">
            <a:avLst/>
          </a:prstGeom>
          <a:noFill/>
          <a:ln w="9525">
            <a:noFill/>
            <a:miter lim="800000"/>
            <a:headEnd/>
            <a:tailEnd/>
          </a:ln>
        </p:spPr>
        <p:txBody>
          <a:bodyPr wrap="none">
            <a:prstTxWarp prst="textNoShape">
              <a:avLst/>
            </a:prstTxWarp>
            <a:spAutoFit/>
          </a:bodyPr>
          <a:lstStyle/>
          <a:p>
            <a:pPr indent="6350">
              <a:defRPr/>
            </a:pPr>
            <a:r>
              <a:rPr lang="en-US" sz="2000" dirty="0">
                <a:latin typeface="Candara"/>
                <a:cs typeface="Candara"/>
              </a:rPr>
              <a:t>Methane has four identical sp</a:t>
            </a:r>
            <a:r>
              <a:rPr lang="en-US" sz="2000" baseline="30000" dirty="0">
                <a:latin typeface="Candara"/>
                <a:cs typeface="Candara"/>
              </a:rPr>
              <a:t>3</a:t>
            </a:r>
            <a:r>
              <a:rPr lang="en-US" sz="2000" dirty="0">
                <a:latin typeface="Candara"/>
                <a:cs typeface="Candara"/>
              </a:rPr>
              <a:t> </a:t>
            </a:r>
            <a:r>
              <a:rPr lang="en-US" sz="2000" dirty="0" err="1">
                <a:latin typeface="Candara"/>
                <a:cs typeface="Candara"/>
              </a:rPr>
              <a:t>orbitals</a:t>
            </a:r>
            <a:r>
              <a:rPr lang="en-US" sz="2000" dirty="0">
                <a:latin typeface="Candara"/>
                <a:cs typeface="Candara"/>
              </a:rPr>
              <a:t>. How are they arranged in the</a:t>
            </a:r>
            <a:br>
              <a:rPr lang="en-US" sz="2000" dirty="0">
                <a:latin typeface="Candara"/>
                <a:cs typeface="Candara"/>
              </a:rPr>
            </a:br>
            <a:r>
              <a:rPr lang="en-US" sz="2000" dirty="0">
                <a:latin typeface="Candara"/>
                <a:cs typeface="Candara"/>
              </a:rPr>
              <a:t>molecule?</a:t>
            </a:r>
          </a:p>
          <a:p>
            <a:pPr indent="6350">
              <a:defRPr/>
            </a:pPr>
            <a:endParaRPr lang="en-US" sz="900" dirty="0">
              <a:latin typeface="Candara"/>
              <a:cs typeface="Candara"/>
            </a:endParaRPr>
          </a:p>
          <a:p>
            <a:pPr indent="6350">
              <a:defRPr/>
            </a:pPr>
            <a:r>
              <a:rPr lang="en-US" sz="2000" dirty="0">
                <a:latin typeface="Candara"/>
                <a:cs typeface="Candara"/>
              </a:rPr>
              <a:t>Hybrid orbital geometry is dictated by </a:t>
            </a:r>
            <a:r>
              <a:rPr lang="en-US" sz="2000" b="1" i="1" u="sng" dirty="0">
                <a:latin typeface="Candara"/>
                <a:cs typeface="Candara"/>
              </a:rPr>
              <a:t>VSEPR </a:t>
            </a:r>
            <a:r>
              <a:rPr lang="en-US" sz="2000" dirty="0">
                <a:latin typeface="Candara"/>
                <a:cs typeface="Candara"/>
              </a:rPr>
              <a:t>(</a:t>
            </a:r>
            <a:r>
              <a:rPr lang="en-US" sz="2000" i="1" dirty="0">
                <a:latin typeface="Candara"/>
                <a:cs typeface="Candara"/>
              </a:rPr>
              <a:t>valence shell </a:t>
            </a:r>
            <a:r>
              <a:rPr lang="en-US" sz="2000" i="1" dirty="0" err="1">
                <a:latin typeface="Candara"/>
                <a:cs typeface="Candara"/>
              </a:rPr>
              <a:t>e</a:t>
            </a:r>
            <a:r>
              <a:rPr lang="en-US" sz="2000" i="1" dirty="0">
                <a:latin typeface="Candara"/>
                <a:cs typeface="Candara"/>
              </a:rPr>
              <a:t>- pair repulsion)</a:t>
            </a:r>
            <a:r>
              <a:rPr lang="en-US" sz="2000" dirty="0">
                <a:latin typeface="Candara"/>
                <a:cs typeface="Candara"/>
              </a:rPr>
              <a:t>:</a:t>
            </a:r>
          </a:p>
          <a:p>
            <a:pPr marL="463550" indent="6350">
              <a:defRPr/>
            </a:pPr>
            <a:r>
              <a:rPr lang="en-US" sz="2000" b="1" i="1" dirty="0">
                <a:latin typeface="Candara"/>
                <a:cs typeface="Candara"/>
              </a:rPr>
              <a:t>“Since </a:t>
            </a:r>
            <a:r>
              <a:rPr lang="en-US" sz="2000" b="1" i="1" dirty="0" err="1">
                <a:latin typeface="Candara"/>
                <a:cs typeface="Candara"/>
              </a:rPr>
              <a:t>e</a:t>
            </a:r>
            <a:r>
              <a:rPr lang="en-US" sz="2000" b="1" i="1" dirty="0">
                <a:latin typeface="Candara"/>
                <a:cs typeface="Candara"/>
              </a:rPr>
              <a:t>- pairs occupying </a:t>
            </a:r>
            <a:r>
              <a:rPr lang="en-US" sz="2000" b="1" i="1" dirty="0" err="1">
                <a:latin typeface="Candara"/>
                <a:cs typeface="Candara"/>
              </a:rPr>
              <a:t>orbitals</a:t>
            </a:r>
            <a:r>
              <a:rPr lang="en-US" sz="2000" b="1" i="1" dirty="0">
                <a:latin typeface="Candara"/>
                <a:cs typeface="Candara"/>
              </a:rPr>
              <a:t> are all negatively charged they </a:t>
            </a:r>
            <a:br>
              <a:rPr lang="en-US" sz="2000" b="1" i="1" dirty="0">
                <a:latin typeface="Candara"/>
                <a:cs typeface="Candara"/>
              </a:rPr>
            </a:br>
            <a:r>
              <a:rPr lang="en-US" sz="2000" b="1" i="1" dirty="0">
                <a:latin typeface="Candara"/>
                <a:cs typeface="Candara"/>
              </a:rPr>
              <a:t>repel each other &amp; therefore occupy spaces as far from other </a:t>
            </a:r>
            <a:br>
              <a:rPr lang="en-US" sz="2000" b="1" i="1" dirty="0">
                <a:latin typeface="Candara"/>
                <a:cs typeface="Candara"/>
              </a:rPr>
            </a:br>
            <a:r>
              <a:rPr lang="en-US" sz="2000" b="1" i="1" dirty="0">
                <a:latin typeface="Candara"/>
                <a:cs typeface="Candara"/>
              </a:rPr>
              <a:t>pairs as possible.”</a:t>
            </a:r>
          </a:p>
        </p:txBody>
      </p:sp>
      <p:grpSp>
        <p:nvGrpSpPr>
          <p:cNvPr id="2" name="Group 16"/>
          <p:cNvGrpSpPr>
            <a:grpSpLocks/>
          </p:cNvGrpSpPr>
          <p:nvPr/>
        </p:nvGrpSpPr>
        <p:grpSpPr bwMode="auto">
          <a:xfrm>
            <a:off x="1295400" y="3390900"/>
            <a:ext cx="5084763" cy="2933700"/>
            <a:chOff x="3048000" y="2438400"/>
            <a:chExt cx="5085080" cy="2933700"/>
          </a:xfrm>
        </p:grpSpPr>
        <p:pic>
          <p:nvPicPr>
            <p:cNvPr id="86030" name="Picture 14"/>
            <p:cNvPicPr>
              <a:picLocks noChangeAspect="1"/>
            </p:cNvPicPr>
            <p:nvPr/>
          </p:nvPicPr>
          <p:blipFill>
            <a:blip r:embed="rId4"/>
            <a:srcRect/>
            <a:stretch>
              <a:fillRect/>
            </a:stretch>
          </p:blipFill>
          <p:spPr bwMode="auto">
            <a:xfrm>
              <a:off x="3048000" y="2438400"/>
              <a:ext cx="5085080" cy="2933700"/>
            </a:xfrm>
            <a:prstGeom prst="rect">
              <a:avLst/>
            </a:prstGeom>
            <a:noFill/>
            <a:ln w="9525">
              <a:noFill/>
              <a:miter lim="800000"/>
              <a:headEnd/>
              <a:tailEnd/>
            </a:ln>
          </p:spPr>
        </p:pic>
        <p:sp>
          <p:nvSpPr>
            <p:cNvPr id="86031" name="Rectangle 15"/>
            <p:cNvSpPr>
              <a:spLocks noChangeArrowheads="1"/>
            </p:cNvSpPr>
            <p:nvPr/>
          </p:nvSpPr>
          <p:spPr bwMode="auto">
            <a:xfrm>
              <a:off x="5410200" y="4800600"/>
              <a:ext cx="381000" cy="381000"/>
            </a:xfrm>
            <a:prstGeom prst="rect">
              <a:avLst/>
            </a:prstGeom>
            <a:solidFill>
              <a:srgbClr val="FFFFFF"/>
            </a:solidFill>
            <a:ln w="9525">
              <a:noFill/>
              <a:round/>
              <a:headEnd/>
              <a:tailEnd/>
            </a:ln>
          </p:spPr>
          <p:txBody>
            <a:bodyPr>
              <a:prstTxWarp prst="textNoShape">
                <a:avLst/>
              </a:prstTxWarp>
            </a:bodyPr>
            <a:lstStyle/>
            <a:p>
              <a:endParaRPr lang="en-US"/>
            </a:p>
          </p:txBody>
        </p:sp>
      </p:grpSp>
      <p:sp>
        <p:nvSpPr>
          <p:cNvPr id="86024" name="TextBox 17"/>
          <p:cNvSpPr txBox="1">
            <a:spLocks noChangeArrowheads="1"/>
          </p:cNvSpPr>
          <p:nvPr/>
        </p:nvSpPr>
        <p:spPr bwMode="auto">
          <a:xfrm>
            <a:off x="6002338" y="3505200"/>
            <a:ext cx="2608262" cy="1200150"/>
          </a:xfrm>
          <a:prstGeom prst="rect">
            <a:avLst/>
          </a:prstGeom>
          <a:noFill/>
          <a:ln w="9525">
            <a:noFill/>
            <a:miter lim="800000"/>
            <a:headEnd/>
            <a:tailEnd/>
          </a:ln>
        </p:spPr>
        <p:txBody>
          <a:bodyPr wrap="none">
            <a:prstTxWarp prst="textNoShape">
              <a:avLst/>
            </a:prstTxWarp>
            <a:spAutoFit/>
          </a:bodyPr>
          <a:lstStyle/>
          <a:p>
            <a:r>
              <a:rPr lang="en-US" sz="1800" b="1">
                <a:solidFill>
                  <a:srgbClr val="0000FF"/>
                </a:solidFill>
                <a:latin typeface="Candara" pitchFamily="-111" charset="0"/>
                <a:ea typeface="Candara" pitchFamily="-111" charset="0"/>
                <a:cs typeface="Candara" pitchFamily="-111" charset="0"/>
              </a:rPr>
              <a:t>Tetrahedral geometry:</a:t>
            </a:r>
          </a:p>
          <a:p>
            <a:r>
              <a:rPr lang="en-US" sz="1800">
                <a:solidFill>
                  <a:srgbClr val="0000FF"/>
                </a:solidFill>
                <a:latin typeface="Candara" pitchFamily="-111" charset="0"/>
                <a:ea typeface="Candara" pitchFamily="-111" charset="0"/>
                <a:cs typeface="Candara" pitchFamily="-111" charset="0"/>
              </a:rPr>
              <a:t>There are identical</a:t>
            </a:r>
            <a:br>
              <a:rPr lang="en-US" sz="1800">
                <a:solidFill>
                  <a:srgbClr val="0000FF"/>
                </a:solidFill>
                <a:latin typeface="Candara" pitchFamily="-111" charset="0"/>
                <a:ea typeface="Candara" pitchFamily="-111" charset="0"/>
                <a:cs typeface="Candara" pitchFamily="-111" charset="0"/>
              </a:rPr>
            </a:br>
            <a:r>
              <a:rPr lang="en-US" sz="1800">
                <a:solidFill>
                  <a:srgbClr val="0000FF"/>
                </a:solidFill>
                <a:latin typeface="Candara" pitchFamily="-111" charset="0"/>
                <a:ea typeface="Candara" pitchFamily="-111" charset="0"/>
                <a:cs typeface="Candara" pitchFamily="-111" charset="0"/>
              </a:rPr>
              <a:t>angles of 109.5° between </a:t>
            </a:r>
            <a:br>
              <a:rPr lang="en-US" sz="1800">
                <a:solidFill>
                  <a:srgbClr val="0000FF"/>
                </a:solidFill>
                <a:latin typeface="Candara" pitchFamily="-111" charset="0"/>
                <a:ea typeface="Candara" pitchFamily="-111" charset="0"/>
                <a:cs typeface="Candara" pitchFamily="-111" charset="0"/>
              </a:rPr>
            </a:br>
            <a:r>
              <a:rPr lang="en-US" sz="1800">
                <a:solidFill>
                  <a:srgbClr val="0000FF"/>
                </a:solidFill>
                <a:latin typeface="Candara" pitchFamily="-111" charset="0"/>
                <a:ea typeface="Candara" pitchFamily="-111" charset="0"/>
                <a:cs typeface="Candara" pitchFamily="-111" charset="0"/>
              </a:rPr>
              <a:t>each hybrid sp</a:t>
            </a:r>
            <a:r>
              <a:rPr lang="en-US" sz="1800" baseline="30000">
                <a:solidFill>
                  <a:srgbClr val="0000FF"/>
                </a:solidFill>
                <a:latin typeface="Candara" pitchFamily="-111" charset="0"/>
                <a:ea typeface="Candara" pitchFamily="-111" charset="0"/>
                <a:cs typeface="Candara" pitchFamily="-111" charset="0"/>
              </a:rPr>
              <a:t>3</a:t>
            </a:r>
            <a:r>
              <a:rPr lang="en-US" sz="1800">
                <a:solidFill>
                  <a:srgbClr val="0000FF"/>
                </a:solidFill>
                <a:latin typeface="Candara" pitchFamily="-111" charset="0"/>
                <a:ea typeface="Candara" pitchFamily="-111" charset="0"/>
                <a:cs typeface="Candara" pitchFamily="-111" charset="0"/>
              </a:rPr>
              <a:t> orbital.</a:t>
            </a:r>
          </a:p>
        </p:txBody>
      </p:sp>
      <p:sp>
        <p:nvSpPr>
          <p:cNvPr id="86025" name="TextBox 19"/>
          <p:cNvSpPr txBox="1">
            <a:spLocks noChangeArrowheads="1"/>
          </p:cNvSpPr>
          <p:nvPr/>
        </p:nvSpPr>
        <p:spPr bwMode="auto">
          <a:xfrm>
            <a:off x="3429000" y="3821113"/>
            <a:ext cx="495300" cy="369887"/>
          </a:xfrm>
          <a:prstGeom prst="rect">
            <a:avLst/>
          </a:prstGeom>
          <a:noFill/>
          <a:ln w="9525">
            <a:noFill/>
            <a:miter lim="800000"/>
            <a:headEnd/>
            <a:tailEnd/>
          </a:ln>
        </p:spPr>
        <p:txBody>
          <a:bodyPr wrap="none">
            <a:prstTxWarp prst="textNoShape">
              <a:avLst/>
            </a:prstTxWarp>
            <a:spAutoFit/>
          </a:bodyPr>
          <a:lstStyle/>
          <a:p>
            <a:r>
              <a:rPr lang="en-US" sz="1800" b="1">
                <a:latin typeface="Wingdings" pitchFamily="-111" charset="2"/>
                <a:ea typeface="Wingdings" pitchFamily="-111" charset="2"/>
                <a:cs typeface="Wingdings" pitchFamily="-111" charset="2"/>
              </a:rPr>
              <a:t></a:t>
            </a:r>
            <a:r>
              <a:rPr lang="en-US" sz="1800" b="1">
                <a:latin typeface="Candara" pitchFamily="-111" charset="0"/>
                <a:ea typeface="Candara" pitchFamily="-111" charset="0"/>
                <a:cs typeface="Candara" pitchFamily="-111" charset="0"/>
              </a:rPr>
              <a:t>  </a:t>
            </a:r>
            <a:r>
              <a:rPr lang="en-US" sz="1800" b="1">
                <a:latin typeface="Wingdings" pitchFamily="-111" charset="2"/>
                <a:ea typeface="Wingdings" pitchFamily="-111" charset="2"/>
                <a:cs typeface="Wingdings" pitchFamily="-111" charset="2"/>
              </a:rPr>
              <a:t></a:t>
            </a:r>
            <a:endParaRPr lang="en-US" sz="1800">
              <a:latin typeface="Candara" pitchFamily="-111" charset="0"/>
              <a:ea typeface="Candara" pitchFamily="-111" charset="0"/>
              <a:cs typeface="Candara" pitchFamily="-111" charset="0"/>
            </a:endParaRPr>
          </a:p>
        </p:txBody>
      </p:sp>
      <p:sp>
        <p:nvSpPr>
          <p:cNvPr id="86026" name="TextBox 20"/>
          <p:cNvSpPr txBox="1">
            <a:spLocks noChangeArrowheads="1"/>
          </p:cNvSpPr>
          <p:nvPr/>
        </p:nvSpPr>
        <p:spPr bwMode="auto">
          <a:xfrm>
            <a:off x="3086100" y="4343400"/>
            <a:ext cx="495300" cy="369888"/>
          </a:xfrm>
          <a:prstGeom prst="rect">
            <a:avLst/>
          </a:prstGeom>
          <a:noFill/>
          <a:ln w="9525">
            <a:noFill/>
            <a:miter lim="800000"/>
            <a:headEnd/>
            <a:tailEnd/>
          </a:ln>
        </p:spPr>
        <p:txBody>
          <a:bodyPr wrap="none">
            <a:prstTxWarp prst="textNoShape">
              <a:avLst/>
            </a:prstTxWarp>
            <a:spAutoFit/>
          </a:bodyPr>
          <a:lstStyle/>
          <a:p>
            <a:r>
              <a:rPr lang="en-US" sz="1800" b="1">
                <a:latin typeface="Wingdings" pitchFamily="-111" charset="2"/>
                <a:ea typeface="Wingdings" pitchFamily="-111" charset="2"/>
                <a:cs typeface="Wingdings" pitchFamily="-111" charset="2"/>
              </a:rPr>
              <a:t></a:t>
            </a:r>
            <a:r>
              <a:rPr lang="en-US" sz="1800" b="1">
                <a:latin typeface="Candara" pitchFamily="-111" charset="0"/>
                <a:ea typeface="Candara" pitchFamily="-111" charset="0"/>
                <a:cs typeface="Candara" pitchFamily="-111" charset="0"/>
              </a:rPr>
              <a:t>  </a:t>
            </a:r>
            <a:r>
              <a:rPr lang="en-US" sz="1800" b="1">
                <a:latin typeface="Wingdings" pitchFamily="-111" charset="2"/>
                <a:ea typeface="Wingdings" pitchFamily="-111" charset="2"/>
                <a:cs typeface="Wingdings" pitchFamily="-111" charset="2"/>
              </a:rPr>
              <a:t></a:t>
            </a:r>
            <a:endParaRPr lang="en-US" sz="1800">
              <a:latin typeface="Candara" pitchFamily="-111" charset="0"/>
              <a:ea typeface="Candara" pitchFamily="-111" charset="0"/>
              <a:cs typeface="Candara" pitchFamily="-111" charset="0"/>
            </a:endParaRPr>
          </a:p>
        </p:txBody>
      </p:sp>
      <p:sp>
        <p:nvSpPr>
          <p:cNvPr id="86027" name="TextBox 21"/>
          <p:cNvSpPr txBox="1">
            <a:spLocks noChangeArrowheads="1"/>
          </p:cNvSpPr>
          <p:nvPr/>
        </p:nvSpPr>
        <p:spPr bwMode="auto">
          <a:xfrm>
            <a:off x="3314700" y="5029200"/>
            <a:ext cx="495300" cy="369888"/>
          </a:xfrm>
          <a:prstGeom prst="rect">
            <a:avLst/>
          </a:prstGeom>
          <a:noFill/>
          <a:ln w="9525">
            <a:noFill/>
            <a:miter lim="800000"/>
            <a:headEnd/>
            <a:tailEnd/>
          </a:ln>
        </p:spPr>
        <p:txBody>
          <a:bodyPr wrap="none">
            <a:prstTxWarp prst="textNoShape">
              <a:avLst/>
            </a:prstTxWarp>
            <a:spAutoFit/>
          </a:bodyPr>
          <a:lstStyle/>
          <a:p>
            <a:r>
              <a:rPr lang="en-US" sz="1800" b="1">
                <a:latin typeface="Wingdings" pitchFamily="-111" charset="2"/>
                <a:ea typeface="Wingdings" pitchFamily="-111" charset="2"/>
                <a:cs typeface="Wingdings" pitchFamily="-111" charset="2"/>
              </a:rPr>
              <a:t></a:t>
            </a:r>
            <a:r>
              <a:rPr lang="en-US" sz="1800" b="1">
                <a:latin typeface="Candara" pitchFamily="-111" charset="0"/>
                <a:ea typeface="Candara" pitchFamily="-111" charset="0"/>
                <a:cs typeface="Candara" pitchFamily="-111" charset="0"/>
              </a:rPr>
              <a:t>  </a:t>
            </a:r>
            <a:r>
              <a:rPr lang="en-US" sz="1800" b="1">
                <a:latin typeface="Wingdings" pitchFamily="-111" charset="2"/>
                <a:ea typeface="Wingdings" pitchFamily="-111" charset="2"/>
                <a:cs typeface="Wingdings" pitchFamily="-111" charset="2"/>
              </a:rPr>
              <a:t></a:t>
            </a:r>
            <a:endParaRPr lang="en-US" sz="1800">
              <a:latin typeface="Candara" pitchFamily="-111" charset="0"/>
              <a:ea typeface="Candara" pitchFamily="-111" charset="0"/>
              <a:cs typeface="Candara" pitchFamily="-111" charset="0"/>
            </a:endParaRPr>
          </a:p>
        </p:txBody>
      </p:sp>
      <p:sp>
        <p:nvSpPr>
          <p:cNvPr id="86028" name="TextBox 22"/>
          <p:cNvSpPr txBox="1">
            <a:spLocks noChangeArrowheads="1"/>
          </p:cNvSpPr>
          <p:nvPr/>
        </p:nvSpPr>
        <p:spPr bwMode="auto">
          <a:xfrm>
            <a:off x="4648200" y="4506913"/>
            <a:ext cx="495300" cy="369887"/>
          </a:xfrm>
          <a:prstGeom prst="rect">
            <a:avLst/>
          </a:prstGeom>
          <a:noFill/>
          <a:ln w="9525">
            <a:noFill/>
            <a:miter lim="800000"/>
            <a:headEnd/>
            <a:tailEnd/>
          </a:ln>
        </p:spPr>
        <p:txBody>
          <a:bodyPr wrap="none">
            <a:prstTxWarp prst="textNoShape">
              <a:avLst/>
            </a:prstTxWarp>
            <a:spAutoFit/>
          </a:bodyPr>
          <a:lstStyle/>
          <a:p>
            <a:r>
              <a:rPr lang="en-US" sz="1800" b="1">
                <a:latin typeface="Wingdings" pitchFamily="-111" charset="2"/>
                <a:ea typeface="Wingdings" pitchFamily="-111" charset="2"/>
                <a:cs typeface="Wingdings" pitchFamily="-111" charset="2"/>
              </a:rPr>
              <a:t></a:t>
            </a:r>
            <a:r>
              <a:rPr lang="en-US" sz="1800" b="1">
                <a:latin typeface="Candara" pitchFamily="-111" charset="0"/>
                <a:ea typeface="Candara" pitchFamily="-111" charset="0"/>
                <a:cs typeface="Candara" pitchFamily="-111" charset="0"/>
              </a:rPr>
              <a:t>  </a:t>
            </a:r>
            <a:r>
              <a:rPr lang="en-US" sz="1800" b="1">
                <a:latin typeface="Wingdings" pitchFamily="-111" charset="2"/>
                <a:ea typeface="Wingdings" pitchFamily="-111" charset="2"/>
                <a:cs typeface="Wingdings" pitchFamily="-111" charset="2"/>
              </a:rPr>
              <a:t></a:t>
            </a:r>
            <a:endParaRPr lang="en-US" sz="1800">
              <a:latin typeface="Candara" pitchFamily="-111" charset="0"/>
              <a:ea typeface="Candara" pitchFamily="-111" charset="0"/>
              <a:cs typeface="Candara" pitchFamily="-111" charset="0"/>
            </a:endParaRPr>
          </a:p>
        </p:txBody>
      </p:sp>
      <p:sp>
        <p:nvSpPr>
          <p:cNvPr id="86029" name="TextBox 7"/>
          <p:cNvSpPr txBox="1">
            <a:spLocks noChangeArrowheads="1"/>
          </p:cNvSpPr>
          <p:nvPr/>
        </p:nvSpPr>
        <p:spPr bwMode="auto">
          <a:xfrm>
            <a:off x="7570788" y="6381750"/>
            <a:ext cx="1217612" cy="400050"/>
          </a:xfrm>
          <a:prstGeom prst="rect">
            <a:avLst/>
          </a:prstGeom>
          <a:noFill/>
          <a:ln w="9525">
            <a:noFill/>
            <a:miter lim="800000"/>
            <a:headEnd/>
            <a:tailEnd/>
          </a:ln>
        </p:spPr>
        <p:txBody>
          <a:bodyPr wrap="none">
            <a:prstTxWarp prst="textNoShape">
              <a:avLst/>
            </a:prstTxWarp>
            <a:spAutoFit/>
          </a:bodyPr>
          <a:lstStyle/>
          <a:p>
            <a:r>
              <a:rPr lang="en-US">
                <a:latin typeface="Candara" pitchFamily="-111" charset="0"/>
                <a:ea typeface="Candara" pitchFamily="-111" charset="0"/>
                <a:cs typeface="Candara" pitchFamily="-111" charset="0"/>
              </a:rPr>
              <a:t>D&amp;D p.39</a:t>
            </a:r>
          </a:p>
        </p:txBody>
      </p:sp>
    </p:spTree>
    <p:extLst>
      <p:ext uri="{BB962C8B-B14F-4D97-AF65-F5344CB8AC3E}">
        <p14:creationId xmlns:p14="http://schemas.microsoft.com/office/powerpoint/2010/main" val="160226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pitchFamily="-111" charset="0"/>
              <a:ea typeface="Candara" pitchFamily="-111" charset="0"/>
              <a:cs typeface="Candara" pitchFamily="-111" charset="0"/>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p>
        </p:txBody>
      </p:sp>
      <p:pic>
        <p:nvPicPr>
          <p:cNvPr id="86020"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86021"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a:solidFill>
                  <a:srgbClr val="0000FF"/>
                </a:solidFill>
                <a:latin typeface="Candara" pitchFamily="-111" charset="0"/>
                <a:ea typeface="Candara" pitchFamily="-111" charset="0"/>
                <a:cs typeface="Candara" pitchFamily="-111" charset="0"/>
              </a:rPr>
              <a:t>O</a:t>
            </a:r>
            <a:r>
              <a:rPr lang="en-US" sz="2800" b="1" dirty="0" smtClean="0">
                <a:solidFill>
                  <a:srgbClr val="0000FF"/>
                </a:solidFill>
                <a:latin typeface="Candara" pitchFamily="-111" charset="0"/>
                <a:ea typeface="Candara" pitchFamily="-111" charset="0"/>
                <a:cs typeface="Candara" pitchFamily="-111" charset="0"/>
              </a:rPr>
              <a:t>rbitals overlap to form bonds</a:t>
            </a:r>
            <a:endParaRPr lang="en-US" sz="2800" dirty="0">
              <a:solidFill>
                <a:srgbClr val="000000"/>
              </a:solidFill>
              <a:latin typeface="Candara" pitchFamily="-111" charset="0"/>
              <a:ea typeface="Candara" pitchFamily="-111" charset="0"/>
              <a:cs typeface="Candara" pitchFamily="-111" charset="0"/>
            </a:endParaRPr>
          </a:p>
        </p:txBody>
      </p:sp>
      <p:sp>
        <p:nvSpPr>
          <p:cNvPr id="45" name="Text Box 3"/>
          <p:cNvSpPr txBox="1">
            <a:spLocks noChangeArrowheads="1"/>
          </p:cNvSpPr>
          <p:nvPr/>
        </p:nvSpPr>
        <p:spPr bwMode="auto">
          <a:xfrm>
            <a:off x="381001" y="965200"/>
            <a:ext cx="8686800" cy="1631216"/>
          </a:xfrm>
          <a:prstGeom prst="rect">
            <a:avLst/>
          </a:prstGeom>
          <a:noFill/>
          <a:ln w="9525">
            <a:noFill/>
            <a:miter lim="800000"/>
            <a:headEnd/>
            <a:tailEnd/>
          </a:ln>
        </p:spPr>
        <p:txBody>
          <a:bodyPr wrap="square">
            <a:prstTxWarp prst="textNoShape">
              <a:avLst/>
            </a:prstTxWarp>
            <a:spAutoFit/>
          </a:bodyPr>
          <a:lstStyle/>
          <a:p>
            <a:pPr indent="6350">
              <a:defRPr/>
            </a:pPr>
            <a:r>
              <a:rPr lang="en-US" sz="2000" dirty="0" smtClean="0">
                <a:latin typeface="Candara"/>
                <a:cs typeface="Candara"/>
              </a:rPr>
              <a:t>Methane’s four identical hybrid </a:t>
            </a:r>
            <a:r>
              <a:rPr lang="en-US" sz="2000" dirty="0">
                <a:latin typeface="Candara"/>
                <a:cs typeface="Candara"/>
              </a:rPr>
              <a:t>sp</a:t>
            </a:r>
            <a:r>
              <a:rPr lang="en-US" sz="2000" baseline="30000" dirty="0">
                <a:latin typeface="Candara"/>
                <a:cs typeface="Candara"/>
              </a:rPr>
              <a:t>3</a:t>
            </a:r>
            <a:r>
              <a:rPr lang="en-US" sz="2000" dirty="0">
                <a:latin typeface="Candara"/>
                <a:cs typeface="Candara"/>
              </a:rPr>
              <a:t> </a:t>
            </a:r>
            <a:r>
              <a:rPr lang="en-US" sz="2000" dirty="0" smtClean="0">
                <a:latin typeface="Candara"/>
                <a:cs typeface="Candara"/>
              </a:rPr>
              <a:t>orbitals are arranged in a tetrahedron to minimize electrostatic repulsion. </a:t>
            </a:r>
          </a:p>
          <a:p>
            <a:pPr marL="342900" indent="-342900">
              <a:buFont typeface="Arial"/>
              <a:buChar char="•"/>
              <a:defRPr/>
            </a:pPr>
            <a:r>
              <a:rPr lang="en-US" sz="2000" dirty="0" smtClean="0">
                <a:latin typeface="Candara"/>
                <a:cs typeface="Candara"/>
              </a:rPr>
              <a:t>Each hybrid has a single valence electron. </a:t>
            </a:r>
          </a:p>
          <a:p>
            <a:pPr marL="342900" indent="-342900">
              <a:buFont typeface="Arial"/>
              <a:buChar char="•"/>
              <a:defRPr/>
            </a:pPr>
            <a:r>
              <a:rPr lang="en-US" sz="2000" dirty="0" smtClean="0">
                <a:latin typeface="Candara"/>
                <a:cs typeface="Candara"/>
              </a:rPr>
              <a:t>Each H atom also has a single valence electron. </a:t>
            </a:r>
          </a:p>
          <a:p>
            <a:pPr marL="342900" indent="-342900">
              <a:buFont typeface="Arial"/>
              <a:buChar char="•"/>
              <a:defRPr/>
            </a:pPr>
            <a:r>
              <a:rPr lang="en-US" sz="2000" dirty="0" smtClean="0">
                <a:latin typeface="Candara"/>
                <a:cs typeface="Candara"/>
              </a:rPr>
              <a:t>Overlap creates four single covalent bonds, </a:t>
            </a:r>
            <a:r>
              <a:rPr lang="en-US" sz="2000" b="1" i="1" dirty="0" smtClean="0">
                <a:latin typeface="Candara"/>
                <a:cs typeface="Candara"/>
              </a:rPr>
              <a:t>sigma bonds</a:t>
            </a:r>
            <a:r>
              <a:rPr lang="en-US" sz="2000" dirty="0" smtClean="0">
                <a:latin typeface="Candara"/>
                <a:cs typeface="Candara"/>
              </a:rPr>
              <a:t>.</a:t>
            </a:r>
            <a:endParaRPr lang="en-US" sz="2000" dirty="0">
              <a:latin typeface="Candara"/>
              <a:cs typeface="Candara"/>
            </a:endParaRPr>
          </a:p>
        </p:txBody>
      </p:sp>
      <p:sp>
        <p:nvSpPr>
          <p:cNvPr id="86029" name="TextBox 7"/>
          <p:cNvSpPr txBox="1">
            <a:spLocks noChangeArrowheads="1"/>
          </p:cNvSpPr>
          <p:nvPr/>
        </p:nvSpPr>
        <p:spPr bwMode="auto">
          <a:xfrm>
            <a:off x="7570788" y="6381750"/>
            <a:ext cx="1217612" cy="400050"/>
          </a:xfrm>
          <a:prstGeom prst="rect">
            <a:avLst/>
          </a:prstGeom>
          <a:noFill/>
          <a:ln w="9525">
            <a:noFill/>
            <a:miter lim="800000"/>
            <a:headEnd/>
            <a:tailEnd/>
          </a:ln>
        </p:spPr>
        <p:txBody>
          <a:bodyPr wrap="none">
            <a:prstTxWarp prst="textNoShape">
              <a:avLst/>
            </a:prstTxWarp>
            <a:spAutoFit/>
          </a:bodyPr>
          <a:lstStyle/>
          <a:p>
            <a:r>
              <a:rPr lang="en-US">
                <a:latin typeface="Candara" pitchFamily="-111" charset="0"/>
                <a:ea typeface="Candara" pitchFamily="-111" charset="0"/>
                <a:cs typeface="Candara" pitchFamily="-111" charset="0"/>
              </a:rPr>
              <a:t>D&amp;D p.39</a:t>
            </a:r>
          </a:p>
        </p:txBody>
      </p:sp>
      <p:sp>
        <p:nvSpPr>
          <p:cNvPr id="16" name="Teardrop 15"/>
          <p:cNvSpPr/>
          <p:nvPr/>
        </p:nvSpPr>
        <p:spPr bwMode="auto">
          <a:xfrm rot="1163303">
            <a:off x="1462840" y="4874227"/>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a:solidFill>
                <a:schemeClr val="tx1"/>
              </a:solidFill>
              <a:latin typeface="Skia" pitchFamily="-111" charset="0"/>
            </a:endParaRPr>
          </a:p>
        </p:txBody>
      </p:sp>
      <p:sp>
        <p:nvSpPr>
          <p:cNvPr id="17" name="Teardrop 16"/>
          <p:cNvSpPr/>
          <p:nvPr/>
        </p:nvSpPr>
        <p:spPr bwMode="auto">
          <a:xfrm rot="20218592" flipH="1">
            <a:off x="2782348" y="4813731"/>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a:solidFill>
                <a:schemeClr val="tx1"/>
              </a:solidFill>
              <a:latin typeface="Skia" pitchFamily="-111" charset="0"/>
            </a:endParaRPr>
          </a:p>
        </p:txBody>
      </p:sp>
      <p:sp>
        <p:nvSpPr>
          <p:cNvPr id="18" name="Teardrop 17"/>
          <p:cNvSpPr/>
          <p:nvPr/>
        </p:nvSpPr>
        <p:spPr bwMode="auto">
          <a:xfrm rot="20094100">
            <a:off x="1882506" y="5224907"/>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a:solidFill>
                <a:schemeClr val="tx1"/>
              </a:solidFill>
              <a:latin typeface="Skia" pitchFamily="-111" charset="0"/>
            </a:endParaRPr>
          </a:p>
        </p:txBody>
      </p:sp>
      <p:sp>
        <p:nvSpPr>
          <p:cNvPr id="19" name="Teardrop 18"/>
          <p:cNvSpPr/>
          <p:nvPr/>
        </p:nvSpPr>
        <p:spPr bwMode="auto">
          <a:xfrm rot="7975338">
            <a:off x="2121883" y="3755921"/>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a:solidFill>
                <a:schemeClr val="tx1"/>
              </a:solidFill>
              <a:latin typeface="Skia" pitchFamily="-111" charset="0"/>
            </a:endParaRPr>
          </a:p>
        </p:txBody>
      </p:sp>
      <p:sp>
        <p:nvSpPr>
          <p:cNvPr id="20" name="Oval 19"/>
          <p:cNvSpPr/>
          <p:nvPr/>
        </p:nvSpPr>
        <p:spPr>
          <a:xfrm>
            <a:off x="3578144" y="5099487"/>
            <a:ext cx="800235" cy="791643"/>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sp>
        <p:nvSpPr>
          <p:cNvPr id="21" name="TextBox 20"/>
          <p:cNvSpPr txBox="1"/>
          <p:nvPr/>
        </p:nvSpPr>
        <p:spPr>
          <a:xfrm>
            <a:off x="2191581" y="3820746"/>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22" name="TextBox 21"/>
          <p:cNvSpPr txBox="1"/>
          <p:nvPr/>
        </p:nvSpPr>
        <p:spPr>
          <a:xfrm>
            <a:off x="2831069" y="4912476"/>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23" name="TextBox 22"/>
          <p:cNvSpPr txBox="1"/>
          <p:nvPr/>
        </p:nvSpPr>
        <p:spPr>
          <a:xfrm>
            <a:off x="1929355" y="5372938"/>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24" name="TextBox 23"/>
          <p:cNvSpPr txBox="1"/>
          <p:nvPr/>
        </p:nvSpPr>
        <p:spPr>
          <a:xfrm>
            <a:off x="1477051" y="4938038"/>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25" name="Oval 24"/>
          <p:cNvSpPr/>
          <p:nvPr/>
        </p:nvSpPr>
        <p:spPr>
          <a:xfrm>
            <a:off x="2113350" y="2745450"/>
            <a:ext cx="800235" cy="791643"/>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sp>
        <p:nvSpPr>
          <p:cNvPr id="26" name="Oval 25"/>
          <p:cNvSpPr/>
          <p:nvPr/>
        </p:nvSpPr>
        <p:spPr>
          <a:xfrm>
            <a:off x="457200" y="4981405"/>
            <a:ext cx="800235" cy="791643"/>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sp>
        <p:nvSpPr>
          <p:cNvPr id="27" name="Oval 26"/>
          <p:cNvSpPr/>
          <p:nvPr/>
        </p:nvSpPr>
        <p:spPr>
          <a:xfrm>
            <a:off x="1529237" y="5990157"/>
            <a:ext cx="800235" cy="791643"/>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cxnSp>
        <p:nvCxnSpPr>
          <p:cNvPr id="29" name="Straight Arrow Connector 28"/>
          <p:cNvCxnSpPr/>
          <p:nvPr/>
        </p:nvCxnSpPr>
        <p:spPr>
          <a:xfrm>
            <a:off x="4296920" y="4386927"/>
            <a:ext cx="800235"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ardrop 29"/>
          <p:cNvSpPr/>
          <p:nvPr/>
        </p:nvSpPr>
        <p:spPr bwMode="auto">
          <a:xfrm rot="1163303">
            <a:off x="5959841" y="4712778"/>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a:solidFill>
                <a:schemeClr val="tx1"/>
              </a:solidFill>
              <a:latin typeface="Skia" pitchFamily="-111" charset="0"/>
            </a:endParaRPr>
          </a:p>
        </p:txBody>
      </p:sp>
      <p:sp>
        <p:nvSpPr>
          <p:cNvPr id="31" name="Teardrop 30"/>
          <p:cNvSpPr/>
          <p:nvPr/>
        </p:nvSpPr>
        <p:spPr bwMode="auto">
          <a:xfrm rot="20218592" flipH="1">
            <a:off x="7279349" y="4652282"/>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a:solidFill>
                <a:schemeClr val="tx1"/>
              </a:solidFill>
              <a:latin typeface="Skia" pitchFamily="-111" charset="0"/>
            </a:endParaRPr>
          </a:p>
        </p:txBody>
      </p:sp>
      <p:sp>
        <p:nvSpPr>
          <p:cNvPr id="32" name="Teardrop 31"/>
          <p:cNvSpPr/>
          <p:nvPr/>
        </p:nvSpPr>
        <p:spPr bwMode="auto">
          <a:xfrm rot="20094100">
            <a:off x="6379507" y="5063458"/>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a:solidFill>
                <a:schemeClr val="tx1"/>
              </a:solidFill>
              <a:latin typeface="Skia" pitchFamily="-111" charset="0"/>
            </a:endParaRPr>
          </a:p>
        </p:txBody>
      </p:sp>
      <p:sp>
        <p:nvSpPr>
          <p:cNvPr id="33" name="Teardrop 32"/>
          <p:cNvSpPr/>
          <p:nvPr/>
        </p:nvSpPr>
        <p:spPr bwMode="auto">
          <a:xfrm rot="7975338">
            <a:off x="6618884" y="3594472"/>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a:solidFill>
                <a:schemeClr val="tx1"/>
              </a:solidFill>
              <a:latin typeface="Skia" pitchFamily="-111" charset="0"/>
            </a:endParaRPr>
          </a:p>
        </p:txBody>
      </p:sp>
      <p:sp>
        <p:nvSpPr>
          <p:cNvPr id="34" name="Oval 33"/>
          <p:cNvSpPr/>
          <p:nvPr/>
        </p:nvSpPr>
        <p:spPr>
          <a:xfrm>
            <a:off x="7505565" y="4668551"/>
            <a:ext cx="800235" cy="791643"/>
          </a:xfrm>
          <a:prstGeom prst="ellipse">
            <a:avLst/>
          </a:prstGeom>
          <a:gradFill flip="none" rotWithShape="1">
            <a:gsLst>
              <a:gs pos="0">
                <a:schemeClr val="accent4">
                  <a:tint val="50000"/>
                  <a:satMod val="300000"/>
                  <a:alpha val="24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sp>
        <p:nvSpPr>
          <p:cNvPr id="35" name="TextBox 34"/>
          <p:cNvSpPr txBox="1"/>
          <p:nvPr/>
        </p:nvSpPr>
        <p:spPr>
          <a:xfrm>
            <a:off x="6688582" y="3659297"/>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36" name="TextBox 35"/>
          <p:cNvSpPr txBox="1"/>
          <p:nvPr/>
        </p:nvSpPr>
        <p:spPr>
          <a:xfrm>
            <a:off x="7328070" y="4751027"/>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37" name="TextBox 36"/>
          <p:cNvSpPr txBox="1"/>
          <p:nvPr/>
        </p:nvSpPr>
        <p:spPr>
          <a:xfrm>
            <a:off x="6426356" y="5211489"/>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38" name="TextBox 37"/>
          <p:cNvSpPr txBox="1"/>
          <p:nvPr/>
        </p:nvSpPr>
        <p:spPr>
          <a:xfrm>
            <a:off x="5974052" y="4776589"/>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39" name="Oval 38"/>
          <p:cNvSpPr/>
          <p:nvPr/>
        </p:nvSpPr>
        <p:spPr>
          <a:xfrm>
            <a:off x="6558163" y="3227616"/>
            <a:ext cx="800235" cy="791643"/>
          </a:xfrm>
          <a:prstGeom prst="ellipse">
            <a:avLst/>
          </a:prstGeom>
          <a:gradFill flip="none" rotWithShape="1">
            <a:gsLst>
              <a:gs pos="0">
                <a:schemeClr val="accent4">
                  <a:tint val="50000"/>
                  <a:satMod val="300000"/>
                  <a:alpha val="24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sp>
        <p:nvSpPr>
          <p:cNvPr id="40" name="Oval 39"/>
          <p:cNvSpPr/>
          <p:nvPr/>
        </p:nvSpPr>
        <p:spPr>
          <a:xfrm>
            <a:off x="5638800" y="4668551"/>
            <a:ext cx="800235" cy="791643"/>
          </a:xfrm>
          <a:prstGeom prst="ellipse">
            <a:avLst/>
          </a:prstGeom>
          <a:gradFill flip="none" rotWithShape="1">
            <a:gsLst>
              <a:gs pos="0">
                <a:schemeClr val="accent4">
                  <a:tint val="50000"/>
                  <a:satMod val="300000"/>
                  <a:alpha val="24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sp>
        <p:nvSpPr>
          <p:cNvPr id="41" name="Oval 40"/>
          <p:cNvSpPr/>
          <p:nvPr/>
        </p:nvSpPr>
        <p:spPr>
          <a:xfrm>
            <a:off x="6288464" y="5304357"/>
            <a:ext cx="800235" cy="791643"/>
          </a:xfrm>
          <a:prstGeom prst="ellipse">
            <a:avLst/>
          </a:prstGeom>
          <a:gradFill flip="none" rotWithShape="1">
            <a:gsLst>
              <a:gs pos="0">
                <a:schemeClr val="accent4">
                  <a:tint val="50000"/>
                  <a:satMod val="300000"/>
                  <a:alpha val="24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sp>
        <p:nvSpPr>
          <p:cNvPr id="42" name="Arc 41"/>
          <p:cNvSpPr/>
          <p:nvPr/>
        </p:nvSpPr>
        <p:spPr>
          <a:xfrm rot="346479">
            <a:off x="6958280" y="3857467"/>
            <a:ext cx="800235" cy="1394157"/>
          </a:xfrm>
          <a:prstGeom prst="arc">
            <a:avLst>
              <a:gd name="adj1" fmla="val 15935813"/>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Arc 42"/>
          <p:cNvSpPr/>
          <p:nvPr/>
        </p:nvSpPr>
        <p:spPr>
          <a:xfrm rot="5802008">
            <a:off x="6687504" y="4814363"/>
            <a:ext cx="800235" cy="1394157"/>
          </a:xfrm>
          <a:prstGeom prst="arc">
            <a:avLst>
              <a:gd name="adj1" fmla="val 15935813"/>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7607090" y="3820746"/>
            <a:ext cx="751941" cy="369332"/>
          </a:xfrm>
          <a:prstGeom prst="rect">
            <a:avLst/>
          </a:prstGeom>
          <a:noFill/>
        </p:spPr>
        <p:txBody>
          <a:bodyPr wrap="none" rtlCol="0">
            <a:spAutoFit/>
          </a:bodyPr>
          <a:lstStyle/>
          <a:p>
            <a:r>
              <a:rPr lang="en-US" dirty="0" smtClean="0"/>
              <a:t>109.5°</a:t>
            </a:r>
            <a:endParaRPr lang="en-US" dirty="0"/>
          </a:p>
        </p:txBody>
      </p:sp>
      <p:sp>
        <p:nvSpPr>
          <p:cNvPr id="48" name="TextBox 47"/>
          <p:cNvSpPr txBox="1"/>
          <p:nvPr/>
        </p:nvSpPr>
        <p:spPr>
          <a:xfrm>
            <a:off x="7513638" y="5735911"/>
            <a:ext cx="751941" cy="369332"/>
          </a:xfrm>
          <a:prstGeom prst="rect">
            <a:avLst/>
          </a:prstGeom>
          <a:noFill/>
        </p:spPr>
        <p:txBody>
          <a:bodyPr wrap="none" rtlCol="0">
            <a:spAutoFit/>
          </a:bodyPr>
          <a:lstStyle/>
          <a:p>
            <a:r>
              <a:rPr lang="en-US" dirty="0" smtClean="0"/>
              <a:t>109.5°</a:t>
            </a:r>
            <a:endParaRPr lang="en-US" dirty="0"/>
          </a:p>
        </p:txBody>
      </p:sp>
      <p:sp>
        <p:nvSpPr>
          <p:cNvPr id="47" name="Oval 46"/>
          <p:cNvSpPr/>
          <p:nvPr/>
        </p:nvSpPr>
        <p:spPr>
          <a:xfrm>
            <a:off x="6936694" y="4674990"/>
            <a:ext cx="80655" cy="88899"/>
          </a:xfrm>
          <a:prstGeom prst="ellipse">
            <a:avLst/>
          </a:prstGeom>
          <a:solidFill>
            <a:schemeClr val="tx1"/>
          </a:soli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2433343" y="4836439"/>
            <a:ext cx="80655" cy="88899"/>
          </a:xfrm>
          <a:prstGeom prst="ellipse">
            <a:avLst/>
          </a:prstGeom>
          <a:solidFill>
            <a:schemeClr val="tx1"/>
          </a:soli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0454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pitchFamily="-111" charset="0"/>
              <a:ea typeface="Candara" pitchFamily="-111" charset="0"/>
              <a:cs typeface="Candara" pitchFamily="-111" charset="0"/>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p>
        </p:txBody>
      </p:sp>
      <p:pic>
        <p:nvPicPr>
          <p:cNvPr id="86020"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86021" name="Text Box 12"/>
          <p:cNvSpPr txBox="1">
            <a:spLocks noChangeArrowheads="1"/>
          </p:cNvSpPr>
          <p:nvPr/>
        </p:nvSpPr>
        <p:spPr bwMode="auto">
          <a:xfrm>
            <a:off x="304800" y="228600"/>
            <a:ext cx="746760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pitchFamily="-111" charset="0"/>
                <a:ea typeface="Candara" pitchFamily="-111" charset="0"/>
                <a:cs typeface="Candara" pitchFamily="-111" charset="0"/>
              </a:rPr>
              <a:t>Relating orbital bonding to molecular orbitals</a:t>
            </a:r>
            <a:endParaRPr lang="en-US" sz="2800" dirty="0">
              <a:solidFill>
                <a:srgbClr val="000000"/>
              </a:solidFill>
              <a:latin typeface="Candara" pitchFamily="-111" charset="0"/>
              <a:ea typeface="Candara" pitchFamily="-111" charset="0"/>
              <a:cs typeface="Candara" pitchFamily="-111" charset="0"/>
            </a:endParaRPr>
          </a:p>
        </p:txBody>
      </p:sp>
      <p:sp>
        <p:nvSpPr>
          <p:cNvPr id="45" name="Text Box 3"/>
          <p:cNvSpPr txBox="1">
            <a:spLocks noChangeArrowheads="1"/>
          </p:cNvSpPr>
          <p:nvPr/>
        </p:nvSpPr>
        <p:spPr bwMode="auto">
          <a:xfrm>
            <a:off x="381000" y="965200"/>
            <a:ext cx="6750566" cy="1938992"/>
          </a:xfrm>
          <a:prstGeom prst="rect">
            <a:avLst/>
          </a:prstGeom>
          <a:noFill/>
          <a:ln w="9525">
            <a:noFill/>
            <a:miter lim="800000"/>
            <a:headEnd/>
            <a:tailEnd/>
          </a:ln>
        </p:spPr>
        <p:txBody>
          <a:bodyPr wrap="none">
            <a:prstTxWarp prst="textNoShape">
              <a:avLst/>
            </a:prstTxWarp>
            <a:spAutoFit/>
          </a:bodyPr>
          <a:lstStyle/>
          <a:p>
            <a:r>
              <a:rPr lang="en-US" dirty="0">
                <a:latin typeface="Candara"/>
                <a:cs typeface="Candara"/>
              </a:rPr>
              <a:t>For </a:t>
            </a:r>
            <a:r>
              <a:rPr lang="en-US" dirty="0" smtClean="0">
                <a:latin typeface="Candara"/>
                <a:cs typeface="Candara"/>
              </a:rPr>
              <a:t>ammonia:</a:t>
            </a:r>
            <a:endParaRPr lang="en-US" dirty="0">
              <a:latin typeface="Candara"/>
              <a:cs typeface="Candara"/>
            </a:endParaRPr>
          </a:p>
          <a:p>
            <a:pPr marL="800100" lvl="1" indent="-342900">
              <a:buFont typeface="Arial"/>
              <a:buChar char="•"/>
            </a:pPr>
            <a:r>
              <a:rPr lang="en-US" dirty="0" smtClean="0">
                <a:latin typeface="Candara"/>
                <a:cs typeface="Candara"/>
              </a:rPr>
              <a:t>How </a:t>
            </a:r>
            <a:r>
              <a:rPr lang="en-US" dirty="0">
                <a:latin typeface="Candara"/>
                <a:cs typeface="Candara"/>
              </a:rPr>
              <a:t>many valence orbitals are there in the molecule?</a:t>
            </a:r>
          </a:p>
          <a:p>
            <a:pPr marL="800100" lvl="1" indent="-342900">
              <a:buFont typeface="Arial"/>
              <a:buChar char="•"/>
            </a:pPr>
            <a:r>
              <a:rPr lang="en-US" dirty="0" smtClean="0">
                <a:latin typeface="Candara"/>
                <a:cs typeface="Candara"/>
              </a:rPr>
              <a:t>How </a:t>
            </a:r>
            <a:r>
              <a:rPr lang="en-US" dirty="0">
                <a:latin typeface="Candara"/>
                <a:cs typeface="Candara"/>
              </a:rPr>
              <a:t>many are bonding</a:t>
            </a:r>
          </a:p>
          <a:p>
            <a:pPr marL="800100" lvl="1" indent="-342900">
              <a:buFont typeface="Arial"/>
              <a:buChar char="•"/>
            </a:pPr>
            <a:r>
              <a:rPr lang="en-US" dirty="0" smtClean="0">
                <a:latin typeface="Candara"/>
                <a:cs typeface="Candara"/>
              </a:rPr>
              <a:t>How </a:t>
            </a:r>
            <a:r>
              <a:rPr lang="en-US" dirty="0">
                <a:latin typeface="Candara"/>
                <a:cs typeface="Candara"/>
              </a:rPr>
              <a:t>many are non-bonding?</a:t>
            </a:r>
          </a:p>
          <a:p>
            <a:pPr marL="800100" lvl="1" indent="-342900">
              <a:buFont typeface="Arial"/>
              <a:buChar char="•"/>
            </a:pPr>
            <a:r>
              <a:rPr lang="en-US" dirty="0" smtClean="0">
                <a:latin typeface="Candara"/>
                <a:cs typeface="Candara"/>
              </a:rPr>
              <a:t>How </a:t>
            </a:r>
            <a:r>
              <a:rPr lang="en-US" dirty="0">
                <a:latin typeface="Candara"/>
                <a:cs typeface="Candara"/>
              </a:rPr>
              <a:t>many are anti-bonding?</a:t>
            </a:r>
          </a:p>
          <a:p>
            <a:pPr marL="800100" lvl="1" indent="-342900">
              <a:buFont typeface="Arial"/>
              <a:buChar char="•"/>
            </a:pPr>
            <a:r>
              <a:rPr lang="en-US" dirty="0" smtClean="0">
                <a:latin typeface="Candara"/>
                <a:cs typeface="Candara"/>
              </a:rPr>
              <a:t>How </a:t>
            </a:r>
            <a:r>
              <a:rPr lang="en-US" dirty="0">
                <a:latin typeface="Candara"/>
                <a:cs typeface="Candara"/>
              </a:rPr>
              <a:t>many orbitals are occupied?</a:t>
            </a:r>
          </a:p>
        </p:txBody>
      </p:sp>
      <p:sp>
        <p:nvSpPr>
          <p:cNvPr id="86029" name="TextBox 7"/>
          <p:cNvSpPr txBox="1">
            <a:spLocks noChangeArrowheads="1"/>
          </p:cNvSpPr>
          <p:nvPr/>
        </p:nvSpPr>
        <p:spPr bwMode="auto">
          <a:xfrm>
            <a:off x="7570788" y="6381750"/>
            <a:ext cx="1217612" cy="400050"/>
          </a:xfrm>
          <a:prstGeom prst="rect">
            <a:avLst/>
          </a:prstGeom>
          <a:noFill/>
          <a:ln w="9525">
            <a:noFill/>
            <a:miter lim="800000"/>
            <a:headEnd/>
            <a:tailEnd/>
          </a:ln>
        </p:spPr>
        <p:txBody>
          <a:bodyPr wrap="none">
            <a:prstTxWarp prst="textNoShape">
              <a:avLst/>
            </a:prstTxWarp>
            <a:spAutoFit/>
          </a:bodyPr>
          <a:lstStyle/>
          <a:p>
            <a:r>
              <a:rPr lang="en-US">
                <a:latin typeface="Candara" pitchFamily="-111" charset="0"/>
                <a:ea typeface="Candara" pitchFamily="-111" charset="0"/>
                <a:cs typeface="Candara" pitchFamily="-111" charset="0"/>
              </a:rPr>
              <a:t>D&amp;D p.39</a:t>
            </a:r>
          </a:p>
        </p:txBody>
      </p:sp>
      <p:sp>
        <p:nvSpPr>
          <p:cNvPr id="16" name="Teardrop 15"/>
          <p:cNvSpPr/>
          <p:nvPr/>
        </p:nvSpPr>
        <p:spPr bwMode="auto">
          <a:xfrm rot="1163303">
            <a:off x="5718371" y="2929936"/>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17" name="Teardrop 16"/>
          <p:cNvSpPr/>
          <p:nvPr/>
        </p:nvSpPr>
        <p:spPr bwMode="auto">
          <a:xfrm rot="20598071" flipH="1">
            <a:off x="6985691" y="2991205"/>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18" name="Teardrop 17"/>
          <p:cNvSpPr/>
          <p:nvPr/>
        </p:nvSpPr>
        <p:spPr bwMode="auto">
          <a:xfrm rot="20094100">
            <a:off x="6138037" y="3280616"/>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19" name="Teardrop 18"/>
          <p:cNvSpPr/>
          <p:nvPr/>
        </p:nvSpPr>
        <p:spPr bwMode="auto">
          <a:xfrm rot="7975338">
            <a:off x="6377414" y="1811630"/>
            <a:ext cx="655638" cy="657225"/>
          </a:xfrm>
          <a:prstGeom prst="teardrop">
            <a:avLst>
              <a:gd name="adj" fmla="val 172253"/>
            </a:avLst>
          </a:prstGeom>
          <a:solidFill>
            <a:schemeClr val="tx2">
              <a:lumMod val="20000"/>
              <a:lumOff val="80000"/>
            </a:schemeClr>
          </a:soli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20" name="Oval 19"/>
          <p:cNvSpPr/>
          <p:nvPr/>
        </p:nvSpPr>
        <p:spPr>
          <a:xfrm>
            <a:off x="7086600" y="3032825"/>
            <a:ext cx="800235" cy="791643"/>
          </a:xfrm>
          <a:prstGeom prst="ellipse">
            <a:avLst/>
          </a:prstGeom>
          <a:gradFill flip="none" rotWithShape="1">
            <a:gsLst>
              <a:gs pos="0">
                <a:schemeClr val="accent4">
                  <a:tint val="50000"/>
                  <a:satMod val="300000"/>
                  <a:alpha val="36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sp>
        <p:nvSpPr>
          <p:cNvPr id="21" name="TextBox 20"/>
          <p:cNvSpPr txBox="1"/>
          <p:nvPr/>
        </p:nvSpPr>
        <p:spPr>
          <a:xfrm>
            <a:off x="6534092" y="1737295"/>
            <a:ext cx="365605" cy="523220"/>
          </a:xfrm>
          <a:prstGeom prst="rect">
            <a:avLst/>
          </a:prstGeom>
          <a:noFill/>
          <a:ln>
            <a:noFill/>
          </a:ln>
        </p:spPr>
        <p:txBody>
          <a:bodyPr wrap="none" rtlCol="0">
            <a:spAutoFit/>
          </a:bodyPr>
          <a:lstStyle/>
          <a:p>
            <a:r>
              <a:rPr lang="en-US" sz="2800" dirty="0" smtClean="0"/>
              <a:t>..</a:t>
            </a:r>
            <a:endParaRPr lang="en-US" sz="2800" dirty="0"/>
          </a:p>
        </p:txBody>
      </p:sp>
      <p:sp>
        <p:nvSpPr>
          <p:cNvPr id="22" name="TextBox 21"/>
          <p:cNvSpPr txBox="1"/>
          <p:nvPr/>
        </p:nvSpPr>
        <p:spPr>
          <a:xfrm>
            <a:off x="7086600" y="3072555"/>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23" name="TextBox 22"/>
          <p:cNvSpPr txBox="1"/>
          <p:nvPr/>
        </p:nvSpPr>
        <p:spPr>
          <a:xfrm>
            <a:off x="6184886" y="3428647"/>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24" name="TextBox 23"/>
          <p:cNvSpPr txBox="1"/>
          <p:nvPr/>
        </p:nvSpPr>
        <p:spPr>
          <a:xfrm>
            <a:off x="5732582" y="2993747"/>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26" name="Oval 25"/>
          <p:cNvSpPr/>
          <p:nvPr/>
        </p:nvSpPr>
        <p:spPr>
          <a:xfrm>
            <a:off x="5448165" y="2937125"/>
            <a:ext cx="800235" cy="791643"/>
          </a:xfrm>
          <a:prstGeom prst="ellipse">
            <a:avLst/>
          </a:prstGeom>
          <a:gradFill flip="none" rotWithShape="1">
            <a:gsLst>
              <a:gs pos="0">
                <a:schemeClr val="accent4">
                  <a:tint val="50000"/>
                  <a:satMod val="300000"/>
                  <a:alpha val="36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sp>
        <p:nvSpPr>
          <p:cNvPr id="27" name="Oval 26"/>
          <p:cNvSpPr/>
          <p:nvPr/>
        </p:nvSpPr>
        <p:spPr>
          <a:xfrm>
            <a:off x="6029600" y="3505200"/>
            <a:ext cx="800235" cy="791643"/>
          </a:xfrm>
          <a:prstGeom prst="ellipse">
            <a:avLst/>
          </a:prstGeom>
          <a:gradFill flip="none" rotWithShape="1">
            <a:gsLst>
              <a:gs pos="0">
                <a:schemeClr val="accent4">
                  <a:tint val="50000"/>
                  <a:satMod val="300000"/>
                  <a:alpha val="36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sp>
        <p:nvSpPr>
          <p:cNvPr id="42" name="TextBox 41"/>
          <p:cNvSpPr txBox="1"/>
          <p:nvPr/>
        </p:nvSpPr>
        <p:spPr>
          <a:xfrm>
            <a:off x="6490351" y="2676175"/>
            <a:ext cx="423288" cy="523220"/>
          </a:xfrm>
          <a:prstGeom prst="rect">
            <a:avLst/>
          </a:prstGeom>
          <a:noFill/>
        </p:spPr>
        <p:txBody>
          <a:bodyPr wrap="none" rtlCol="0">
            <a:spAutoFit/>
          </a:bodyPr>
          <a:lstStyle/>
          <a:p>
            <a:r>
              <a:rPr lang="en-US" sz="2800" b="1" dirty="0" smtClean="0"/>
              <a:t>N</a:t>
            </a:r>
            <a:endParaRPr lang="en-US" sz="2800" b="1" dirty="0"/>
          </a:p>
        </p:txBody>
      </p:sp>
      <p:sp>
        <p:nvSpPr>
          <p:cNvPr id="53" name="TextBox 52"/>
          <p:cNvSpPr txBox="1">
            <a:spLocks noChangeArrowheads="1"/>
          </p:cNvSpPr>
          <p:nvPr/>
        </p:nvSpPr>
        <p:spPr bwMode="auto">
          <a:xfrm>
            <a:off x="609600" y="4445675"/>
            <a:ext cx="8130776" cy="2031325"/>
          </a:xfrm>
          <a:prstGeom prst="rect">
            <a:avLst/>
          </a:prstGeom>
          <a:noFill/>
          <a:ln w="9525">
            <a:noFill/>
            <a:miter lim="800000"/>
            <a:headEnd/>
            <a:tailEnd/>
          </a:ln>
        </p:spPr>
        <p:txBody>
          <a:bodyPr wrap="square">
            <a:prstTxWarp prst="textNoShape">
              <a:avLst/>
            </a:prstTxWarp>
            <a:spAutoFit/>
          </a:bodyPr>
          <a:lstStyle/>
          <a:p>
            <a:pPr marL="46038" lvl="1"/>
            <a:r>
              <a:rPr lang="en-US" sz="1800" dirty="0" smtClean="0">
                <a:solidFill>
                  <a:srgbClr val="0000FF"/>
                </a:solidFill>
                <a:latin typeface="Candara"/>
                <a:cs typeface="Candara"/>
              </a:rPr>
              <a:t>Each </a:t>
            </a:r>
            <a:r>
              <a:rPr lang="en-US" sz="1800" dirty="0">
                <a:solidFill>
                  <a:srgbClr val="0000FF"/>
                </a:solidFill>
                <a:latin typeface="Candara"/>
                <a:cs typeface="Candara"/>
              </a:rPr>
              <a:t>H has a 1s valence shell &amp; N has a 2s and three 2p orbitals in its valence shell. So the total number of valence shells in the molecule is seven. Formation of ammonia gives nitrogen its octet and this requires four of the seven orbitals. Three molecular orbitals form between N and the three </a:t>
            </a:r>
            <a:r>
              <a:rPr lang="en-US" sz="1800" dirty="0" err="1">
                <a:solidFill>
                  <a:srgbClr val="0000FF"/>
                </a:solidFill>
                <a:latin typeface="Candara"/>
                <a:cs typeface="Candara"/>
              </a:rPr>
              <a:t>Hs</a:t>
            </a:r>
            <a:r>
              <a:rPr lang="en-US" sz="1800" dirty="0">
                <a:solidFill>
                  <a:srgbClr val="0000FF"/>
                </a:solidFill>
                <a:latin typeface="Candara"/>
                <a:cs typeface="Candara"/>
              </a:rPr>
              <a:t>. On non-bonding orbital holds N’s unbounded pair of electrons. The other three orbitals are unfilled anti-boding orbitals; note that there is one anti-boding orbital for each bonding orbital</a:t>
            </a:r>
            <a:r>
              <a:rPr lang="en-US" sz="1800" dirty="0" smtClean="0">
                <a:solidFill>
                  <a:srgbClr val="0000FF"/>
                </a:solidFill>
                <a:latin typeface="Candara"/>
                <a:cs typeface="Candara"/>
              </a:rPr>
              <a:t>.</a:t>
            </a:r>
            <a:endParaRPr lang="en-US" sz="1800" dirty="0">
              <a:solidFill>
                <a:srgbClr val="0000FF"/>
              </a:solidFill>
              <a:latin typeface="Candara"/>
              <a:cs typeface="Candara"/>
            </a:endParaRPr>
          </a:p>
        </p:txBody>
      </p:sp>
    </p:spTree>
    <p:extLst>
      <p:ext uri="{BB962C8B-B14F-4D97-AF65-F5344CB8AC3E}">
        <p14:creationId xmlns:p14="http://schemas.microsoft.com/office/powerpoint/2010/main" val="4221915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pitchFamily="-111" charset="0"/>
              <a:ea typeface="Candara" pitchFamily="-111" charset="0"/>
              <a:cs typeface="Candara" pitchFamily="-111" charset="0"/>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p>
        </p:txBody>
      </p:sp>
      <p:pic>
        <p:nvPicPr>
          <p:cNvPr id="839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83973"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pitchFamily="-111" charset="0"/>
                <a:ea typeface="Candara" pitchFamily="-111" charset="0"/>
                <a:cs typeface="Candara" pitchFamily="-111" charset="0"/>
              </a:rPr>
              <a:t>Review of sp</a:t>
            </a:r>
            <a:r>
              <a:rPr lang="en-US" sz="2800" b="1" baseline="30000" dirty="0" smtClean="0">
                <a:solidFill>
                  <a:srgbClr val="0000FF"/>
                </a:solidFill>
                <a:latin typeface="Candara" pitchFamily="-111" charset="0"/>
                <a:ea typeface="Candara" pitchFamily="-111" charset="0"/>
                <a:cs typeface="Candara" pitchFamily="-111" charset="0"/>
              </a:rPr>
              <a:t>3</a:t>
            </a:r>
            <a:r>
              <a:rPr lang="en-US" sz="2800" b="1" dirty="0" smtClean="0">
                <a:solidFill>
                  <a:srgbClr val="0000FF"/>
                </a:solidFill>
                <a:latin typeface="Candara" pitchFamily="-111" charset="0"/>
                <a:ea typeface="Candara" pitchFamily="-111" charset="0"/>
                <a:cs typeface="Candara" pitchFamily="-111" charset="0"/>
              </a:rPr>
              <a:t> &amp; geometry</a:t>
            </a:r>
            <a:endParaRPr lang="en-US" sz="2800" dirty="0">
              <a:solidFill>
                <a:srgbClr val="000000"/>
              </a:solidFill>
              <a:latin typeface="Candara" pitchFamily="-111" charset="0"/>
              <a:ea typeface="Candara" pitchFamily="-111" charset="0"/>
              <a:cs typeface="Candara" pitchFamily="-111" charset="0"/>
            </a:endParaRPr>
          </a:p>
        </p:txBody>
      </p:sp>
      <p:pic>
        <p:nvPicPr>
          <p:cNvPr id="10" name="Picture 9" descr="Bruice p3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79950" y="1028699"/>
            <a:ext cx="8153400" cy="5806855"/>
          </a:xfrm>
          <a:prstGeom prst="rect">
            <a:avLst/>
          </a:prstGeom>
          <a:effectLst>
            <a:outerShdw blurRad="50800" dist="38100" dir="2700000">
              <a:srgbClr val="000000">
                <a:alpha val="43000"/>
              </a:srgbClr>
            </a:outerShdw>
          </a:effectLst>
        </p:spPr>
      </p:pic>
      <p:sp>
        <p:nvSpPr>
          <p:cNvPr id="83977" name="TextBox 7"/>
          <p:cNvSpPr txBox="1">
            <a:spLocks noChangeArrowheads="1"/>
          </p:cNvSpPr>
          <p:nvPr/>
        </p:nvSpPr>
        <p:spPr bwMode="auto">
          <a:xfrm rot="16200000">
            <a:off x="8099915" y="5773683"/>
            <a:ext cx="1480731" cy="369332"/>
          </a:xfrm>
          <a:prstGeom prst="rect">
            <a:avLst/>
          </a:prstGeom>
          <a:noFill/>
          <a:ln w="9525">
            <a:noFill/>
            <a:miter lim="800000"/>
            <a:headEnd/>
            <a:tailEnd/>
          </a:ln>
        </p:spPr>
        <p:txBody>
          <a:bodyPr wrap="none">
            <a:prstTxWarp prst="textNoShape">
              <a:avLst/>
            </a:prstTxWarp>
            <a:spAutoFit/>
          </a:bodyPr>
          <a:lstStyle/>
          <a:p>
            <a:r>
              <a:rPr lang="en-US" dirty="0" err="1" smtClean="0">
                <a:latin typeface="Candara" pitchFamily="-111" charset="0"/>
                <a:ea typeface="Candara" pitchFamily="-111" charset="0"/>
                <a:cs typeface="Candara" pitchFamily="-111" charset="0"/>
              </a:rPr>
              <a:t>Bruice</a:t>
            </a:r>
            <a:r>
              <a:rPr lang="en-US" dirty="0" smtClean="0">
                <a:latin typeface="Candara" pitchFamily="-111" charset="0"/>
                <a:ea typeface="Candara" pitchFamily="-111" charset="0"/>
                <a:cs typeface="Candara" pitchFamily="-111" charset="0"/>
              </a:rPr>
              <a:t> (2007)</a:t>
            </a:r>
            <a:endParaRPr lang="en-US" dirty="0">
              <a:latin typeface="Candara" pitchFamily="-111" charset="0"/>
              <a:ea typeface="Candara" pitchFamily="-111" charset="0"/>
              <a:cs typeface="Candara" pitchFamily="-111" charset="0"/>
            </a:endParaRPr>
          </a:p>
        </p:txBody>
      </p:sp>
    </p:spTree>
    <p:extLst>
      <p:ext uri="{BB962C8B-B14F-4D97-AF65-F5344CB8AC3E}">
        <p14:creationId xmlns:p14="http://schemas.microsoft.com/office/powerpoint/2010/main" val="40342991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pitchFamily="-111" charset="0"/>
              <a:ea typeface="Candara" pitchFamily="-111" charset="0"/>
              <a:cs typeface="Candara" pitchFamily="-111" charset="0"/>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p>
        </p:txBody>
      </p:sp>
      <p:pic>
        <p:nvPicPr>
          <p:cNvPr id="839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83973"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pitchFamily="-111" charset="0"/>
                <a:ea typeface="Candara" pitchFamily="-111" charset="0"/>
                <a:cs typeface="Candara" pitchFamily="-111" charset="0"/>
              </a:rPr>
              <a:t>Ethane, an sp3 example</a:t>
            </a:r>
            <a:endParaRPr lang="en-US" sz="2800" dirty="0">
              <a:solidFill>
                <a:srgbClr val="000000"/>
              </a:solidFill>
              <a:latin typeface="Candara" pitchFamily="-111" charset="0"/>
              <a:ea typeface="Candara" pitchFamily="-111" charset="0"/>
              <a:cs typeface="Candara" pitchFamily="-111" charset="0"/>
            </a:endParaRPr>
          </a:p>
        </p:txBody>
      </p:sp>
      <p:sp>
        <p:nvSpPr>
          <p:cNvPr id="83977" name="TextBox 7"/>
          <p:cNvSpPr txBox="1">
            <a:spLocks noChangeArrowheads="1"/>
          </p:cNvSpPr>
          <p:nvPr/>
        </p:nvSpPr>
        <p:spPr bwMode="auto">
          <a:xfrm>
            <a:off x="7570788" y="6381750"/>
            <a:ext cx="1480731" cy="369332"/>
          </a:xfrm>
          <a:prstGeom prst="rect">
            <a:avLst/>
          </a:prstGeom>
          <a:noFill/>
          <a:ln w="9525">
            <a:noFill/>
            <a:miter lim="800000"/>
            <a:headEnd/>
            <a:tailEnd/>
          </a:ln>
        </p:spPr>
        <p:txBody>
          <a:bodyPr wrap="none">
            <a:prstTxWarp prst="textNoShape">
              <a:avLst/>
            </a:prstTxWarp>
            <a:spAutoFit/>
          </a:bodyPr>
          <a:lstStyle/>
          <a:p>
            <a:r>
              <a:rPr lang="en-US" dirty="0" err="1" smtClean="0">
                <a:latin typeface="Candara" pitchFamily="-111" charset="0"/>
                <a:ea typeface="Candara" pitchFamily="-111" charset="0"/>
                <a:cs typeface="Candara" pitchFamily="-111" charset="0"/>
              </a:rPr>
              <a:t>Bruice</a:t>
            </a:r>
            <a:r>
              <a:rPr lang="en-US" dirty="0" smtClean="0">
                <a:latin typeface="Candara" pitchFamily="-111" charset="0"/>
                <a:ea typeface="Candara" pitchFamily="-111" charset="0"/>
                <a:cs typeface="Candara" pitchFamily="-111" charset="0"/>
              </a:rPr>
              <a:t> (2007)</a:t>
            </a:r>
            <a:endParaRPr lang="en-US" dirty="0">
              <a:latin typeface="Candara" pitchFamily="-111" charset="0"/>
              <a:ea typeface="Candara" pitchFamily="-111" charset="0"/>
              <a:cs typeface="Candara" pitchFamily="-111" charset="0"/>
            </a:endParaRPr>
          </a:p>
        </p:txBody>
      </p:sp>
      <p:pic>
        <p:nvPicPr>
          <p:cNvPr id="9" name="Picture 8" descr="Bruice p3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04800" y="3609137"/>
            <a:ext cx="8275638" cy="2369451"/>
          </a:xfrm>
          <a:prstGeom prst="rect">
            <a:avLst/>
          </a:prstGeom>
          <a:effectLst>
            <a:outerShdw blurRad="50800" dist="38100" dir="2700000">
              <a:srgbClr val="000000">
                <a:alpha val="43000"/>
              </a:srgbClr>
            </a:outerShdw>
          </a:effectLst>
        </p:spPr>
      </p:pic>
      <p:pic>
        <p:nvPicPr>
          <p:cNvPr id="11" name="Picture 10" descr="Bruice p3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86875" y="1193313"/>
            <a:ext cx="6833046" cy="2074449"/>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val="24449491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pitchFamily="-111" charset="0"/>
              <a:ea typeface="Candara" pitchFamily="-111" charset="0"/>
              <a:cs typeface="Candara" pitchFamily="-111" charset="0"/>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p>
        </p:txBody>
      </p:sp>
      <p:pic>
        <p:nvPicPr>
          <p:cNvPr id="839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83973"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pitchFamily="-111" charset="0"/>
                <a:ea typeface="Candara" pitchFamily="-111" charset="0"/>
                <a:cs typeface="Candara" pitchFamily="-111" charset="0"/>
              </a:rPr>
              <a:t>Bonding &amp; anti-bonding with hybrid </a:t>
            </a:r>
            <a:r>
              <a:rPr lang="en-US" sz="2800" b="1" dirty="0" err="1" smtClean="0">
                <a:solidFill>
                  <a:srgbClr val="0000FF"/>
                </a:solidFill>
                <a:latin typeface="Candara" pitchFamily="-111" charset="0"/>
                <a:ea typeface="Candara" pitchFamily="-111" charset="0"/>
                <a:cs typeface="Candara" pitchFamily="-111" charset="0"/>
              </a:rPr>
              <a:t>orbitals</a:t>
            </a:r>
            <a:endParaRPr lang="en-US" sz="2800" dirty="0">
              <a:solidFill>
                <a:srgbClr val="000000"/>
              </a:solidFill>
              <a:latin typeface="Candara" pitchFamily="-111" charset="0"/>
              <a:ea typeface="Candara" pitchFamily="-111" charset="0"/>
              <a:cs typeface="Candara" pitchFamily="-111" charset="0"/>
            </a:endParaRPr>
          </a:p>
        </p:txBody>
      </p:sp>
      <p:sp>
        <p:nvSpPr>
          <p:cNvPr id="83977" name="TextBox 7"/>
          <p:cNvSpPr txBox="1">
            <a:spLocks noChangeArrowheads="1"/>
          </p:cNvSpPr>
          <p:nvPr/>
        </p:nvSpPr>
        <p:spPr bwMode="auto">
          <a:xfrm>
            <a:off x="7570788" y="6381750"/>
            <a:ext cx="1480731" cy="369332"/>
          </a:xfrm>
          <a:prstGeom prst="rect">
            <a:avLst/>
          </a:prstGeom>
          <a:noFill/>
          <a:ln w="9525">
            <a:noFill/>
            <a:miter lim="800000"/>
            <a:headEnd/>
            <a:tailEnd/>
          </a:ln>
        </p:spPr>
        <p:txBody>
          <a:bodyPr wrap="none">
            <a:prstTxWarp prst="textNoShape">
              <a:avLst/>
            </a:prstTxWarp>
            <a:spAutoFit/>
          </a:bodyPr>
          <a:lstStyle/>
          <a:p>
            <a:r>
              <a:rPr lang="en-US" dirty="0" err="1" smtClean="0">
                <a:latin typeface="Candara" pitchFamily="-111" charset="0"/>
                <a:ea typeface="Candara" pitchFamily="-111" charset="0"/>
                <a:cs typeface="Candara" pitchFamily="-111" charset="0"/>
              </a:rPr>
              <a:t>Bruice</a:t>
            </a:r>
            <a:r>
              <a:rPr lang="en-US" dirty="0" smtClean="0">
                <a:latin typeface="Candara" pitchFamily="-111" charset="0"/>
                <a:ea typeface="Candara" pitchFamily="-111" charset="0"/>
                <a:cs typeface="Candara" pitchFamily="-111" charset="0"/>
              </a:rPr>
              <a:t> (2007)</a:t>
            </a:r>
            <a:endParaRPr lang="en-US" dirty="0">
              <a:latin typeface="Candara" pitchFamily="-111" charset="0"/>
              <a:ea typeface="Candara" pitchFamily="-111" charset="0"/>
              <a:cs typeface="Candara" pitchFamily="-111" charset="0"/>
            </a:endParaRPr>
          </a:p>
        </p:txBody>
      </p:sp>
      <p:pic>
        <p:nvPicPr>
          <p:cNvPr id="8" name="Picture 7" descr="Bruice p3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27038" y="1219863"/>
            <a:ext cx="8380540" cy="4856413"/>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val="24594011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pitchFamily="-111" charset="0"/>
              <a:ea typeface="Candara" pitchFamily="-111" charset="0"/>
              <a:cs typeface="Candara" pitchFamily="-111" charset="0"/>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p>
        </p:txBody>
      </p:sp>
      <p:pic>
        <p:nvPicPr>
          <p:cNvPr id="86020"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86021" name="Text Box 12"/>
          <p:cNvSpPr txBox="1">
            <a:spLocks noChangeArrowheads="1"/>
          </p:cNvSpPr>
          <p:nvPr/>
        </p:nvSpPr>
        <p:spPr bwMode="auto">
          <a:xfrm>
            <a:off x="304800" y="228600"/>
            <a:ext cx="746760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pitchFamily="-111" charset="0"/>
                <a:ea typeface="Candara" pitchFamily="-111" charset="0"/>
                <a:cs typeface="Candara" pitchFamily="-111" charset="0"/>
              </a:rPr>
              <a:t>Free electron pairs can occupy </a:t>
            </a:r>
            <a:r>
              <a:rPr lang="en-US" sz="2800" b="1" dirty="0" err="1" smtClean="0">
                <a:solidFill>
                  <a:srgbClr val="0000FF"/>
                </a:solidFill>
                <a:latin typeface="Candara" pitchFamily="-111" charset="0"/>
                <a:ea typeface="Candara" pitchFamily="-111" charset="0"/>
                <a:cs typeface="Candara" pitchFamily="-111" charset="0"/>
              </a:rPr>
              <a:t>orbitals</a:t>
            </a:r>
            <a:endParaRPr lang="en-US" sz="2800" dirty="0">
              <a:solidFill>
                <a:srgbClr val="000000"/>
              </a:solidFill>
              <a:latin typeface="Candara" pitchFamily="-111" charset="0"/>
              <a:ea typeface="Candara" pitchFamily="-111" charset="0"/>
              <a:cs typeface="Candara" pitchFamily="-111" charset="0"/>
            </a:endParaRPr>
          </a:p>
        </p:txBody>
      </p:sp>
      <p:sp>
        <p:nvSpPr>
          <p:cNvPr id="45" name="Text Box 3"/>
          <p:cNvSpPr txBox="1">
            <a:spLocks noChangeArrowheads="1"/>
          </p:cNvSpPr>
          <p:nvPr/>
        </p:nvSpPr>
        <p:spPr bwMode="auto">
          <a:xfrm>
            <a:off x="381000" y="965200"/>
            <a:ext cx="7970151" cy="1323439"/>
          </a:xfrm>
          <a:prstGeom prst="rect">
            <a:avLst/>
          </a:prstGeom>
          <a:noFill/>
          <a:ln w="9525">
            <a:noFill/>
            <a:miter lim="800000"/>
            <a:headEnd/>
            <a:tailEnd/>
          </a:ln>
        </p:spPr>
        <p:txBody>
          <a:bodyPr wrap="none">
            <a:prstTxWarp prst="textNoShape">
              <a:avLst/>
            </a:prstTxWarp>
            <a:spAutoFit/>
          </a:bodyPr>
          <a:lstStyle/>
          <a:p>
            <a:pPr indent="6350">
              <a:defRPr/>
            </a:pPr>
            <a:r>
              <a:rPr lang="en-US" sz="2000" dirty="0" smtClean="0">
                <a:latin typeface="Candara"/>
                <a:cs typeface="Candara"/>
              </a:rPr>
              <a:t>Hybridized orbitals can hold electron pairs, and play a </a:t>
            </a:r>
            <a:r>
              <a:rPr lang="en-US" sz="2000" dirty="0" err="1" smtClean="0">
                <a:latin typeface="Candara"/>
                <a:cs typeface="Candara"/>
              </a:rPr>
              <a:t>exagerated</a:t>
            </a:r>
            <a:r>
              <a:rPr lang="en-US" sz="2000" dirty="0" smtClean="0">
                <a:latin typeface="Candara"/>
                <a:cs typeface="Candara"/>
              </a:rPr>
              <a:t> role in</a:t>
            </a:r>
            <a:br>
              <a:rPr lang="en-US" sz="2000" dirty="0" smtClean="0">
                <a:latin typeface="Candara"/>
                <a:cs typeface="Candara"/>
              </a:rPr>
            </a:br>
            <a:r>
              <a:rPr lang="en-US" sz="2000" dirty="0" smtClean="0">
                <a:latin typeface="Candara"/>
                <a:cs typeface="Candara"/>
              </a:rPr>
              <a:t>molecular geometry.</a:t>
            </a:r>
          </a:p>
          <a:p>
            <a:pPr marL="342900" indent="-342900">
              <a:buFont typeface="Arial"/>
              <a:buChar char="•"/>
              <a:defRPr/>
            </a:pPr>
            <a:r>
              <a:rPr lang="en-US" sz="2000" dirty="0" smtClean="0">
                <a:latin typeface="Candara"/>
                <a:cs typeface="Candara"/>
              </a:rPr>
              <a:t>Orbitals with “lone pairs” are more electronegative &amp; push harder for</a:t>
            </a:r>
            <a:br>
              <a:rPr lang="en-US" sz="2000" dirty="0" smtClean="0">
                <a:latin typeface="Candara"/>
                <a:cs typeface="Candara"/>
              </a:rPr>
            </a:br>
            <a:r>
              <a:rPr lang="en-US" sz="2000" dirty="0" smtClean="0">
                <a:latin typeface="Candara"/>
                <a:cs typeface="Candara"/>
              </a:rPr>
              <a:t>their own space. Tetrahedrons are distorted to….</a:t>
            </a:r>
            <a:endParaRPr lang="en-US" sz="2000" dirty="0">
              <a:latin typeface="Candara"/>
              <a:cs typeface="Candara"/>
            </a:endParaRPr>
          </a:p>
        </p:txBody>
      </p:sp>
      <p:sp>
        <p:nvSpPr>
          <p:cNvPr id="86029" name="TextBox 7"/>
          <p:cNvSpPr txBox="1">
            <a:spLocks noChangeArrowheads="1"/>
          </p:cNvSpPr>
          <p:nvPr/>
        </p:nvSpPr>
        <p:spPr bwMode="auto">
          <a:xfrm>
            <a:off x="7570788" y="6381750"/>
            <a:ext cx="1217612" cy="400050"/>
          </a:xfrm>
          <a:prstGeom prst="rect">
            <a:avLst/>
          </a:prstGeom>
          <a:noFill/>
          <a:ln w="9525">
            <a:noFill/>
            <a:miter lim="800000"/>
            <a:headEnd/>
            <a:tailEnd/>
          </a:ln>
        </p:spPr>
        <p:txBody>
          <a:bodyPr wrap="none">
            <a:prstTxWarp prst="textNoShape">
              <a:avLst/>
            </a:prstTxWarp>
            <a:spAutoFit/>
          </a:bodyPr>
          <a:lstStyle/>
          <a:p>
            <a:r>
              <a:rPr lang="en-US">
                <a:latin typeface="Candara" pitchFamily="-111" charset="0"/>
                <a:ea typeface="Candara" pitchFamily="-111" charset="0"/>
                <a:cs typeface="Candara" pitchFamily="-111" charset="0"/>
              </a:rPr>
              <a:t>D&amp;D p.39</a:t>
            </a:r>
          </a:p>
        </p:txBody>
      </p:sp>
      <p:sp>
        <p:nvSpPr>
          <p:cNvPr id="16" name="Teardrop 15"/>
          <p:cNvSpPr/>
          <p:nvPr/>
        </p:nvSpPr>
        <p:spPr bwMode="auto">
          <a:xfrm rot="1163303">
            <a:off x="1781499" y="3691936"/>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17" name="Teardrop 16"/>
          <p:cNvSpPr/>
          <p:nvPr/>
        </p:nvSpPr>
        <p:spPr bwMode="auto">
          <a:xfrm rot="20598071" flipH="1">
            <a:off x="3048819" y="3753205"/>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18" name="Teardrop 17"/>
          <p:cNvSpPr/>
          <p:nvPr/>
        </p:nvSpPr>
        <p:spPr bwMode="auto">
          <a:xfrm rot="20094100">
            <a:off x="2201165" y="4042616"/>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19" name="Teardrop 18"/>
          <p:cNvSpPr/>
          <p:nvPr/>
        </p:nvSpPr>
        <p:spPr bwMode="auto">
          <a:xfrm rot="7975338">
            <a:off x="2440542" y="2573630"/>
            <a:ext cx="655638" cy="657225"/>
          </a:xfrm>
          <a:prstGeom prst="teardrop">
            <a:avLst>
              <a:gd name="adj" fmla="val 172253"/>
            </a:avLst>
          </a:prstGeom>
          <a:solidFill>
            <a:schemeClr val="tx2">
              <a:lumMod val="20000"/>
              <a:lumOff val="80000"/>
            </a:schemeClr>
          </a:soli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20" name="Oval 19"/>
          <p:cNvSpPr/>
          <p:nvPr/>
        </p:nvSpPr>
        <p:spPr>
          <a:xfrm>
            <a:off x="3149728" y="3794825"/>
            <a:ext cx="800235" cy="791643"/>
          </a:xfrm>
          <a:prstGeom prst="ellipse">
            <a:avLst/>
          </a:prstGeom>
          <a:gradFill flip="none" rotWithShape="1">
            <a:gsLst>
              <a:gs pos="0">
                <a:schemeClr val="accent4">
                  <a:tint val="50000"/>
                  <a:satMod val="300000"/>
                  <a:alpha val="75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t>H</a:t>
            </a:r>
            <a:endParaRPr lang="en-US" dirty="0"/>
          </a:p>
        </p:txBody>
      </p:sp>
      <p:sp>
        <p:nvSpPr>
          <p:cNvPr id="21" name="TextBox 20"/>
          <p:cNvSpPr txBox="1"/>
          <p:nvPr/>
        </p:nvSpPr>
        <p:spPr>
          <a:xfrm>
            <a:off x="2597220" y="2499295"/>
            <a:ext cx="365605" cy="523220"/>
          </a:xfrm>
          <a:prstGeom prst="rect">
            <a:avLst/>
          </a:prstGeom>
          <a:noFill/>
          <a:ln>
            <a:noFill/>
          </a:ln>
        </p:spPr>
        <p:txBody>
          <a:bodyPr wrap="none" rtlCol="0">
            <a:spAutoFit/>
          </a:bodyPr>
          <a:lstStyle/>
          <a:p>
            <a:r>
              <a:rPr lang="en-US" sz="2800" dirty="0" smtClean="0"/>
              <a:t>..</a:t>
            </a:r>
            <a:endParaRPr lang="en-US" sz="2800" dirty="0"/>
          </a:p>
        </p:txBody>
      </p:sp>
      <p:sp>
        <p:nvSpPr>
          <p:cNvPr id="22" name="TextBox 21"/>
          <p:cNvSpPr txBox="1"/>
          <p:nvPr/>
        </p:nvSpPr>
        <p:spPr>
          <a:xfrm>
            <a:off x="3149728" y="3834555"/>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23" name="TextBox 22"/>
          <p:cNvSpPr txBox="1"/>
          <p:nvPr/>
        </p:nvSpPr>
        <p:spPr>
          <a:xfrm>
            <a:off x="2248014" y="4190647"/>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24" name="TextBox 23"/>
          <p:cNvSpPr txBox="1"/>
          <p:nvPr/>
        </p:nvSpPr>
        <p:spPr>
          <a:xfrm>
            <a:off x="1795710" y="3755747"/>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26" name="Oval 25"/>
          <p:cNvSpPr/>
          <p:nvPr/>
        </p:nvSpPr>
        <p:spPr>
          <a:xfrm>
            <a:off x="1554718" y="3699125"/>
            <a:ext cx="800235" cy="791643"/>
          </a:xfrm>
          <a:prstGeom prst="ellipse">
            <a:avLst/>
          </a:prstGeom>
          <a:gradFill flip="none" rotWithShape="1">
            <a:gsLst>
              <a:gs pos="0">
                <a:schemeClr val="accent4">
                  <a:tint val="50000"/>
                  <a:satMod val="300000"/>
                  <a:alpha val="75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t>H</a:t>
            </a:r>
            <a:endParaRPr lang="en-US" dirty="0"/>
          </a:p>
        </p:txBody>
      </p:sp>
      <p:sp>
        <p:nvSpPr>
          <p:cNvPr id="27" name="Oval 26"/>
          <p:cNvSpPr/>
          <p:nvPr/>
        </p:nvSpPr>
        <p:spPr>
          <a:xfrm>
            <a:off x="2092728" y="4229253"/>
            <a:ext cx="800235" cy="791643"/>
          </a:xfrm>
          <a:prstGeom prst="ellipse">
            <a:avLst/>
          </a:prstGeom>
          <a:gradFill flip="none" rotWithShape="1">
            <a:gsLst>
              <a:gs pos="0">
                <a:schemeClr val="accent4">
                  <a:tint val="50000"/>
                  <a:satMod val="300000"/>
                  <a:alpha val="75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t>H</a:t>
            </a:r>
            <a:endParaRPr lang="en-US" dirty="0"/>
          </a:p>
        </p:txBody>
      </p:sp>
      <p:sp>
        <p:nvSpPr>
          <p:cNvPr id="30" name="Teardrop 29"/>
          <p:cNvSpPr/>
          <p:nvPr/>
        </p:nvSpPr>
        <p:spPr bwMode="auto">
          <a:xfrm rot="1163303">
            <a:off x="5698901" y="3774017"/>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31" name="Teardrop 30"/>
          <p:cNvSpPr/>
          <p:nvPr/>
        </p:nvSpPr>
        <p:spPr bwMode="auto">
          <a:xfrm rot="20918158" flipH="1">
            <a:off x="7035805" y="3870076"/>
            <a:ext cx="655638" cy="657225"/>
          </a:xfrm>
          <a:prstGeom prst="teardrop">
            <a:avLst>
              <a:gd name="adj" fmla="val 172253"/>
            </a:avLst>
          </a:prstGeom>
          <a:solidFill>
            <a:srgbClr val="C6D9F1"/>
          </a:soli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32" name="Teardrop 31"/>
          <p:cNvSpPr/>
          <p:nvPr/>
        </p:nvSpPr>
        <p:spPr bwMode="auto">
          <a:xfrm rot="20094100">
            <a:off x="6118567" y="4124697"/>
            <a:ext cx="655638" cy="65722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33" name="Teardrop 32"/>
          <p:cNvSpPr/>
          <p:nvPr/>
        </p:nvSpPr>
        <p:spPr bwMode="auto">
          <a:xfrm rot="7975338">
            <a:off x="6357944" y="2655711"/>
            <a:ext cx="655638" cy="657225"/>
          </a:xfrm>
          <a:prstGeom prst="teardrop">
            <a:avLst>
              <a:gd name="adj" fmla="val 172253"/>
            </a:avLst>
          </a:prstGeom>
          <a:solidFill>
            <a:srgbClr val="C6D9F1"/>
          </a:soli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37" name="TextBox 36"/>
          <p:cNvSpPr txBox="1"/>
          <p:nvPr/>
        </p:nvSpPr>
        <p:spPr>
          <a:xfrm>
            <a:off x="6165416" y="4272728"/>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38" name="TextBox 37"/>
          <p:cNvSpPr txBox="1"/>
          <p:nvPr/>
        </p:nvSpPr>
        <p:spPr>
          <a:xfrm>
            <a:off x="5713112" y="3837828"/>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40" name="Oval 39"/>
          <p:cNvSpPr/>
          <p:nvPr/>
        </p:nvSpPr>
        <p:spPr>
          <a:xfrm>
            <a:off x="5421645" y="3729790"/>
            <a:ext cx="800235" cy="791643"/>
          </a:xfrm>
          <a:prstGeom prst="ellipse">
            <a:avLst/>
          </a:prstGeom>
          <a:gradFill flip="none" rotWithShape="1">
            <a:gsLst>
              <a:gs pos="0">
                <a:schemeClr val="accent4">
                  <a:tint val="50000"/>
                  <a:satMod val="300000"/>
                  <a:alpha val="75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t>H</a:t>
            </a:r>
            <a:endParaRPr lang="en-US" dirty="0"/>
          </a:p>
        </p:txBody>
      </p:sp>
      <p:sp>
        <p:nvSpPr>
          <p:cNvPr id="41" name="Oval 40"/>
          <p:cNvSpPr/>
          <p:nvPr/>
        </p:nvSpPr>
        <p:spPr>
          <a:xfrm>
            <a:off x="6027524" y="4287060"/>
            <a:ext cx="800235" cy="791643"/>
          </a:xfrm>
          <a:prstGeom prst="ellipse">
            <a:avLst/>
          </a:prstGeom>
          <a:gradFill flip="none" rotWithShape="1">
            <a:gsLst>
              <a:gs pos="0">
                <a:schemeClr val="accent4">
                  <a:tint val="50000"/>
                  <a:satMod val="300000"/>
                  <a:alpha val="75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t>H</a:t>
            </a:r>
            <a:endParaRPr lang="en-US" dirty="0"/>
          </a:p>
        </p:txBody>
      </p:sp>
      <p:sp>
        <p:nvSpPr>
          <p:cNvPr id="42" name="TextBox 41"/>
          <p:cNvSpPr txBox="1"/>
          <p:nvPr/>
        </p:nvSpPr>
        <p:spPr>
          <a:xfrm>
            <a:off x="2553479" y="3438175"/>
            <a:ext cx="423288" cy="523220"/>
          </a:xfrm>
          <a:prstGeom prst="rect">
            <a:avLst/>
          </a:prstGeom>
          <a:noFill/>
        </p:spPr>
        <p:txBody>
          <a:bodyPr wrap="none" rtlCol="0">
            <a:spAutoFit/>
          </a:bodyPr>
          <a:lstStyle/>
          <a:p>
            <a:r>
              <a:rPr lang="en-US" sz="2800" b="1" dirty="0" smtClean="0"/>
              <a:t>N</a:t>
            </a:r>
            <a:endParaRPr lang="en-US" sz="2800" b="1" dirty="0"/>
          </a:p>
        </p:txBody>
      </p:sp>
      <p:sp>
        <p:nvSpPr>
          <p:cNvPr id="43" name="Arc 42"/>
          <p:cNvSpPr/>
          <p:nvPr/>
        </p:nvSpPr>
        <p:spPr>
          <a:xfrm rot="6341609">
            <a:off x="2492845" y="3902704"/>
            <a:ext cx="800235" cy="1394157"/>
          </a:xfrm>
          <a:prstGeom prst="arc">
            <a:avLst>
              <a:gd name="adj1" fmla="val 15935813"/>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3232244" y="4933921"/>
            <a:ext cx="736099" cy="369332"/>
          </a:xfrm>
          <a:prstGeom prst="rect">
            <a:avLst/>
          </a:prstGeom>
          <a:noFill/>
        </p:spPr>
        <p:txBody>
          <a:bodyPr wrap="none" rtlCol="0">
            <a:spAutoFit/>
          </a:bodyPr>
          <a:lstStyle/>
          <a:p>
            <a:r>
              <a:rPr lang="en-US" dirty="0" smtClean="0"/>
              <a:t>107.3°</a:t>
            </a:r>
            <a:endParaRPr lang="en-US" dirty="0"/>
          </a:p>
        </p:txBody>
      </p:sp>
      <p:sp>
        <p:nvSpPr>
          <p:cNvPr id="47" name="TextBox 46"/>
          <p:cNvSpPr txBox="1"/>
          <p:nvPr/>
        </p:nvSpPr>
        <p:spPr>
          <a:xfrm>
            <a:off x="6517037" y="2599510"/>
            <a:ext cx="365605" cy="523220"/>
          </a:xfrm>
          <a:prstGeom prst="rect">
            <a:avLst/>
          </a:prstGeom>
          <a:noFill/>
          <a:ln>
            <a:noFill/>
          </a:ln>
        </p:spPr>
        <p:txBody>
          <a:bodyPr wrap="none" rtlCol="0">
            <a:spAutoFit/>
          </a:bodyPr>
          <a:lstStyle/>
          <a:p>
            <a:r>
              <a:rPr lang="en-US" sz="2800" dirty="0" smtClean="0"/>
              <a:t>..</a:t>
            </a:r>
            <a:endParaRPr lang="en-US" sz="2800" dirty="0"/>
          </a:p>
        </p:txBody>
      </p:sp>
      <p:sp>
        <p:nvSpPr>
          <p:cNvPr id="48" name="TextBox 47"/>
          <p:cNvSpPr txBox="1"/>
          <p:nvPr/>
        </p:nvSpPr>
        <p:spPr>
          <a:xfrm>
            <a:off x="7201834" y="3807272"/>
            <a:ext cx="365605" cy="523220"/>
          </a:xfrm>
          <a:prstGeom prst="rect">
            <a:avLst/>
          </a:prstGeom>
          <a:noFill/>
          <a:ln>
            <a:noFill/>
          </a:ln>
        </p:spPr>
        <p:txBody>
          <a:bodyPr wrap="none" rtlCol="0">
            <a:spAutoFit/>
          </a:bodyPr>
          <a:lstStyle/>
          <a:p>
            <a:r>
              <a:rPr lang="en-US" sz="2800" dirty="0" smtClean="0"/>
              <a:t>..</a:t>
            </a:r>
            <a:endParaRPr lang="en-US" sz="2800" dirty="0"/>
          </a:p>
        </p:txBody>
      </p:sp>
      <p:sp>
        <p:nvSpPr>
          <p:cNvPr id="49" name="TextBox 48"/>
          <p:cNvSpPr txBox="1"/>
          <p:nvPr/>
        </p:nvSpPr>
        <p:spPr>
          <a:xfrm>
            <a:off x="6507829" y="3472305"/>
            <a:ext cx="434860" cy="523220"/>
          </a:xfrm>
          <a:prstGeom prst="rect">
            <a:avLst/>
          </a:prstGeom>
          <a:noFill/>
        </p:spPr>
        <p:txBody>
          <a:bodyPr wrap="none" rtlCol="0">
            <a:spAutoFit/>
          </a:bodyPr>
          <a:lstStyle/>
          <a:p>
            <a:r>
              <a:rPr lang="en-US" sz="2800" b="1" dirty="0" smtClean="0"/>
              <a:t>O</a:t>
            </a:r>
            <a:endParaRPr lang="en-US" sz="2800" b="1" dirty="0"/>
          </a:p>
        </p:txBody>
      </p:sp>
      <p:sp>
        <p:nvSpPr>
          <p:cNvPr id="50" name="Arc 49"/>
          <p:cNvSpPr/>
          <p:nvPr/>
        </p:nvSpPr>
        <p:spPr>
          <a:xfrm rot="9963836">
            <a:off x="5509620" y="3633413"/>
            <a:ext cx="800235" cy="1394157"/>
          </a:xfrm>
          <a:prstGeom prst="arc">
            <a:avLst>
              <a:gd name="adj1" fmla="val 15935813"/>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TextBox 50"/>
          <p:cNvSpPr txBox="1"/>
          <p:nvPr/>
        </p:nvSpPr>
        <p:spPr>
          <a:xfrm>
            <a:off x="5053595" y="4749255"/>
            <a:ext cx="748923" cy="369332"/>
          </a:xfrm>
          <a:prstGeom prst="rect">
            <a:avLst/>
          </a:prstGeom>
          <a:noFill/>
        </p:spPr>
        <p:txBody>
          <a:bodyPr wrap="none" rtlCol="0">
            <a:spAutoFit/>
          </a:bodyPr>
          <a:lstStyle/>
          <a:p>
            <a:r>
              <a:rPr lang="en-US" dirty="0" smtClean="0"/>
              <a:t>104.5°</a:t>
            </a:r>
            <a:endParaRPr lang="en-US" dirty="0"/>
          </a:p>
        </p:txBody>
      </p:sp>
      <p:sp>
        <p:nvSpPr>
          <p:cNvPr id="53" name="TextBox 52"/>
          <p:cNvSpPr txBox="1">
            <a:spLocks noChangeArrowheads="1"/>
          </p:cNvSpPr>
          <p:nvPr/>
        </p:nvSpPr>
        <p:spPr bwMode="auto">
          <a:xfrm>
            <a:off x="784624" y="5539331"/>
            <a:ext cx="7895348" cy="923330"/>
          </a:xfrm>
          <a:prstGeom prst="rect">
            <a:avLst/>
          </a:prstGeom>
          <a:noFill/>
          <a:ln w="9525">
            <a:noFill/>
            <a:miter lim="800000"/>
            <a:headEnd/>
            <a:tailEnd/>
          </a:ln>
        </p:spPr>
        <p:txBody>
          <a:bodyPr wrap="none">
            <a:prstTxWarp prst="textNoShape">
              <a:avLst/>
            </a:prstTxWarp>
            <a:spAutoFit/>
          </a:bodyPr>
          <a:lstStyle/>
          <a:p>
            <a:r>
              <a:rPr lang="en-US" sz="1800" dirty="0">
                <a:solidFill>
                  <a:srgbClr val="0000FF"/>
                </a:solidFill>
                <a:latin typeface="Candara"/>
                <a:cs typeface="Candara"/>
              </a:rPr>
              <a:t>The N of ammonia and the O of water are both sp3 </a:t>
            </a:r>
            <a:r>
              <a:rPr lang="en-US" sz="1800" dirty="0" smtClean="0">
                <a:solidFill>
                  <a:srgbClr val="0000FF"/>
                </a:solidFill>
                <a:latin typeface="Candara"/>
                <a:cs typeface="Candara"/>
              </a:rPr>
              <a:t>hybridized &amp; </a:t>
            </a:r>
            <a:r>
              <a:rPr lang="en-US" sz="1800" dirty="0">
                <a:solidFill>
                  <a:srgbClr val="0000FF"/>
                </a:solidFill>
                <a:latin typeface="Candara"/>
                <a:cs typeface="Candara"/>
              </a:rPr>
              <a:t>therefore have</a:t>
            </a:r>
            <a:r>
              <a:rPr lang="en-US" sz="1800" dirty="0" smtClean="0">
                <a:solidFill>
                  <a:srgbClr val="0000FF"/>
                </a:solidFill>
                <a:latin typeface="Candara"/>
                <a:cs typeface="Candara"/>
              </a:rPr>
              <a:t> </a:t>
            </a:r>
            <a:br>
              <a:rPr lang="en-US" sz="1800" dirty="0" smtClean="0">
                <a:solidFill>
                  <a:srgbClr val="0000FF"/>
                </a:solidFill>
                <a:latin typeface="Candara"/>
                <a:cs typeface="Candara"/>
              </a:rPr>
            </a:br>
            <a:r>
              <a:rPr lang="en-US" sz="1800" dirty="0" smtClean="0">
                <a:solidFill>
                  <a:srgbClr val="0000FF"/>
                </a:solidFill>
                <a:latin typeface="Candara"/>
                <a:cs typeface="Candara"/>
              </a:rPr>
              <a:t>     roughly tetrahedral </a:t>
            </a:r>
            <a:r>
              <a:rPr lang="en-US" sz="1800" dirty="0">
                <a:solidFill>
                  <a:srgbClr val="0000FF"/>
                </a:solidFill>
                <a:latin typeface="Candara"/>
                <a:cs typeface="Candara"/>
              </a:rPr>
              <a:t>geometries.</a:t>
            </a:r>
          </a:p>
          <a:p>
            <a:r>
              <a:rPr lang="en-US" sz="1800" dirty="0">
                <a:solidFill>
                  <a:srgbClr val="0000FF"/>
                </a:solidFill>
                <a:latin typeface="Candara"/>
                <a:cs typeface="Candara"/>
              </a:rPr>
              <a:t>Single bonding in simple organic molecules often involves sp3 hybridization.</a:t>
            </a:r>
          </a:p>
        </p:txBody>
      </p:sp>
      <p:grpSp>
        <p:nvGrpSpPr>
          <p:cNvPr id="4" name="Group 3"/>
          <p:cNvGrpSpPr/>
          <p:nvPr/>
        </p:nvGrpSpPr>
        <p:grpSpPr>
          <a:xfrm>
            <a:off x="381000" y="2758537"/>
            <a:ext cx="3427346" cy="2258995"/>
            <a:chOff x="381000" y="2758537"/>
            <a:chExt cx="3427346" cy="2258995"/>
          </a:xfrm>
        </p:grpSpPr>
        <p:sp>
          <p:nvSpPr>
            <p:cNvPr id="55" name="TextBox 54"/>
            <p:cNvSpPr txBox="1">
              <a:spLocks noChangeArrowheads="1"/>
            </p:cNvSpPr>
            <p:nvPr/>
          </p:nvSpPr>
          <p:spPr bwMode="auto">
            <a:xfrm>
              <a:off x="381000" y="4648200"/>
              <a:ext cx="1608771" cy="369332"/>
            </a:xfrm>
            <a:prstGeom prst="rect">
              <a:avLst/>
            </a:prstGeom>
            <a:noFill/>
            <a:ln w="9525">
              <a:noFill/>
              <a:miter lim="800000"/>
              <a:headEnd/>
              <a:tailEnd/>
            </a:ln>
          </p:spPr>
          <p:txBody>
            <a:bodyPr wrap="none">
              <a:prstTxWarp prst="textNoShape">
                <a:avLst/>
              </a:prstTxWarp>
              <a:spAutoFit/>
            </a:bodyPr>
            <a:lstStyle/>
            <a:p>
              <a:r>
                <a:rPr lang="en-US" sz="1800" dirty="0" err="1" smtClean="0">
                  <a:solidFill>
                    <a:srgbClr val="0000FF"/>
                  </a:solidFill>
                  <a:latin typeface="Candara"/>
                  <a:cs typeface="Candara"/>
                </a:rPr>
                <a:t>trigonal</a:t>
              </a:r>
              <a:r>
                <a:rPr lang="en-US" sz="1800" dirty="0" smtClean="0">
                  <a:solidFill>
                    <a:srgbClr val="0000FF"/>
                  </a:solidFill>
                  <a:latin typeface="Candara"/>
                  <a:cs typeface="Candara"/>
                </a:rPr>
                <a:t> planar</a:t>
              </a:r>
              <a:endParaRPr lang="en-US" sz="1800" dirty="0">
                <a:solidFill>
                  <a:srgbClr val="0000FF"/>
                </a:solidFill>
                <a:latin typeface="Candara"/>
                <a:cs typeface="Candara"/>
              </a:endParaRPr>
            </a:p>
          </p:txBody>
        </p:sp>
        <p:sp>
          <p:nvSpPr>
            <p:cNvPr id="2" name="Circular Arrow 1"/>
            <p:cNvSpPr/>
            <p:nvPr/>
          </p:nvSpPr>
          <p:spPr bwMode="auto">
            <a:xfrm rot="4699677">
              <a:off x="2893946" y="2758538"/>
              <a:ext cx="838200" cy="990600"/>
            </a:xfrm>
            <a:prstGeom prst="circular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Skia" pitchFamily="-111" charset="0"/>
              </a:endParaRPr>
            </a:p>
          </p:txBody>
        </p:sp>
        <p:sp>
          <p:nvSpPr>
            <p:cNvPr id="39" name="Circular Arrow 38"/>
            <p:cNvSpPr/>
            <p:nvPr/>
          </p:nvSpPr>
          <p:spPr bwMode="auto">
            <a:xfrm rot="16900323" flipH="1">
              <a:off x="1827146" y="2682337"/>
              <a:ext cx="838200" cy="990600"/>
            </a:xfrm>
            <a:prstGeom prst="circular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Skia" pitchFamily="-111" charset="0"/>
              </a:endParaRPr>
            </a:p>
          </p:txBody>
        </p:sp>
      </p:grpSp>
      <p:grpSp>
        <p:nvGrpSpPr>
          <p:cNvPr id="5" name="Group 4"/>
          <p:cNvGrpSpPr/>
          <p:nvPr/>
        </p:nvGrpSpPr>
        <p:grpSpPr>
          <a:xfrm>
            <a:off x="5560946" y="2889476"/>
            <a:ext cx="3312145" cy="2309894"/>
            <a:chOff x="5560946" y="2889476"/>
            <a:chExt cx="3312145" cy="2309894"/>
          </a:xfrm>
        </p:grpSpPr>
        <p:sp>
          <p:nvSpPr>
            <p:cNvPr id="54" name="TextBox 53"/>
            <p:cNvSpPr txBox="1">
              <a:spLocks noChangeArrowheads="1"/>
            </p:cNvSpPr>
            <p:nvPr/>
          </p:nvSpPr>
          <p:spPr bwMode="auto">
            <a:xfrm>
              <a:off x="8001000" y="4800600"/>
              <a:ext cx="872091"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0000FF"/>
                  </a:solidFill>
                  <a:latin typeface="Candara"/>
                  <a:cs typeface="Candara"/>
                </a:rPr>
                <a:t>“bent”</a:t>
              </a:r>
              <a:endParaRPr lang="en-US" sz="1800" dirty="0">
                <a:solidFill>
                  <a:srgbClr val="0000FF"/>
                </a:solidFill>
                <a:latin typeface="Candara"/>
                <a:cs typeface="Candara"/>
              </a:endParaRPr>
            </a:p>
          </p:txBody>
        </p:sp>
        <p:sp>
          <p:nvSpPr>
            <p:cNvPr id="52" name="Circular Arrow 51"/>
            <p:cNvSpPr/>
            <p:nvPr/>
          </p:nvSpPr>
          <p:spPr bwMode="auto">
            <a:xfrm rot="18118845" flipH="1">
              <a:off x="5637146" y="2813276"/>
              <a:ext cx="838200" cy="990600"/>
            </a:xfrm>
            <a:prstGeom prst="circular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Skia" pitchFamily="-111" charset="0"/>
              </a:endParaRPr>
            </a:p>
          </p:txBody>
        </p:sp>
        <p:sp>
          <p:nvSpPr>
            <p:cNvPr id="56" name="Circular Arrow 55"/>
            <p:cNvSpPr/>
            <p:nvPr/>
          </p:nvSpPr>
          <p:spPr bwMode="auto">
            <a:xfrm rot="9457083">
              <a:off x="6746497" y="4208770"/>
              <a:ext cx="838200" cy="990600"/>
            </a:xfrm>
            <a:prstGeom prst="circular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Skia" pitchFamily="-111" charset="0"/>
              </a:endParaRPr>
            </a:p>
          </p:txBody>
        </p:sp>
        <p:sp>
          <p:nvSpPr>
            <p:cNvPr id="3" name="Left-Right Arrow 2"/>
            <p:cNvSpPr/>
            <p:nvPr/>
          </p:nvSpPr>
          <p:spPr bwMode="auto">
            <a:xfrm rot="3357467">
              <a:off x="6918883" y="3264735"/>
              <a:ext cx="789586" cy="328540"/>
            </a:xfrm>
            <a:prstGeom prst="leftRight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Skia" pitchFamily="-111" charset="0"/>
              </a:endParaRPr>
            </a:p>
          </p:txBody>
        </p:sp>
      </p:grpSp>
    </p:spTree>
    <p:extLst>
      <p:ext uri="{BB962C8B-B14F-4D97-AF65-F5344CB8AC3E}">
        <p14:creationId xmlns:p14="http://schemas.microsoft.com/office/powerpoint/2010/main" val="3976060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3428"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1" name="TextBox 40"/>
          <p:cNvSpPr txBox="1"/>
          <p:nvPr/>
        </p:nvSpPr>
        <p:spPr>
          <a:xfrm>
            <a:off x="838200" y="2409848"/>
            <a:ext cx="7467599" cy="1200329"/>
          </a:xfrm>
          <a:prstGeom prst="rect">
            <a:avLst/>
          </a:prstGeom>
          <a:noFill/>
        </p:spPr>
        <p:txBody>
          <a:bodyPr wrap="square">
            <a:spAutoFit/>
          </a:bodyPr>
          <a:lstStyle/>
          <a:p>
            <a:pPr algn="ctr">
              <a:defRPr/>
            </a:pPr>
            <a:r>
              <a:rPr lang="en-US" sz="3600" b="1" i="1" dirty="0" smtClean="0">
                <a:latin typeface="Candara"/>
                <a:cs typeface="Candara"/>
              </a:rPr>
              <a:t>Orbital hybridization: </a:t>
            </a:r>
          </a:p>
          <a:p>
            <a:pPr algn="ctr">
              <a:defRPr/>
            </a:pPr>
            <a:r>
              <a:rPr lang="en-US" sz="3600" b="1" i="1" dirty="0">
                <a:latin typeface="Candara"/>
                <a:cs typeface="Candara"/>
              </a:rPr>
              <a:t>t</a:t>
            </a:r>
            <a:r>
              <a:rPr lang="en-US" sz="3600" b="1" i="1" dirty="0" smtClean="0">
                <a:latin typeface="Candara"/>
                <a:cs typeface="Candara"/>
              </a:rPr>
              <a:t>he key to carbon’s “flexibility”</a:t>
            </a:r>
          </a:p>
        </p:txBody>
      </p:sp>
      <p:sp>
        <p:nvSpPr>
          <p:cNvPr id="5"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CHE2060 Topic 1: Atoms, orbitals &amp; bonding</a:t>
            </a:r>
            <a:endParaRPr lang="en-US" sz="2800" dirty="0">
              <a:solidFill>
                <a:srgbClr val="0000FF"/>
              </a:solidFill>
              <a:latin typeface="Candara" charset="0"/>
              <a:ea typeface="Candara" charset="0"/>
              <a:cs typeface="Candara" charset="0"/>
            </a:endParaRPr>
          </a:p>
        </p:txBody>
      </p:sp>
    </p:spTree>
    <p:extLst>
      <p:ext uri="{BB962C8B-B14F-4D97-AF65-F5344CB8AC3E}">
        <p14:creationId xmlns:p14="http://schemas.microsoft.com/office/powerpoint/2010/main" val="30614375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CHE2060 Topic 1: Atoms, orbitals &amp; bonding</a:t>
            </a:r>
            <a:endParaRPr lang="en-US" sz="2800" dirty="0">
              <a:solidFill>
                <a:srgbClr val="0000FF"/>
              </a:solidFill>
              <a:latin typeface="Candara" charset="0"/>
              <a:ea typeface="Candara" charset="0"/>
              <a:cs typeface="Candara" charset="0"/>
            </a:endParaRPr>
          </a:p>
        </p:txBody>
      </p:sp>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95236"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95237" name="TextBox 6"/>
          <p:cNvSpPr txBox="1">
            <a:spLocks noChangeArrowheads="1"/>
          </p:cNvSpPr>
          <p:nvPr/>
        </p:nvSpPr>
        <p:spPr bwMode="auto">
          <a:xfrm>
            <a:off x="381000" y="990600"/>
            <a:ext cx="6324600" cy="5324535"/>
          </a:xfrm>
          <a:prstGeom prst="rect">
            <a:avLst/>
          </a:prstGeom>
          <a:noFill/>
          <a:ln w="9525">
            <a:noFill/>
            <a:miter lim="800000"/>
            <a:headEnd/>
            <a:tailEnd/>
          </a:ln>
        </p:spPr>
        <p:txBody>
          <a:bodyPr wrap="square">
            <a:prstTxWarp prst="textNoShape">
              <a:avLst/>
            </a:prstTxWarp>
            <a:spAutoFit/>
          </a:bodyPr>
          <a:lstStyle/>
          <a:p>
            <a:r>
              <a:rPr lang="en-US" b="1" dirty="0" smtClean="0">
                <a:latin typeface="Candara"/>
                <a:cs typeface="Candara"/>
              </a:rPr>
              <a:t>Atoms, Orbitals &amp; Bonding Topics:</a:t>
            </a:r>
            <a:endParaRPr lang="en-US" dirty="0" smtClean="0">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Very quick history of chemistry…</a:t>
            </a:r>
          </a:p>
          <a:p>
            <a:pPr marL="228600" indent="-228600">
              <a:buFont typeface="+mj-lt"/>
              <a:buAutoNum type="arabicPeriod"/>
            </a:pPr>
            <a:r>
              <a:rPr lang="en-US" dirty="0" smtClean="0">
                <a:solidFill>
                  <a:schemeClr val="bg1">
                    <a:lumMod val="50000"/>
                  </a:schemeClr>
                </a:solidFill>
                <a:latin typeface="Candara"/>
                <a:cs typeface="Candara"/>
              </a:rPr>
              <a:t> What is organic chemistry?</a:t>
            </a:r>
          </a:p>
          <a:p>
            <a:pPr marL="228600" indent="-228600">
              <a:buFont typeface="+mj-lt"/>
              <a:buAutoNum type="arabicPeriod"/>
            </a:pPr>
            <a:r>
              <a:rPr lang="en-US" dirty="0" smtClean="0">
                <a:solidFill>
                  <a:schemeClr val="bg1">
                    <a:lumMod val="50000"/>
                  </a:schemeClr>
                </a:solidFill>
                <a:latin typeface="Candara"/>
                <a:cs typeface="Candara"/>
              </a:rPr>
              <a:t> Atomic models: nuclear to quantum</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All </a:t>
            </a:r>
            <a:r>
              <a:rPr lang="en-US" dirty="0">
                <a:solidFill>
                  <a:schemeClr val="bg1">
                    <a:lumMod val="50000"/>
                  </a:schemeClr>
                </a:solidFill>
                <a:latin typeface="Candara"/>
                <a:cs typeface="Candara"/>
              </a:rPr>
              <a:t>about </a:t>
            </a:r>
            <a:r>
              <a:rPr lang="en-US" dirty="0" smtClean="0">
                <a:solidFill>
                  <a:schemeClr val="bg1">
                    <a:lumMod val="50000"/>
                  </a:schemeClr>
                </a:solidFill>
                <a:latin typeface="Candara"/>
                <a:cs typeface="Candara"/>
              </a:rPr>
              <a:t>orbitals</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How </a:t>
            </a:r>
            <a:r>
              <a:rPr lang="en-US" dirty="0">
                <a:solidFill>
                  <a:schemeClr val="bg1">
                    <a:lumMod val="50000"/>
                  </a:schemeClr>
                </a:solidFill>
                <a:latin typeface="Candara"/>
                <a:cs typeface="Candara"/>
              </a:rPr>
              <a:t>orbitals fill: electron </a:t>
            </a:r>
            <a:r>
              <a:rPr lang="en-US" dirty="0" smtClean="0">
                <a:solidFill>
                  <a:schemeClr val="bg1">
                    <a:lumMod val="50000"/>
                  </a:schemeClr>
                </a:solidFill>
                <a:latin typeface="Candara"/>
                <a:cs typeface="Candara"/>
              </a:rPr>
              <a:t>configuration</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Basic </a:t>
            </a:r>
            <a:r>
              <a:rPr lang="en-US" dirty="0">
                <a:solidFill>
                  <a:schemeClr val="bg1">
                    <a:lumMod val="50000"/>
                  </a:schemeClr>
                </a:solidFill>
                <a:latin typeface="Candara"/>
                <a:cs typeface="Candara"/>
              </a:rPr>
              <a:t>bonding: valence electrons &amp; molecular </a:t>
            </a:r>
            <a:r>
              <a:rPr lang="en-US" dirty="0" smtClean="0">
                <a:solidFill>
                  <a:schemeClr val="bg1">
                    <a:lumMod val="50000"/>
                  </a:schemeClr>
                </a:solidFill>
                <a:latin typeface="Candara"/>
                <a:cs typeface="Candara"/>
              </a:rPr>
              <a:t>orbitals</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Lewis </a:t>
            </a:r>
            <a:r>
              <a:rPr lang="en-US" dirty="0">
                <a:solidFill>
                  <a:schemeClr val="bg1">
                    <a:lumMod val="50000"/>
                  </a:schemeClr>
                </a:solidFill>
                <a:latin typeface="Candara"/>
                <a:cs typeface="Candara"/>
              </a:rPr>
              <a:t>dot structures of </a:t>
            </a:r>
            <a:r>
              <a:rPr lang="en-US" dirty="0" smtClean="0">
                <a:solidFill>
                  <a:schemeClr val="bg1">
                    <a:lumMod val="50000"/>
                  </a:schemeClr>
                </a:solidFill>
                <a:latin typeface="Candara"/>
                <a:cs typeface="Candara"/>
              </a:rPr>
              <a:t>molecules</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Electronegativity </a:t>
            </a:r>
            <a:r>
              <a:rPr lang="en-US" dirty="0">
                <a:solidFill>
                  <a:schemeClr val="bg1">
                    <a:lumMod val="50000"/>
                  </a:schemeClr>
                </a:solidFill>
                <a:latin typeface="Candara"/>
                <a:cs typeface="Candara"/>
              </a:rPr>
              <a:t>&amp; bond </a:t>
            </a:r>
            <a:r>
              <a:rPr lang="en-US" dirty="0" smtClean="0">
                <a:solidFill>
                  <a:schemeClr val="bg1">
                    <a:lumMod val="50000"/>
                  </a:schemeClr>
                </a:solidFill>
                <a:latin typeface="Candara"/>
                <a:cs typeface="Candara"/>
              </a:rPr>
              <a:t>polarity</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Resonance</a:t>
            </a:r>
            <a:r>
              <a:rPr lang="en-US" dirty="0">
                <a:solidFill>
                  <a:schemeClr val="bg1">
                    <a:lumMod val="50000"/>
                  </a:schemeClr>
                </a:solidFill>
                <a:latin typeface="Candara"/>
                <a:cs typeface="Candara"/>
              </a:rPr>
              <a:t>: a critical </a:t>
            </a:r>
            <a:r>
              <a:rPr lang="en-US" dirty="0" smtClean="0">
                <a:solidFill>
                  <a:schemeClr val="bg1">
                    <a:lumMod val="50000"/>
                  </a:schemeClr>
                </a:solidFill>
                <a:latin typeface="Candara"/>
                <a:cs typeface="Candara"/>
              </a:rPr>
              <a:t>concept</a:t>
            </a:r>
          </a:p>
          <a:p>
            <a:pPr marL="228600" indent="-228600">
              <a:buFont typeface="+mj-lt"/>
              <a:buAutoNum type="arabicPeriod"/>
            </a:pPr>
            <a:r>
              <a:rPr lang="en-US" dirty="0" smtClean="0">
                <a:solidFill>
                  <a:srgbClr val="0000FF"/>
                </a:solidFill>
                <a:latin typeface="Candara"/>
                <a:cs typeface="Candara"/>
              </a:rPr>
              <a:t> </a:t>
            </a:r>
            <a:r>
              <a:rPr lang="en-US" dirty="0">
                <a:solidFill>
                  <a:srgbClr val="0000FF"/>
                </a:solidFill>
                <a:latin typeface="Candara" charset="0"/>
                <a:ea typeface="Candara" charset="0"/>
                <a:cs typeface="Candara" charset="0"/>
              </a:rPr>
              <a:t> </a:t>
            </a:r>
            <a:r>
              <a:rPr lang="en-US" dirty="0">
                <a:solidFill>
                  <a:srgbClr val="0000FF"/>
                </a:solidFill>
                <a:latin typeface="Candara"/>
                <a:ea typeface="Candara" charset="0"/>
                <a:cs typeface="Candara"/>
              </a:rPr>
              <a:t>Orbital hybridization: key to carbon’s “flexibility”</a:t>
            </a:r>
          </a:p>
          <a:p>
            <a:pPr marL="457200" lvl="2"/>
            <a:r>
              <a:rPr lang="en-US" dirty="0">
                <a:solidFill>
                  <a:srgbClr val="0000FF"/>
                </a:solidFill>
                <a:latin typeface="Candara"/>
                <a:ea typeface="Candara" charset="0"/>
                <a:cs typeface="Candara"/>
              </a:rPr>
              <a:t> </a:t>
            </a:r>
            <a:r>
              <a:rPr lang="en-US" dirty="0" smtClean="0">
                <a:solidFill>
                  <a:srgbClr val="0000FF"/>
                </a:solidFill>
                <a:latin typeface="Candara"/>
                <a:ea typeface="Candara" charset="0"/>
                <a:cs typeface="Candara"/>
              </a:rPr>
              <a:t>sp3 </a:t>
            </a:r>
          </a:p>
          <a:p>
            <a:pPr marL="457200" lvl="2"/>
            <a:r>
              <a:rPr lang="en-US" b="1" dirty="0">
                <a:solidFill>
                  <a:srgbClr val="0000FF"/>
                </a:solidFill>
                <a:latin typeface="Candara"/>
                <a:ea typeface="Candara" charset="0"/>
                <a:cs typeface="Candara"/>
              </a:rPr>
              <a:t> </a:t>
            </a:r>
            <a:r>
              <a:rPr lang="en-US" b="1" dirty="0" smtClean="0">
                <a:solidFill>
                  <a:srgbClr val="0000FF"/>
                </a:solidFill>
                <a:latin typeface="Candara"/>
                <a:ea typeface="Candara" charset="0"/>
                <a:cs typeface="Candara"/>
              </a:rPr>
              <a:t>sp2</a:t>
            </a:r>
          </a:p>
          <a:p>
            <a:pPr marL="457200" lvl="2"/>
            <a:r>
              <a:rPr lang="en-US" dirty="0">
                <a:solidFill>
                  <a:srgbClr val="0000FF"/>
                </a:solidFill>
                <a:latin typeface="Candara"/>
                <a:ea typeface="Candara" charset="0"/>
                <a:cs typeface="Candara"/>
              </a:rPr>
              <a:t> </a:t>
            </a:r>
            <a:r>
              <a:rPr lang="en-US" dirty="0" err="1" smtClean="0">
                <a:solidFill>
                  <a:srgbClr val="0000FF"/>
                </a:solidFill>
                <a:latin typeface="Candara"/>
                <a:ea typeface="Candara" charset="0"/>
                <a:cs typeface="Candara"/>
              </a:rPr>
              <a:t>sp</a:t>
            </a:r>
            <a:endParaRPr lang="en-US" dirty="0" smtClean="0">
              <a:solidFill>
                <a:srgbClr val="0000FF"/>
              </a:solidFill>
              <a:latin typeface="Candara"/>
              <a:ea typeface="Candara" charset="0"/>
              <a:cs typeface="Candara"/>
            </a:endParaRPr>
          </a:p>
          <a:p>
            <a:pPr marL="228600" indent="-228600">
              <a:buFont typeface="+mj-lt"/>
              <a:buAutoNum type="arabicPeriod"/>
            </a:pPr>
            <a:r>
              <a:rPr lang="en-US" dirty="0">
                <a:latin typeface="Candara"/>
                <a:ea typeface="Candara" charset="0"/>
                <a:cs typeface="Candara"/>
              </a:rPr>
              <a:t> </a:t>
            </a:r>
            <a:r>
              <a:rPr lang="en-US" dirty="0" smtClean="0">
                <a:latin typeface="Candara"/>
                <a:cs typeface="Candara"/>
              </a:rPr>
              <a:t>Free </a:t>
            </a:r>
            <a:r>
              <a:rPr lang="en-US" dirty="0">
                <a:latin typeface="Candara"/>
                <a:cs typeface="Candara"/>
              </a:rPr>
              <a:t>electron pairs &amp; </a:t>
            </a:r>
            <a:r>
              <a:rPr lang="en-US" dirty="0" smtClean="0">
                <a:latin typeface="Candara"/>
                <a:cs typeface="Candara"/>
              </a:rPr>
              <a:t>radicals</a:t>
            </a:r>
            <a:endParaRPr lang="en-US" sz="1100" dirty="0">
              <a:latin typeface="Candara"/>
              <a:cs typeface="Candara"/>
            </a:endParaRPr>
          </a:p>
          <a:p>
            <a:pPr marL="228600" indent="-228600">
              <a:buFont typeface="+mj-lt"/>
              <a:buAutoNum type="arabicPeriod"/>
              <a:defRPr/>
            </a:pPr>
            <a:r>
              <a:rPr lang="en-US" dirty="0">
                <a:latin typeface="Candara"/>
                <a:cs typeface="Candara"/>
              </a:rPr>
              <a:t> VSEPR: </a:t>
            </a:r>
            <a:r>
              <a:rPr lang="en-US" dirty="0" smtClean="0">
                <a:latin typeface="Candara"/>
                <a:cs typeface="Candara"/>
              </a:rPr>
              <a:t>classifying </a:t>
            </a:r>
            <a:r>
              <a:rPr lang="en-US" dirty="0">
                <a:latin typeface="Candara"/>
                <a:cs typeface="Candara"/>
              </a:rPr>
              <a:t>molecular geometry </a:t>
            </a:r>
            <a:br>
              <a:rPr lang="en-US" dirty="0">
                <a:latin typeface="Candara"/>
                <a:cs typeface="Candara"/>
              </a:rPr>
            </a:br>
            <a:r>
              <a:rPr lang="en-US" dirty="0">
                <a:latin typeface="Candara"/>
                <a:cs typeface="Candara"/>
              </a:rPr>
              <a:t>     &amp; orbital </a:t>
            </a:r>
            <a:r>
              <a:rPr lang="en-US" dirty="0" smtClean="0">
                <a:latin typeface="Candara"/>
                <a:cs typeface="Candara"/>
              </a:rPr>
              <a:t>hybridization</a:t>
            </a:r>
            <a:endParaRPr lang="en-US" dirty="0">
              <a:latin typeface="Candara"/>
              <a:cs typeface="Candara"/>
            </a:endParaRPr>
          </a:p>
        </p:txBody>
      </p:sp>
      <p:pic>
        <p:nvPicPr>
          <p:cNvPr id="4" name="Picture 3" descr="Molecular-electrostatic-potential-map-MEP-for-meropene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053837" y="2480563"/>
            <a:ext cx="3352800" cy="2201673"/>
          </a:xfrm>
          <a:prstGeom prst="rect">
            <a:avLst/>
          </a:prstGeom>
          <a:effectLst>
            <a:reflection blurRad="6350" stA="50000" endA="300" endPos="55000" dir="5400000" sy="-100000" algn="bl" rotWithShape="0"/>
          </a:effectLst>
        </p:spPr>
      </p:pic>
      <p:sp>
        <p:nvSpPr>
          <p:cNvPr id="7" name="TextBox 6"/>
          <p:cNvSpPr txBox="1"/>
          <p:nvPr/>
        </p:nvSpPr>
        <p:spPr>
          <a:xfrm>
            <a:off x="6248400" y="5616714"/>
            <a:ext cx="2821355" cy="707886"/>
          </a:xfrm>
          <a:prstGeom prst="rect">
            <a:avLst/>
          </a:prstGeom>
          <a:noFill/>
        </p:spPr>
        <p:txBody>
          <a:bodyPr wrap="none" rtlCol="0">
            <a:spAutoFit/>
          </a:bodyPr>
          <a:lstStyle/>
          <a:p>
            <a:r>
              <a:rPr lang="en-US" b="1" dirty="0" smtClean="0">
                <a:latin typeface="Candara"/>
                <a:cs typeface="Candara"/>
              </a:rPr>
              <a:t>Daley &amp; Daley, Chapter 1</a:t>
            </a:r>
          </a:p>
          <a:p>
            <a:r>
              <a:rPr lang="en-US" b="1" i="1" dirty="0" smtClean="0">
                <a:latin typeface="Candara"/>
                <a:cs typeface="Candara"/>
              </a:rPr>
              <a:t>Atoms, </a:t>
            </a:r>
            <a:r>
              <a:rPr lang="en-US" b="1" i="1" dirty="0" err="1" smtClean="0">
                <a:latin typeface="Candara"/>
                <a:cs typeface="Candara"/>
              </a:rPr>
              <a:t>Orbitals</a:t>
            </a:r>
            <a:r>
              <a:rPr lang="en-US" b="1" i="1" dirty="0" smtClean="0">
                <a:latin typeface="Candara"/>
                <a:cs typeface="Candara"/>
              </a:rPr>
              <a:t> &amp; Bonds</a:t>
            </a:r>
            <a:endParaRPr lang="en-US" b="1" i="1" dirty="0">
              <a:latin typeface="Candara"/>
              <a:cs typeface="Candara"/>
            </a:endParaRPr>
          </a:p>
        </p:txBody>
      </p:sp>
    </p:spTree>
    <p:extLst>
      <p:ext uri="{BB962C8B-B14F-4D97-AF65-F5344CB8AC3E}">
        <p14:creationId xmlns:p14="http://schemas.microsoft.com/office/powerpoint/2010/main" val="39871301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3428"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1" name="TextBox 40"/>
          <p:cNvSpPr txBox="1"/>
          <p:nvPr/>
        </p:nvSpPr>
        <p:spPr>
          <a:xfrm>
            <a:off x="838200" y="2409848"/>
            <a:ext cx="7467599" cy="646331"/>
          </a:xfrm>
          <a:prstGeom prst="rect">
            <a:avLst/>
          </a:prstGeom>
          <a:noFill/>
        </p:spPr>
        <p:txBody>
          <a:bodyPr wrap="square">
            <a:spAutoFit/>
          </a:bodyPr>
          <a:lstStyle/>
          <a:p>
            <a:pPr algn="ctr">
              <a:defRPr/>
            </a:pPr>
            <a:r>
              <a:rPr lang="en-US" sz="3600" b="1" i="1" dirty="0" smtClean="0">
                <a:latin typeface="Candara"/>
                <a:cs typeface="Candara"/>
              </a:rPr>
              <a:t>sp2 hybridization of carbon</a:t>
            </a:r>
            <a:endParaRPr lang="en-US" sz="3600" i="1" dirty="0">
              <a:solidFill>
                <a:srgbClr val="000000"/>
              </a:solidFill>
              <a:latin typeface="Candara"/>
              <a:cs typeface="Candara"/>
            </a:endParaRPr>
          </a:p>
        </p:txBody>
      </p:sp>
      <p:sp>
        <p:nvSpPr>
          <p:cNvPr id="5"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CHE2060 Topic 1: Atoms, orbitals &amp; bonding</a:t>
            </a:r>
            <a:endParaRPr lang="en-US" sz="2800" dirty="0">
              <a:solidFill>
                <a:srgbClr val="0000FF"/>
              </a:solidFill>
              <a:latin typeface="Candara" charset="0"/>
              <a:ea typeface="Candara" charset="0"/>
              <a:cs typeface="Candara" charset="0"/>
            </a:endParaRPr>
          </a:p>
        </p:txBody>
      </p:sp>
    </p:spTree>
    <p:extLst>
      <p:ext uri="{BB962C8B-B14F-4D97-AF65-F5344CB8AC3E}">
        <p14:creationId xmlns:p14="http://schemas.microsoft.com/office/powerpoint/2010/main" val="24148599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Bruice p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flipV="1">
            <a:off x="360898" y="838200"/>
            <a:ext cx="4333580" cy="1910074"/>
          </a:xfrm>
          <a:prstGeom prst="rect">
            <a:avLst/>
          </a:prstGeom>
          <a:effectLst/>
        </p:spPr>
      </p:pic>
      <p:sp>
        <p:nvSpPr>
          <p:cNvPr id="90114"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pitchFamily="-111" charset="0"/>
              <a:ea typeface="Candara" pitchFamily="-111" charset="0"/>
              <a:cs typeface="Candara" pitchFamily="-111" charset="0"/>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p>
        </p:txBody>
      </p:sp>
      <p:pic>
        <p:nvPicPr>
          <p:cNvPr id="90116" name="Picture 0" descr="JCE2004p1232fig1a.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90117"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a:solidFill>
                  <a:srgbClr val="0000FF"/>
                </a:solidFill>
                <a:latin typeface="Candara" pitchFamily="-111" charset="0"/>
                <a:ea typeface="Candara" pitchFamily="-111" charset="0"/>
                <a:cs typeface="Candara" pitchFamily="-111" charset="0"/>
              </a:rPr>
              <a:t>Hybrid sp2 </a:t>
            </a:r>
            <a:r>
              <a:rPr lang="en-US" sz="2800" b="1" dirty="0" err="1" smtClean="0">
                <a:solidFill>
                  <a:srgbClr val="0000FF"/>
                </a:solidFill>
                <a:latin typeface="Candara" pitchFamily="-111" charset="0"/>
                <a:ea typeface="Candara" pitchFamily="-111" charset="0"/>
                <a:cs typeface="Candara" pitchFamily="-111" charset="0"/>
              </a:rPr>
              <a:t>orbitals</a:t>
            </a:r>
            <a:r>
              <a:rPr lang="en-US" sz="2800" b="1" dirty="0" smtClean="0">
                <a:solidFill>
                  <a:srgbClr val="0000FF"/>
                </a:solidFill>
                <a:latin typeface="Candara" pitchFamily="-111" charset="0"/>
                <a:ea typeface="Candara" pitchFamily="-111" charset="0"/>
                <a:cs typeface="Candara" pitchFamily="-111" charset="0"/>
              </a:rPr>
              <a:t> &amp; double bond geometry</a:t>
            </a:r>
            <a:endParaRPr lang="en-US" sz="2800" dirty="0">
              <a:solidFill>
                <a:srgbClr val="000000"/>
              </a:solidFill>
              <a:latin typeface="Candara" pitchFamily="-111" charset="0"/>
              <a:ea typeface="Candara" pitchFamily="-111" charset="0"/>
              <a:cs typeface="Candara" pitchFamily="-111" charset="0"/>
            </a:endParaRPr>
          </a:p>
        </p:txBody>
      </p:sp>
      <p:sp>
        <p:nvSpPr>
          <p:cNvPr id="90158" name="TextBox 7"/>
          <p:cNvSpPr txBox="1">
            <a:spLocks noChangeArrowheads="1"/>
          </p:cNvSpPr>
          <p:nvPr/>
        </p:nvSpPr>
        <p:spPr bwMode="auto">
          <a:xfrm rot="16200000">
            <a:off x="8054328" y="5681073"/>
            <a:ext cx="1480731" cy="369332"/>
          </a:xfrm>
          <a:prstGeom prst="rect">
            <a:avLst/>
          </a:prstGeom>
          <a:noFill/>
          <a:ln w="9525">
            <a:noFill/>
            <a:miter lim="800000"/>
            <a:headEnd/>
            <a:tailEnd/>
          </a:ln>
        </p:spPr>
        <p:txBody>
          <a:bodyPr wrap="none">
            <a:prstTxWarp prst="textNoShape">
              <a:avLst/>
            </a:prstTxWarp>
            <a:spAutoFit/>
          </a:bodyPr>
          <a:lstStyle/>
          <a:p>
            <a:r>
              <a:rPr lang="en-US" dirty="0" err="1" smtClean="0">
                <a:latin typeface="Candara" pitchFamily="-111" charset="0"/>
                <a:ea typeface="Candara" pitchFamily="-111" charset="0"/>
                <a:cs typeface="Candara" pitchFamily="-111" charset="0"/>
              </a:rPr>
              <a:t>Bruice</a:t>
            </a:r>
            <a:r>
              <a:rPr lang="en-US" dirty="0" smtClean="0">
                <a:latin typeface="Candara" pitchFamily="-111" charset="0"/>
                <a:ea typeface="Candara" pitchFamily="-111" charset="0"/>
                <a:cs typeface="Candara" pitchFamily="-111" charset="0"/>
              </a:rPr>
              <a:t> (2007)</a:t>
            </a:r>
            <a:endParaRPr lang="en-US" dirty="0">
              <a:latin typeface="Candara" pitchFamily="-111" charset="0"/>
              <a:ea typeface="Candara" pitchFamily="-111" charset="0"/>
              <a:cs typeface="Candara" pitchFamily="-111" charset="0"/>
            </a:endParaRPr>
          </a:p>
        </p:txBody>
      </p:sp>
      <p:pic>
        <p:nvPicPr>
          <p:cNvPr id="48" name="Picture 47" descr="Bruice p3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23653" y="4804038"/>
            <a:ext cx="7824924" cy="2053961"/>
          </a:xfrm>
          <a:prstGeom prst="rect">
            <a:avLst/>
          </a:prstGeom>
          <a:effectLst>
            <a:outerShdw blurRad="50800" dist="38100" dir="2700000">
              <a:srgbClr val="000000">
                <a:alpha val="43000"/>
              </a:srgbClr>
            </a:outerShdw>
          </a:effectLst>
        </p:spPr>
      </p:pic>
      <p:pic>
        <p:nvPicPr>
          <p:cNvPr id="49" name="Picture 48" descr="Bruice p3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04800" y="2780014"/>
            <a:ext cx="8179886" cy="2024025"/>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val="417977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pitchFamily="-111" charset="0"/>
              <a:ea typeface="Candara" pitchFamily="-111" charset="0"/>
              <a:cs typeface="Candara" pitchFamily="-111" charset="0"/>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p>
        </p:txBody>
      </p:sp>
      <p:pic>
        <p:nvPicPr>
          <p:cNvPr id="90116"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90117"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a:solidFill>
                  <a:srgbClr val="0000FF"/>
                </a:solidFill>
                <a:latin typeface="Candara" pitchFamily="-111" charset="0"/>
                <a:ea typeface="Candara" pitchFamily="-111" charset="0"/>
                <a:cs typeface="Candara" pitchFamily="-111" charset="0"/>
              </a:rPr>
              <a:t>Hybrid sp2 orbitals</a:t>
            </a:r>
            <a:endParaRPr lang="en-US" sz="2800">
              <a:solidFill>
                <a:srgbClr val="000000"/>
              </a:solidFill>
              <a:latin typeface="Candara" pitchFamily="-111" charset="0"/>
              <a:ea typeface="Candara" pitchFamily="-111" charset="0"/>
              <a:cs typeface="Candara" pitchFamily="-111" charset="0"/>
            </a:endParaRPr>
          </a:p>
        </p:txBody>
      </p:sp>
      <p:sp>
        <p:nvSpPr>
          <p:cNvPr id="90118" name="Text Box 3"/>
          <p:cNvSpPr txBox="1">
            <a:spLocks noChangeArrowheads="1"/>
          </p:cNvSpPr>
          <p:nvPr/>
        </p:nvSpPr>
        <p:spPr bwMode="auto">
          <a:xfrm>
            <a:off x="381000" y="965200"/>
            <a:ext cx="5468938" cy="708025"/>
          </a:xfrm>
          <a:prstGeom prst="rect">
            <a:avLst/>
          </a:prstGeom>
          <a:noFill/>
          <a:ln w="9525">
            <a:noFill/>
            <a:miter lim="800000"/>
            <a:headEnd/>
            <a:tailEnd/>
          </a:ln>
        </p:spPr>
        <p:txBody>
          <a:bodyPr wrap="none">
            <a:prstTxWarp prst="textNoShape">
              <a:avLst/>
            </a:prstTxWarp>
            <a:spAutoFit/>
          </a:bodyPr>
          <a:lstStyle/>
          <a:p>
            <a:pPr indent="6350"/>
            <a:r>
              <a:rPr lang="en-US">
                <a:latin typeface="Candara" pitchFamily="-111" charset="0"/>
                <a:ea typeface="Candara" pitchFamily="-111" charset="0"/>
                <a:cs typeface="Candara" pitchFamily="-111" charset="0"/>
              </a:rPr>
              <a:t>The molecule BF3 has a </a:t>
            </a:r>
            <a:r>
              <a:rPr lang="en-US" b="1" i="1">
                <a:latin typeface="Candara" pitchFamily="-111" charset="0"/>
                <a:ea typeface="Candara" pitchFamily="-111" charset="0"/>
                <a:cs typeface="Candara" pitchFamily="-111" charset="0"/>
              </a:rPr>
              <a:t>trigonal planar</a:t>
            </a:r>
            <a:r>
              <a:rPr lang="en-US" b="1">
                <a:latin typeface="Candara" pitchFamily="-111" charset="0"/>
                <a:ea typeface="Candara" pitchFamily="-111" charset="0"/>
                <a:cs typeface="Candara" pitchFamily="-111" charset="0"/>
              </a:rPr>
              <a:t> </a:t>
            </a:r>
            <a:r>
              <a:rPr lang="en-US">
                <a:latin typeface="Candara" pitchFamily="-111" charset="0"/>
                <a:ea typeface="Candara" pitchFamily="-111" charset="0"/>
                <a:cs typeface="Candara" pitchFamily="-111" charset="0"/>
              </a:rPr>
              <a:t>geometry </a:t>
            </a:r>
            <a:br>
              <a:rPr lang="en-US">
                <a:latin typeface="Candara" pitchFamily="-111" charset="0"/>
                <a:ea typeface="Candara" pitchFamily="-111" charset="0"/>
                <a:cs typeface="Candara" pitchFamily="-111" charset="0"/>
              </a:rPr>
            </a:br>
            <a:r>
              <a:rPr lang="en-US">
                <a:latin typeface="Candara" pitchFamily="-111" charset="0"/>
                <a:ea typeface="Candara" pitchFamily="-111" charset="0"/>
                <a:cs typeface="Candara" pitchFamily="-111" charset="0"/>
              </a:rPr>
              <a:t>with three equal bonds. </a:t>
            </a:r>
          </a:p>
        </p:txBody>
      </p:sp>
      <p:sp>
        <p:nvSpPr>
          <p:cNvPr id="90119" name="Text Box 3"/>
          <p:cNvSpPr txBox="1">
            <a:spLocks noChangeArrowheads="1"/>
          </p:cNvSpPr>
          <p:nvPr/>
        </p:nvSpPr>
        <p:spPr bwMode="auto">
          <a:xfrm>
            <a:off x="6324600" y="1447800"/>
            <a:ext cx="334963" cy="400050"/>
          </a:xfrm>
          <a:prstGeom prst="rect">
            <a:avLst/>
          </a:prstGeom>
          <a:noFill/>
          <a:ln w="9525">
            <a:noFill/>
            <a:miter lim="800000"/>
            <a:headEnd/>
            <a:tailEnd/>
          </a:ln>
        </p:spPr>
        <p:txBody>
          <a:bodyPr wrap="none">
            <a:prstTxWarp prst="textNoShape">
              <a:avLst/>
            </a:prstTxWarp>
            <a:spAutoFit/>
          </a:bodyPr>
          <a:lstStyle/>
          <a:p>
            <a:pPr indent="6350"/>
            <a:r>
              <a:rPr lang="en-US">
                <a:latin typeface="Candara" pitchFamily="-111" charset="0"/>
                <a:ea typeface="Candara" pitchFamily="-111" charset="0"/>
                <a:cs typeface="Candara" pitchFamily="-111" charset="0"/>
              </a:rPr>
              <a:t>B </a:t>
            </a:r>
          </a:p>
        </p:txBody>
      </p:sp>
      <p:sp>
        <p:nvSpPr>
          <p:cNvPr id="90120" name="Text Box 3"/>
          <p:cNvSpPr txBox="1">
            <a:spLocks noChangeArrowheads="1"/>
          </p:cNvSpPr>
          <p:nvPr/>
        </p:nvSpPr>
        <p:spPr bwMode="auto">
          <a:xfrm>
            <a:off x="6324600" y="914400"/>
            <a:ext cx="312738" cy="400050"/>
          </a:xfrm>
          <a:prstGeom prst="rect">
            <a:avLst/>
          </a:prstGeom>
          <a:noFill/>
          <a:ln w="9525">
            <a:noFill/>
            <a:miter lim="800000"/>
            <a:headEnd/>
            <a:tailEnd/>
          </a:ln>
        </p:spPr>
        <p:txBody>
          <a:bodyPr wrap="none">
            <a:prstTxWarp prst="textNoShape">
              <a:avLst/>
            </a:prstTxWarp>
            <a:spAutoFit/>
          </a:bodyPr>
          <a:lstStyle/>
          <a:p>
            <a:pPr indent="6350"/>
            <a:r>
              <a:rPr lang="en-US">
                <a:latin typeface="Candara" pitchFamily="-111" charset="0"/>
                <a:ea typeface="Candara" pitchFamily="-111" charset="0"/>
                <a:cs typeface="Candara" pitchFamily="-111" charset="0"/>
              </a:rPr>
              <a:t>F </a:t>
            </a:r>
          </a:p>
        </p:txBody>
      </p:sp>
      <p:sp>
        <p:nvSpPr>
          <p:cNvPr id="90121" name="Text Box 3"/>
          <p:cNvSpPr txBox="1">
            <a:spLocks noChangeArrowheads="1"/>
          </p:cNvSpPr>
          <p:nvPr/>
        </p:nvSpPr>
        <p:spPr bwMode="auto">
          <a:xfrm>
            <a:off x="6697663" y="1905000"/>
            <a:ext cx="312737" cy="400050"/>
          </a:xfrm>
          <a:prstGeom prst="rect">
            <a:avLst/>
          </a:prstGeom>
          <a:noFill/>
          <a:ln w="9525">
            <a:noFill/>
            <a:miter lim="800000"/>
            <a:headEnd/>
            <a:tailEnd/>
          </a:ln>
        </p:spPr>
        <p:txBody>
          <a:bodyPr wrap="none">
            <a:prstTxWarp prst="textNoShape">
              <a:avLst/>
            </a:prstTxWarp>
            <a:spAutoFit/>
          </a:bodyPr>
          <a:lstStyle/>
          <a:p>
            <a:pPr indent="6350"/>
            <a:r>
              <a:rPr lang="en-US">
                <a:latin typeface="Candara" pitchFamily="-111" charset="0"/>
                <a:ea typeface="Candara" pitchFamily="-111" charset="0"/>
                <a:cs typeface="Candara" pitchFamily="-111" charset="0"/>
              </a:rPr>
              <a:t>F </a:t>
            </a:r>
          </a:p>
        </p:txBody>
      </p:sp>
      <p:sp>
        <p:nvSpPr>
          <p:cNvPr id="90122" name="Text Box 3"/>
          <p:cNvSpPr txBox="1">
            <a:spLocks noChangeArrowheads="1"/>
          </p:cNvSpPr>
          <p:nvPr/>
        </p:nvSpPr>
        <p:spPr bwMode="auto">
          <a:xfrm>
            <a:off x="5867400" y="1905000"/>
            <a:ext cx="312738" cy="400050"/>
          </a:xfrm>
          <a:prstGeom prst="rect">
            <a:avLst/>
          </a:prstGeom>
          <a:noFill/>
          <a:ln w="9525">
            <a:noFill/>
            <a:miter lim="800000"/>
            <a:headEnd/>
            <a:tailEnd/>
          </a:ln>
        </p:spPr>
        <p:txBody>
          <a:bodyPr wrap="none">
            <a:prstTxWarp prst="textNoShape">
              <a:avLst/>
            </a:prstTxWarp>
            <a:spAutoFit/>
          </a:bodyPr>
          <a:lstStyle/>
          <a:p>
            <a:pPr indent="6350"/>
            <a:r>
              <a:rPr lang="en-US">
                <a:latin typeface="Candara" pitchFamily="-111" charset="0"/>
                <a:ea typeface="Candara" pitchFamily="-111" charset="0"/>
                <a:cs typeface="Candara" pitchFamily="-111" charset="0"/>
              </a:rPr>
              <a:t>F </a:t>
            </a:r>
          </a:p>
        </p:txBody>
      </p:sp>
      <p:cxnSp>
        <p:nvCxnSpPr>
          <p:cNvPr id="90123" name="Straight Connector 99"/>
          <p:cNvCxnSpPr>
            <a:cxnSpLocks noChangeShapeType="1"/>
          </p:cNvCxnSpPr>
          <p:nvPr/>
        </p:nvCxnSpPr>
        <p:spPr bwMode="auto">
          <a:xfrm rot="5400000">
            <a:off x="6363494" y="1394619"/>
            <a:ext cx="228600" cy="1588"/>
          </a:xfrm>
          <a:prstGeom prst="line">
            <a:avLst/>
          </a:prstGeom>
          <a:noFill/>
          <a:ln w="9525">
            <a:solidFill>
              <a:schemeClr val="tx1"/>
            </a:solidFill>
            <a:round/>
            <a:headEnd/>
            <a:tailEnd/>
          </a:ln>
        </p:spPr>
      </p:cxnSp>
      <p:cxnSp>
        <p:nvCxnSpPr>
          <p:cNvPr id="90124" name="Straight Connector 110"/>
          <p:cNvCxnSpPr>
            <a:cxnSpLocks noChangeShapeType="1"/>
          </p:cNvCxnSpPr>
          <p:nvPr/>
        </p:nvCxnSpPr>
        <p:spPr bwMode="auto">
          <a:xfrm>
            <a:off x="6569075" y="1814513"/>
            <a:ext cx="227013" cy="180975"/>
          </a:xfrm>
          <a:prstGeom prst="line">
            <a:avLst/>
          </a:prstGeom>
          <a:noFill/>
          <a:ln w="9525">
            <a:solidFill>
              <a:schemeClr val="tx1"/>
            </a:solidFill>
            <a:round/>
            <a:headEnd/>
            <a:tailEnd/>
          </a:ln>
        </p:spPr>
      </p:cxnSp>
      <p:cxnSp>
        <p:nvCxnSpPr>
          <p:cNvPr id="90125" name="Straight Connector 119"/>
          <p:cNvCxnSpPr>
            <a:cxnSpLocks noChangeShapeType="1"/>
          </p:cNvCxnSpPr>
          <p:nvPr/>
        </p:nvCxnSpPr>
        <p:spPr bwMode="auto">
          <a:xfrm flipH="1">
            <a:off x="6159500" y="1814513"/>
            <a:ext cx="227013" cy="180975"/>
          </a:xfrm>
          <a:prstGeom prst="line">
            <a:avLst/>
          </a:prstGeom>
          <a:noFill/>
          <a:ln w="9525">
            <a:solidFill>
              <a:schemeClr val="tx1"/>
            </a:solidFill>
            <a:round/>
            <a:headEnd/>
            <a:tailEnd/>
          </a:ln>
        </p:spPr>
      </p:cxnSp>
      <p:sp>
        <p:nvSpPr>
          <p:cNvPr id="90126" name="Text Box 3"/>
          <p:cNvSpPr txBox="1">
            <a:spLocks noChangeArrowheads="1"/>
          </p:cNvSpPr>
          <p:nvPr/>
        </p:nvSpPr>
        <p:spPr bwMode="auto">
          <a:xfrm>
            <a:off x="7010400" y="1219200"/>
            <a:ext cx="1112838" cy="646113"/>
          </a:xfrm>
          <a:prstGeom prst="rect">
            <a:avLst/>
          </a:prstGeom>
          <a:noFill/>
          <a:ln w="9525">
            <a:noFill/>
            <a:miter lim="800000"/>
            <a:headEnd/>
            <a:tailEnd/>
          </a:ln>
        </p:spPr>
        <p:txBody>
          <a:bodyPr wrap="none">
            <a:prstTxWarp prst="textNoShape">
              <a:avLst/>
            </a:prstTxWarp>
            <a:spAutoFit/>
          </a:bodyPr>
          <a:lstStyle/>
          <a:p>
            <a:pPr indent="6350" algn="ctr"/>
            <a:r>
              <a:rPr lang="en-US" sz="1800" dirty="0" smtClean="0">
                <a:solidFill>
                  <a:srgbClr val="0000FF"/>
                </a:solidFill>
                <a:latin typeface="Candara" pitchFamily="-111" charset="0"/>
                <a:ea typeface="Candara" pitchFamily="-111" charset="0"/>
                <a:cs typeface="Candara" pitchFamily="-111" charset="0"/>
              </a:rPr>
              <a:t>all </a:t>
            </a:r>
            <a:r>
              <a:rPr lang="en-US" sz="1800" dirty="0">
                <a:solidFill>
                  <a:srgbClr val="0000FF"/>
                </a:solidFill>
                <a:latin typeface="Candara" pitchFamily="-111" charset="0"/>
                <a:ea typeface="Candara" pitchFamily="-111" charset="0"/>
                <a:cs typeface="Candara" pitchFamily="-111" charset="0"/>
              </a:rPr>
              <a:t>angles</a:t>
            </a:r>
            <a:br>
              <a:rPr lang="en-US" sz="1800" dirty="0">
                <a:solidFill>
                  <a:srgbClr val="0000FF"/>
                </a:solidFill>
                <a:latin typeface="Candara" pitchFamily="-111" charset="0"/>
                <a:ea typeface="Candara" pitchFamily="-111" charset="0"/>
                <a:cs typeface="Candara" pitchFamily="-111" charset="0"/>
              </a:rPr>
            </a:br>
            <a:r>
              <a:rPr lang="en-US" sz="1800" dirty="0">
                <a:solidFill>
                  <a:srgbClr val="0000FF"/>
                </a:solidFill>
                <a:latin typeface="Candara" pitchFamily="-111" charset="0"/>
                <a:ea typeface="Candara" pitchFamily="-111" charset="0"/>
                <a:cs typeface="Candara" pitchFamily="-111" charset="0"/>
              </a:rPr>
              <a:t>= 120°</a:t>
            </a:r>
          </a:p>
        </p:txBody>
      </p:sp>
      <p:sp>
        <p:nvSpPr>
          <p:cNvPr id="90127" name="Text Box 3"/>
          <p:cNvSpPr txBox="1">
            <a:spLocks noChangeArrowheads="1"/>
          </p:cNvSpPr>
          <p:nvPr/>
        </p:nvSpPr>
        <p:spPr bwMode="auto">
          <a:xfrm>
            <a:off x="457200" y="1905000"/>
            <a:ext cx="1511300" cy="400050"/>
          </a:xfrm>
          <a:prstGeom prst="rect">
            <a:avLst/>
          </a:prstGeom>
          <a:noFill/>
          <a:ln w="9525">
            <a:noFill/>
            <a:miter lim="800000"/>
            <a:headEnd/>
            <a:tailEnd/>
          </a:ln>
        </p:spPr>
        <p:txBody>
          <a:bodyPr wrap="none">
            <a:prstTxWarp prst="textNoShape">
              <a:avLst/>
            </a:prstTxWarp>
            <a:spAutoFit/>
          </a:bodyPr>
          <a:lstStyle/>
          <a:p>
            <a:pPr indent="6350"/>
            <a:r>
              <a:rPr lang="en-US" dirty="0">
                <a:latin typeface="Candara" pitchFamily="-111" charset="0"/>
                <a:ea typeface="Candara" pitchFamily="-111" charset="0"/>
                <a:cs typeface="Candara" pitchFamily="-111" charset="0"/>
              </a:rPr>
              <a:t>B is 1s</a:t>
            </a:r>
            <a:r>
              <a:rPr lang="en-US" baseline="30000" dirty="0">
                <a:latin typeface="Candara" pitchFamily="-111" charset="0"/>
                <a:ea typeface="Candara" pitchFamily="-111" charset="0"/>
                <a:cs typeface="Candara" pitchFamily="-111" charset="0"/>
              </a:rPr>
              <a:t>2</a:t>
            </a:r>
            <a:r>
              <a:rPr lang="en-US" dirty="0">
                <a:latin typeface="Candara" pitchFamily="-111" charset="0"/>
                <a:ea typeface="Candara" pitchFamily="-111" charset="0"/>
                <a:cs typeface="Candara" pitchFamily="-111" charset="0"/>
              </a:rPr>
              <a:t>2s</a:t>
            </a:r>
            <a:r>
              <a:rPr lang="en-US" baseline="30000" dirty="0">
                <a:latin typeface="Candara" pitchFamily="-111" charset="0"/>
                <a:ea typeface="Candara" pitchFamily="-111" charset="0"/>
                <a:cs typeface="Candara" pitchFamily="-111" charset="0"/>
              </a:rPr>
              <a:t>2</a:t>
            </a:r>
            <a:r>
              <a:rPr lang="en-US" dirty="0">
                <a:latin typeface="Candara" pitchFamily="-111" charset="0"/>
                <a:ea typeface="Candara" pitchFamily="-111" charset="0"/>
                <a:cs typeface="Candara" pitchFamily="-111" charset="0"/>
              </a:rPr>
              <a:t>2p</a:t>
            </a:r>
            <a:r>
              <a:rPr lang="en-US" baseline="30000" dirty="0">
                <a:latin typeface="Candara" pitchFamily="-111" charset="0"/>
                <a:ea typeface="Candara" pitchFamily="-111" charset="0"/>
                <a:cs typeface="Candara" pitchFamily="-111" charset="0"/>
              </a:rPr>
              <a:t>1</a:t>
            </a:r>
            <a:endParaRPr lang="en-US" dirty="0">
              <a:latin typeface="Candara" pitchFamily="-111" charset="0"/>
              <a:ea typeface="Candara" pitchFamily="-111" charset="0"/>
              <a:cs typeface="Candara" pitchFamily="-111" charset="0"/>
            </a:endParaRPr>
          </a:p>
        </p:txBody>
      </p:sp>
      <p:cxnSp>
        <p:nvCxnSpPr>
          <p:cNvPr id="90128" name="Straight Arrow Connector 123"/>
          <p:cNvCxnSpPr>
            <a:cxnSpLocks noChangeShapeType="1"/>
          </p:cNvCxnSpPr>
          <p:nvPr/>
        </p:nvCxnSpPr>
        <p:spPr bwMode="auto">
          <a:xfrm rot="5400000" flipH="1" flipV="1">
            <a:off x="18258" y="3464719"/>
            <a:ext cx="1219200" cy="1587"/>
          </a:xfrm>
          <a:prstGeom prst="straightConnector1">
            <a:avLst/>
          </a:prstGeom>
          <a:noFill/>
          <a:ln w="28575">
            <a:solidFill>
              <a:schemeClr val="tx1"/>
            </a:solidFill>
            <a:round/>
            <a:headEnd/>
            <a:tailEnd type="arrow" w="med" len="med"/>
          </a:ln>
        </p:spPr>
      </p:cxnSp>
      <p:sp>
        <p:nvSpPr>
          <p:cNvPr id="90129" name="Text Box 3"/>
          <p:cNvSpPr txBox="1">
            <a:spLocks noChangeArrowheads="1"/>
          </p:cNvSpPr>
          <p:nvPr/>
        </p:nvSpPr>
        <p:spPr bwMode="auto">
          <a:xfrm rot="-5400000">
            <a:off x="-39687" y="3406776"/>
            <a:ext cx="936625" cy="400050"/>
          </a:xfrm>
          <a:prstGeom prst="rect">
            <a:avLst/>
          </a:prstGeom>
          <a:noFill/>
          <a:ln w="9525">
            <a:noFill/>
            <a:miter lim="800000"/>
            <a:headEnd/>
            <a:tailEnd/>
          </a:ln>
        </p:spPr>
        <p:txBody>
          <a:bodyPr wrap="none">
            <a:prstTxWarp prst="textNoShape">
              <a:avLst/>
            </a:prstTxWarp>
            <a:spAutoFit/>
          </a:bodyPr>
          <a:lstStyle/>
          <a:p>
            <a:pPr indent="6350"/>
            <a:r>
              <a:rPr lang="en-US">
                <a:latin typeface="Candara" pitchFamily="-111" charset="0"/>
                <a:ea typeface="Candara" pitchFamily="-111" charset="0"/>
                <a:cs typeface="Candara" pitchFamily="-111" charset="0"/>
              </a:rPr>
              <a:t>energy</a:t>
            </a:r>
          </a:p>
        </p:txBody>
      </p:sp>
      <p:cxnSp>
        <p:nvCxnSpPr>
          <p:cNvPr id="90130" name="Straight Connector 126"/>
          <p:cNvCxnSpPr>
            <a:cxnSpLocks noChangeShapeType="1"/>
          </p:cNvCxnSpPr>
          <p:nvPr/>
        </p:nvCxnSpPr>
        <p:spPr bwMode="auto">
          <a:xfrm>
            <a:off x="1162051" y="4003675"/>
            <a:ext cx="457200" cy="1588"/>
          </a:xfrm>
          <a:prstGeom prst="line">
            <a:avLst/>
          </a:prstGeom>
          <a:noFill/>
          <a:ln w="9525">
            <a:solidFill>
              <a:schemeClr val="tx1"/>
            </a:solidFill>
            <a:round/>
            <a:headEnd/>
            <a:tailEnd/>
          </a:ln>
        </p:spPr>
      </p:cxnSp>
      <p:cxnSp>
        <p:nvCxnSpPr>
          <p:cNvPr id="90131" name="Straight Connector 127"/>
          <p:cNvCxnSpPr>
            <a:cxnSpLocks noChangeShapeType="1"/>
          </p:cNvCxnSpPr>
          <p:nvPr/>
        </p:nvCxnSpPr>
        <p:spPr bwMode="auto">
          <a:xfrm>
            <a:off x="1162051" y="3013075"/>
            <a:ext cx="457200" cy="1588"/>
          </a:xfrm>
          <a:prstGeom prst="line">
            <a:avLst/>
          </a:prstGeom>
          <a:noFill/>
          <a:ln w="9525">
            <a:solidFill>
              <a:schemeClr val="tx1"/>
            </a:solidFill>
            <a:round/>
            <a:headEnd/>
            <a:tailEnd/>
          </a:ln>
        </p:spPr>
      </p:cxnSp>
      <p:cxnSp>
        <p:nvCxnSpPr>
          <p:cNvPr id="90132" name="Straight Connector 128"/>
          <p:cNvCxnSpPr>
            <a:cxnSpLocks noChangeShapeType="1"/>
          </p:cNvCxnSpPr>
          <p:nvPr/>
        </p:nvCxnSpPr>
        <p:spPr bwMode="auto">
          <a:xfrm>
            <a:off x="1847851" y="3011488"/>
            <a:ext cx="457200" cy="1587"/>
          </a:xfrm>
          <a:prstGeom prst="line">
            <a:avLst/>
          </a:prstGeom>
          <a:noFill/>
          <a:ln w="9525">
            <a:solidFill>
              <a:schemeClr val="tx1"/>
            </a:solidFill>
            <a:round/>
            <a:headEnd/>
            <a:tailEnd/>
          </a:ln>
        </p:spPr>
      </p:cxnSp>
      <p:cxnSp>
        <p:nvCxnSpPr>
          <p:cNvPr id="90133" name="Straight Connector 129"/>
          <p:cNvCxnSpPr>
            <a:cxnSpLocks noChangeShapeType="1"/>
          </p:cNvCxnSpPr>
          <p:nvPr/>
        </p:nvCxnSpPr>
        <p:spPr bwMode="auto">
          <a:xfrm>
            <a:off x="2533651" y="3009900"/>
            <a:ext cx="457200" cy="1588"/>
          </a:xfrm>
          <a:prstGeom prst="line">
            <a:avLst/>
          </a:prstGeom>
          <a:noFill/>
          <a:ln w="9525">
            <a:solidFill>
              <a:schemeClr val="tx1"/>
            </a:solidFill>
            <a:round/>
            <a:headEnd/>
            <a:tailEnd/>
          </a:ln>
        </p:spPr>
      </p:cxnSp>
      <p:sp>
        <p:nvSpPr>
          <p:cNvPr id="90134" name="Text Box 3"/>
          <p:cNvSpPr txBox="1">
            <a:spLocks noChangeArrowheads="1"/>
          </p:cNvSpPr>
          <p:nvPr/>
        </p:nvSpPr>
        <p:spPr bwMode="auto">
          <a:xfrm>
            <a:off x="704851" y="3741738"/>
            <a:ext cx="411163" cy="400050"/>
          </a:xfrm>
          <a:prstGeom prst="rect">
            <a:avLst/>
          </a:prstGeom>
          <a:noFill/>
          <a:ln w="9525">
            <a:noFill/>
            <a:miter lim="800000"/>
            <a:headEnd/>
            <a:tailEnd/>
          </a:ln>
        </p:spPr>
        <p:txBody>
          <a:bodyPr wrap="none">
            <a:prstTxWarp prst="textNoShape">
              <a:avLst/>
            </a:prstTxWarp>
            <a:spAutoFit/>
          </a:bodyPr>
          <a:lstStyle/>
          <a:p>
            <a:pPr indent="6350"/>
            <a:r>
              <a:rPr lang="en-US">
                <a:latin typeface="Candara" pitchFamily="-111" charset="0"/>
                <a:ea typeface="Candara" pitchFamily="-111" charset="0"/>
                <a:cs typeface="Candara" pitchFamily="-111" charset="0"/>
              </a:rPr>
              <a:t>2s</a:t>
            </a:r>
          </a:p>
        </p:txBody>
      </p:sp>
      <p:sp>
        <p:nvSpPr>
          <p:cNvPr id="90135" name="Text Box 3"/>
          <p:cNvSpPr txBox="1">
            <a:spLocks noChangeArrowheads="1"/>
          </p:cNvSpPr>
          <p:nvPr/>
        </p:nvSpPr>
        <p:spPr bwMode="auto">
          <a:xfrm>
            <a:off x="704851" y="2781300"/>
            <a:ext cx="446088" cy="400050"/>
          </a:xfrm>
          <a:prstGeom prst="rect">
            <a:avLst/>
          </a:prstGeom>
          <a:noFill/>
          <a:ln w="9525">
            <a:noFill/>
            <a:miter lim="800000"/>
            <a:headEnd/>
            <a:tailEnd/>
          </a:ln>
        </p:spPr>
        <p:txBody>
          <a:bodyPr wrap="none">
            <a:prstTxWarp prst="textNoShape">
              <a:avLst/>
            </a:prstTxWarp>
            <a:spAutoFit/>
          </a:bodyPr>
          <a:lstStyle/>
          <a:p>
            <a:pPr indent="6350"/>
            <a:r>
              <a:rPr lang="en-US">
                <a:latin typeface="Candara" pitchFamily="-111" charset="0"/>
                <a:ea typeface="Candara" pitchFamily="-111" charset="0"/>
                <a:cs typeface="Candara" pitchFamily="-111" charset="0"/>
              </a:rPr>
              <a:t>2p</a:t>
            </a:r>
          </a:p>
        </p:txBody>
      </p:sp>
      <p:cxnSp>
        <p:nvCxnSpPr>
          <p:cNvPr id="90136" name="Straight Arrow Connector 132"/>
          <p:cNvCxnSpPr>
            <a:cxnSpLocks noChangeShapeType="1"/>
          </p:cNvCxnSpPr>
          <p:nvPr/>
        </p:nvCxnSpPr>
        <p:spPr bwMode="auto">
          <a:xfrm rot="5400000" flipH="1" flipV="1">
            <a:off x="1123158" y="3733006"/>
            <a:ext cx="381000" cy="1587"/>
          </a:xfrm>
          <a:prstGeom prst="straightConnector1">
            <a:avLst/>
          </a:prstGeom>
          <a:noFill/>
          <a:ln w="28575">
            <a:solidFill>
              <a:srgbClr val="FF0000"/>
            </a:solidFill>
            <a:round/>
            <a:headEnd/>
            <a:tailEnd type="arrow" w="med" len="med"/>
          </a:ln>
        </p:spPr>
      </p:cxnSp>
      <p:cxnSp>
        <p:nvCxnSpPr>
          <p:cNvPr id="90137" name="Straight Arrow Connector 133"/>
          <p:cNvCxnSpPr>
            <a:cxnSpLocks noChangeShapeType="1"/>
          </p:cNvCxnSpPr>
          <p:nvPr/>
        </p:nvCxnSpPr>
        <p:spPr bwMode="auto">
          <a:xfrm rot="16200000" flipH="1">
            <a:off x="1275558" y="3779044"/>
            <a:ext cx="381000" cy="1587"/>
          </a:xfrm>
          <a:prstGeom prst="straightConnector1">
            <a:avLst/>
          </a:prstGeom>
          <a:noFill/>
          <a:ln w="28575">
            <a:solidFill>
              <a:srgbClr val="FF0000"/>
            </a:solidFill>
            <a:round/>
            <a:headEnd/>
            <a:tailEnd type="arrow" w="med" len="med"/>
          </a:ln>
        </p:spPr>
      </p:cxnSp>
      <p:cxnSp>
        <p:nvCxnSpPr>
          <p:cNvPr id="90138" name="Straight Arrow Connector 134"/>
          <p:cNvCxnSpPr>
            <a:cxnSpLocks noChangeShapeType="1"/>
          </p:cNvCxnSpPr>
          <p:nvPr/>
        </p:nvCxnSpPr>
        <p:spPr bwMode="auto">
          <a:xfrm rot="5400000" flipH="1" flipV="1">
            <a:off x="1124745" y="2742406"/>
            <a:ext cx="381000" cy="1588"/>
          </a:xfrm>
          <a:prstGeom prst="straightConnector1">
            <a:avLst/>
          </a:prstGeom>
          <a:noFill/>
          <a:ln w="28575">
            <a:solidFill>
              <a:srgbClr val="FF0000"/>
            </a:solidFill>
            <a:round/>
            <a:headEnd/>
            <a:tailEnd type="arrow" w="med" len="med"/>
          </a:ln>
        </p:spPr>
      </p:cxnSp>
      <p:grpSp>
        <p:nvGrpSpPr>
          <p:cNvPr id="6" name="Group 5"/>
          <p:cNvGrpSpPr/>
          <p:nvPr/>
        </p:nvGrpSpPr>
        <p:grpSpPr>
          <a:xfrm>
            <a:off x="304801" y="4572000"/>
            <a:ext cx="4648199" cy="2209800"/>
            <a:chOff x="304801" y="4572000"/>
            <a:chExt cx="4648199" cy="2209800"/>
          </a:xfrm>
        </p:grpSpPr>
        <p:pic>
          <p:nvPicPr>
            <p:cNvPr id="90151" name="Picture 147"/>
            <p:cNvPicPr>
              <a:picLocks noChangeAspect="1"/>
            </p:cNvPicPr>
            <p:nvPr/>
          </p:nvPicPr>
          <p:blipFill>
            <a:blip r:embed="rId4"/>
            <a:srcRect/>
            <a:stretch>
              <a:fillRect/>
            </a:stretch>
          </p:blipFill>
          <p:spPr bwMode="auto">
            <a:xfrm>
              <a:off x="2590800" y="4572000"/>
              <a:ext cx="2362200" cy="2209800"/>
            </a:xfrm>
            <a:prstGeom prst="rect">
              <a:avLst/>
            </a:prstGeom>
            <a:noFill/>
            <a:ln w="9525">
              <a:noFill/>
              <a:miter lim="800000"/>
              <a:headEnd/>
              <a:tailEnd/>
            </a:ln>
          </p:spPr>
        </p:pic>
        <p:sp>
          <p:nvSpPr>
            <p:cNvPr id="90152" name="Text Box 3"/>
            <p:cNvSpPr txBox="1">
              <a:spLocks noChangeArrowheads="1"/>
            </p:cNvSpPr>
            <p:nvPr/>
          </p:nvSpPr>
          <p:spPr bwMode="auto">
            <a:xfrm>
              <a:off x="4038600" y="5410200"/>
              <a:ext cx="552450" cy="400050"/>
            </a:xfrm>
            <a:prstGeom prst="rect">
              <a:avLst/>
            </a:prstGeom>
            <a:noFill/>
            <a:ln w="9525">
              <a:noFill/>
              <a:miter lim="800000"/>
              <a:headEnd/>
              <a:tailEnd/>
            </a:ln>
          </p:spPr>
          <p:txBody>
            <a:bodyPr wrap="none">
              <a:prstTxWarp prst="textNoShape">
                <a:avLst/>
              </a:prstTxWarp>
              <a:spAutoFit/>
            </a:bodyPr>
            <a:lstStyle/>
            <a:p>
              <a:pPr indent="6350"/>
              <a:r>
                <a:rPr lang="en-US">
                  <a:solidFill>
                    <a:srgbClr val="0000FF"/>
                  </a:solidFill>
                  <a:latin typeface="Candara" pitchFamily="-111" charset="0"/>
                  <a:ea typeface="Candara" pitchFamily="-111" charset="0"/>
                  <a:cs typeface="Candara" pitchFamily="-111" charset="0"/>
                </a:rPr>
                <a:t>sp2</a:t>
              </a:r>
            </a:p>
          </p:txBody>
        </p:sp>
        <p:sp>
          <p:nvSpPr>
            <p:cNvPr id="90153" name="Text Box 3"/>
            <p:cNvSpPr txBox="1">
              <a:spLocks noChangeArrowheads="1"/>
            </p:cNvSpPr>
            <p:nvPr/>
          </p:nvSpPr>
          <p:spPr bwMode="auto">
            <a:xfrm>
              <a:off x="2957513" y="5548313"/>
              <a:ext cx="552450" cy="400050"/>
            </a:xfrm>
            <a:prstGeom prst="rect">
              <a:avLst/>
            </a:prstGeom>
            <a:noFill/>
            <a:ln w="9525">
              <a:noFill/>
              <a:miter lim="800000"/>
              <a:headEnd/>
              <a:tailEnd/>
            </a:ln>
          </p:spPr>
          <p:txBody>
            <a:bodyPr wrap="none">
              <a:prstTxWarp prst="textNoShape">
                <a:avLst/>
              </a:prstTxWarp>
              <a:spAutoFit/>
            </a:bodyPr>
            <a:lstStyle/>
            <a:p>
              <a:pPr indent="6350"/>
              <a:r>
                <a:rPr lang="en-US">
                  <a:solidFill>
                    <a:srgbClr val="0000FF"/>
                  </a:solidFill>
                  <a:latin typeface="Candara" pitchFamily="-111" charset="0"/>
                  <a:ea typeface="Candara" pitchFamily="-111" charset="0"/>
                  <a:cs typeface="Candara" pitchFamily="-111" charset="0"/>
                </a:rPr>
                <a:t>sp2</a:t>
              </a:r>
            </a:p>
          </p:txBody>
        </p:sp>
        <p:sp>
          <p:nvSpPr>
            <p:cNvPr id="90154" name="Text Box 3"/>
            <p:cNvSpPr txBox="1">
              <a:spLocks noChangeArrowheads="1"/>
            </p:cNvSpPr>
            <p:nvPr/>
          </p:nvSpPr>
          <p:spPr bwMode="auto">
            <a:xfrm>
              <a:off x="2879725" y="5105400"/>
              <a:ext cx="552450" cy="400050"/>
            </a:xfrm>
            <a:prstGeom prst="rect">
              <a:avLst/>
            </a:prstGeom>
            <a:noFill/>
            <a:ln w="9525">
              <a:noFill/>
              <a:miter lim="800000"/>
              <a:headEnd/>
              <a:tailEnd/>
            </a:ln>
          </p:spPr>
          <p:txBody>
            <a:bodyPr wrap="none">
              <a:prstTxWarp prst="textNoShape">
                <a:avLst/>
              </a:prstTxWarp>
              <a:spAutoFit/>
            </a:bodyPr>
            <a:lstStyle/>
            <a:p>
              <a:pPr indent="6350"/>
              <a:r>
                <a:rPr lang="en-US">
                  <a:solidFill>
                    <a:srgbClr val="0000FF"/>
                  </a:solidFill>
                  <a:latin typeface="Candara" pitchFamily="-111" charset="0"/>
                  <a:ea typeface="Candara" pitchFamily="-111" charset="0"/>
                  <a:cs typeface="Candara" pitchFamily="-111" charset="0"/>
                </a:rPr>
                <a:t>sp2</a:t>
              </a:r>
            </a:p>
          </p:txBody>
        </p:sp>
        <p:sp>
          <p:nvSpPr>
            <p:cNvPr id="90155" name="Text Box 3"/>
            <p:cNvSpPr txBox="1">
              <a:spLocks noChangeArrowheads="1"/>
            </p:cNvSpPr>
            <p:nvPr/>
          </p:nvSpPr>
          <p:spPr bwMode="auto">
            <a:xfrm>
              <a:off x="3536950" y="4572000"/>
              <a:ext cx="328613" cy="400050"/>
            </a:xfrm>
            <a:prstGeom prst="rect">
              <a:avLst/>
            </a:prstGeom>
            <a:noFill/>
            <a:ln w="9525">
              <a:noFill/>
              <a:miter lim="800000"/>
              <a:headEnd/>
              <a:tailEnd/>
            </a:ln>
          </p:spPr>
          <p:txBody>
            <a:bodyPr wrap="none">
              <a:prstTxWarp prst="textNoShape">
                <a:avLst/>
              </a:prstTxWarp>
              <a:spAutoFit/>
            </a:bodyPr>
            <a:lstStyle/>
            <a:p>
              <a:pPr indent="6350"/>
              <a:r>
                <a:rPr lang="en-US">
                  <a:solidFill>
                    <a:srgbClr val="0000FF"/>
                  </a:solidFill>
                  <a:latin typeface="Candara" pitchFamily="-111" charset="0"/>
                  <a:ea typeface="Candara" pitchFamily="-111" charset="0"/>
                  <a:cs typeface="Candara" pitchFamily="-111" charset="0"/>
                </a:rPr>
                <a:t>p</a:t>
              </a:r>
            </a:p>
          </p:txBody>
        </p:sp>
        <p:sp>
          <p:nvSpPr>
            <p:cNvPr id="90156" name="Text Box 3"/>
            <p:cNvSpPr txBox="1">
              <a:spLocks noChangeArrowheads="1"/>
            </p:cNvSpPr>
            <p:nvPr/>
          </p:nvSpPr>
          <p:spPr bwMode="auto">
            <a:xfrm>
              <a:off x="3490913" y="5940425"/>
              <a:ext cx="327025" cy="400050"/>
            </a:xfrm>
            <a:prstGeom prst="rect">
              <a:avLst/>
            </a:prstGeom>
            <a:noFill/>
            <a:ln w="9525">
              <a:noFill/>
              <a:miter lim="800000"/>
              <a:headEnd/>
              <a:tailEnd/>
            </a:ln>
          </p:spPr>
          <p:txBody>
            <a:bodyPr wrap="none">
              <a:prstTxWarp prst="textNoShape">
                <a:avLst/>
              </a:prstTxWarp>
              <a:spAutoFit/>
            </a:bodyPr>
            <a:lstStyle/>
            <a:p>
              <a:pPr indent="6350"/>
              <a:r>
                <a:rPr lang="en-US">
                  <a:solidFill>
                    <a:srgbClr val="0000FF"/>
                  </a:solidFill>
                  <a:latin typeface="Candara" pitchFamily="-111" charset="0"/>
                  <a:ea typeface="Candara" pitchFamily="-111" charset="0"/>
                  <a:cs typeface="Candara" pitchFamily="-111" charset="0"/>
                </a:rPr>
                <a:t>p</a:t>
              </a:r>
            </a:p>
          </p:txBody>
        </p:sp>
        <p:sp>
          <p:nvSpPr>
            <p:cNvPr id="90157" name="Text Box 3"/>
            <p:cNvSpPr txBox="1">
              <a:spLocks noChangeArrowheads="1"/>
            </p:cNvSpPr>
            <p:nvPr/>
          </p:nvSpPr>
          <p:spPr bwMode="auto">
            <a:xfrm>
              <a:off x="304801" y="4771072"/>
              <a:ext cx="2667000" cy="1477328"/>
            </a:xfrm>
            <a:prstGeom prst="rect">
              <a:avLst/>
            </a:prstGeom>
            <a:noFill/>
            <a:ln w="9525">
              <a:noFill/>
              <a:miter lim="800000"/>
              <a:headEnd/>
              <a:tailEnd/>
            </a:ln>
          </p:spPr>
          <p:txBody>
            <a:bodyPr wrap="square">
              <a:prstTxWarp prst="textNoShape">
                <a:avLst/>
              </a:prstTxWarp>
              <a:spAutoFit/>
            </a:bodyPr>
            <a:lstStyle/>
            <a:p>
              <a:pPr indent="6350"/>
              <a:r>
                <a:rPr lang="en-US" sz="1800" dirty="0">
                  <a:solidFill>
                    <a:srgbClr val="0000FF"/>
                  </a:solidFill>
                  <a:latin typeface="Candara" pitchFamily="-111" charset="0"/>
                  <a:ea typeface="Candara" pitchFamily="-111" charset="0"/>
                  <a:cs typeface="Candara" pitchFamily="-111" charset="0"/>
                </a:rPr>
                <a:t>The hybridized </a:t>
              </a:r>
              <a:r>
                <a:rPr lang="en-US" sz="1800" dirty="0" smtClean="0">
                  <a:solidFill>
                    <a:srgbClr val="0000FF"/>
                  </a:solidFill>
                  <a:latin typeface="Candara" pitchFamily="-111" charset="0"/>
                  <a:ea typeface="Candara" pitchFamily="-111" charset="0"/>
                  <a:cs typeface="Candara" pitchFamily="-111" charset="0"/>
                </a:rPr>
                <a:t>atom </a:t>
              </a:r>
              <a:r>
                <a:rPr lang="en-US" sz="1800" dirty="0">
                  <a:solidFill>
                    <a:srgbClr val="0000FF"/>
                  </a:solidFill>
                  <a:latin typeface="Candara" pitchFamily="-111" charset="0"/>
                  <a:ea typeface="Candara" pitchFamily="-111" charset="0"/>
                  <a:cs typeface="Candara" pitchFamily="-111" charset="0"/>
                </a:rPr>
                <a:t>has 3 </a:t>
              </a:r>
              <a:r>
                <a:rPr lang="en-US" sz="1800" dirty="0" smtClean="0">
                  <a:solidFill>
                    <a:srgbClr val="0000FF"/>
                  </a:solidFill>
                  <a:latin typeface="Candara" pitchFamily="-111" charset="0"/>
                  <a:ea typeface="Candara" pitchFamily="-111" charset="0"/>
                  <a:cs typeface="Candara" pitchFamily="-111" charset="0"/>
                </a:rPr>
                <a:t>sp2 orbitals </a:t>
              </a:r>
              <a:r>
                <a:rPr lang="en-US" sz="1800" dirty="0">
                  <a:solidFill>
                    <a:srgbClr val="0000FF"/>
                  </a:solidFill>
                  <a:latin typeface="Candara" pitchFamily="-111" charset="0"/>
                  <a:ea typeface="Candara" pitchFamily="-111" charset="0"/>
                  <a:cs typeface="Candara" pitchFamily="-111" charset="0"/>
                </a:rPr>
                <a:t>in </a:t>
              </a:r>
              <a:r>
                <a:rPr lang="en-US" sz="1800" dirty="0" err="1">
                  <a:solidFill>
                    <a:srgbClr val="0000FF"/>
                  </a:solidFill>
                  <a:latin typeface="Candara" pitchFamily="-111" charset="0"/>
                  <a:ea typeface="Candara" pitchFamily="-111" charset="0"/>
                  <a:cs typeface="Candara" pitchFamily="-111" charset="0"/>
                </a:rPr>
                <a:t>trigonal</a:t>
              </a:r>
              <a:r>
                <a:rPr lang="en-US" sz="1800" dirty="0">
                  <a:solidFill>
                    <a:srgbClr val="0000FF"/>
                  </a:solidFill>
                  <a:latin typeface="Candara" pitchFamily="-111" charset="0"/>
                  <a:ea typeface="Candara" pitchFamily="-111" charset="0"/>
                  <a:cs typeface="Candara" pitchFamily="-111" charset="0"/>
                </a:rPr>
                <a:t/>
              </a:r>
              <a:br>
                <a:rPr lang="en-US" sz="1800" dirty="0">
                  <a:solidFill>
                    <a:srgbClr val="0000FF"/>
                  </a:solidFill>
                  <a:latin typeface="Candara" pitchFamily="-111" charset="0"/>
                  <a:ea typeface="Candara" pitchFamily="-111" charset="0"/>
                  <a:cs typeface="Candara" pitchFamily="-111" charset="0"/>
                </a:rPr>
              </a:br>
              <a:r>
                <a:rPr lang="en-US" sz="1800" dirty="0">
                  <a:solidFill>
                    <a:srgbClr val="0000FF"/>
                  </a:solidFill>
                  <a:latin typeface="Candara" pitchFamily="-111" charset="0"/>
                  <a:ea typeface="Candara" pitchFamily="-111" charset="0"/>
                  <a:cs typeface="Candara" pitchFamily="-111" charset="0"/>
                </a:rPr>
                <a:t>planar geometry,</a:t>
              </a:r>
              <a:br>
                <a:rPr lang="en-US" sz="1800" dirty="0">
                  <a:solidFill>
                    <a:srgbClr val="0000FF"/>
                  </a:solidFill>
                  <a:latin typeface="Candara" pitchFamily="-111" charset="0"/>
                  <a:ea typeface="Candara" pitchFamily="-111" charset="0"/>
                  <a:cs typeface="Candara" pitchFamily="-111" charset="0"/>
                </a:rPr>
              </a:br>
              <a:r>
                <a:rPr lang="en-US" sz="1800" dirty="0">
                  <a:solidFill>
                    <a:srgbClr val="0000FF"/>
                  </a:solidFill>
                  <a:latin typeface="Candara" pitchFamily="-111" charset="0"/>
                  <a:ea typeface="Candara" pitchFamily="-111" charset="0"/>
                  <a:cs typeface="Candara" pitchFamily="-111" charset="0"/>
                </a:rPr>
                <a:t>&amp; an </a:t>
              </a:r>
              <a:r>
                <a:rPr lang="en-US" sz="1800" dirty="0" err="1">
                  <a:solidFill>
                    <a:srgbClr val="0000FF"/>
                  </a:solidFill>
                  <a:latin typeface="Candara" pitchFamily="-111" charset="0"/>
                  <a:ea typeface="Candara" pitchFamily="-111" charset="0"/>
                  <a:cs typeface="Candara" pitchFamily="-111" charset="0"/>
                </a:rPr>
                <a:t>unhybridized</a:t>
              </a:r>
              <a:r>
                <a:rPr lang="en-US" sz="1800" dirty="0">
                  <a:solidFill>
                    <a:srgbClr val="0000FF"/>
                  </a:solidFill>
                  <a:latin typeface="Candara" pitchFamily="-111" charset="0"/>
                  <a:ea typeface="Candara" pitchFamily="-111" charset="0"/>
                  <a:cs typeface="Candara" pitchFamily="-111" charset="0"/>
                </a:rPr>
                <a:t/>
              </a:r>
              <a:br>
                <a:rPr lang="en-US" sz="1800" dirty="0">
                  <a:solidFill>
                    <a:srgbClr val="0000FF"/>
                  </a:solidFill>
                  <a:latin typeface="Candara" pitchFamily="-111" charset="0"/>
                  <a:ea typeface="Candara" pitchFamily="-111" charset="0"/>
                  <a:cs typeface="Candara" pitchFamily="-111" charset="0"/>
                </a:rPr>
              </a:br>
              <a:r>
                <a:rPr lang="en-US" sz="1800" dirty="0">
                  <a:solidFill>
                    <a:srgbClr val="0000FF"/>
                  </a:solidFill>
                  <a:latin typeface="Candara" pitchFamily="-111" charset="0"/>
                  <a:ea typeface="Candara" pitchFamily="-111" charset="0"/>
                  <a:cs typeface="Candara" pitchFamily="-111" charset="0"/>
                </a:rPr>
                <a:t>p perpendicular to them </a:t>
              </a:r>
            </a:p>
          </p:txBody>
        </p:sp>
      </p:grpSp>
      <p:sp>
        <p:nvSpPr>
          <p:cNvPr id="90158" name="TextBox 7"/>
          <p:cNvSpPr txBox="1">
            <a:spLocks noChangeArrowheads="1"/>
          </p:cNvSpPr>
          <p:nvPr/>
        </p:nvSpPr>
        <p:spPr bwMode="auto">
          <a:xfrm>
            <a:off x="7570788" y="6381750"/>
            <a:ext cx="1498600" cy="400050"/>
          </a:xfrm>
          <a:prstGeom prst="rect">
            <a:avLst/>
          </a:prstGeom>
          <a:noFill/>
          <a:ln w="9525">
            <a:noFill/>
            <a:miter lim="800000"/>
            <a:headEnd/>
            <a:tailEnd/>
          </a:ln>
        </p:spPr>
        <p:txBody>
          <a:bodyPr wrap="none">
            <a:prstTxWarp prst="textNoShape">
              <a:avLst/>
            </a:prstTxWarp>
            <a:spAutoFit/>
          </a:bodyPr>
          <a:lstStyle/>
          <a:p>
            <a:r>
              <a:rPr lang="en-US">
                <a:latin typeface="Candara" pitchFamily="-111" charset="0"/>
                <a:ea typeface="Candara" pitchFamily="-111" charset="0"/>
                <a:cs typeface="Candara" pitchFamily="-111" charset="0"/>
              </a:rPr>
              <a:t>D&amp;D p.41-42</a:t>
            </a:r>
          </a:p>
        </p:txBody>
      </p:sp>
      <p:sp>
        <p:nvSpPr>
          <p:cNvPr id="47" name="Rectangle 145"/>
          <p:cNvSpPr>
            <a:spLocks noChangeArrowheads="1"/>
          </p:cNvSpPr>
          <p:nvPr/>
        </p:nvSpPr>
        <p:spPr bwMode="auto">
          <a:xfrm>
            <a:off x="730251" y="2641600"/>
            <a:ext cx="2413000" cy="1600200"/>
          </a:xfrm>
          <a:prstGeom prst="rect">
            <a:avLst/>
          </a:prstGeom>
          <a:noFill/>
          <a:ln w="9525">
            <a:solidFill>
              <a:srgbClr val="0000FF"/>
            </a:solidFill>
            <a:round/>
            <a:headEnd/>
            <a:tailEnd/>
          </a:ln>
        </p:spPr>
        <p:txBody>
          <a:bodyPr>
            <a:prstTxWarp prst="textNoShape">
              <a:avLst/>
            </a:prstTxWarp>
          </a:bodyPr>
          <a:lstStyle/>
          <a:p>
            <a:endParaRPr lang="en-US"/>
          </a:p>
        </p:txBody>
      </p:sp>
      <p:grpSp>
        <p:nvGrpSpPr>
          <p:cNvPr id="7" name="Group 6"/>
          <p:cNvGrpSpPr/>
          <p:nvPr/>
        </p:nvGrpSpPr>
        <p:grpSpPr>
          <a:xfrm>
            <a:off x="933451" y="2324100"/>
            <a:ext cx="7753349" cy="2095500"/>
            <a:chOff x="933451" y="2324100"/>
            <a:chExt cx="7753349" cy="2095500"/>
          </a:xfrm>
        </p:grpSpPr>
        <p:cxnSp>
          <p:nvCxnSpPr>
            <p:cNvPr id="3" name="Straight Arrow Connector 2"/>
            <p:cNvCxnSpPr/>
            <p:nvPr/>
          </p:nvCxnSpPr>
          <p:spPr bwMode="auto">
            <a:xfrm>
              <a:off x="3276600" y="3761363"/>
              <a:ext cx="1828800" cy="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pSp>
          <p:nvGrpSpPr>
            <p:cNvPr id="4" name="Group 3"/>
            <p:cNvGrpSpPr/>
            <p:nvPr/>
          </p:nvGrpSpPr>
          <p:grpSpPr>
            <a:xfrm>
              <a:off x="933451" y="2324100"/>
              <a:ext cx="7753349" cy="2095500"/>
              <a:chOff x="933451" y="2324100"/>
              <a:chExt cx="7753349" cy="2095500"/>
            </a:xfrm>
          </p:grpSpPr>
          <p:sp>
            <p:nvSpPr>
              <p:cNvPr id="90139" name="Oval 135"/>
              <p:cNvSpPr>
                <a:spLocks noChangeArrowheads="1"/>
              </p:cNvSpPr>
              <p:nvPr/>
            </p:nvSpPr>
            <p:spPr bwMode="auto">
              <a:xfrm>
                <a:off x="933451" y="2324100"/>
                <a:ext cx="1524000" cy="1905000"/>
              </a:xfrm>
              <a:prstGeom prst="ellipse">
                <a:avLst/>
              </a:prstGeom>
              <a:noFill/>
              <a:ln w="9525">
                <a:solidFill>
                  <a:srgbClr val="0000FF"/>
                </a:solidFill>
                <a:round/>
                <a:headEnd/>
                <a:tailEnd/>
              </a:ln>
            </p:spPr>
            <p:txBody>
              <a:bodyPr>
                <a:prstTxWarp prst="textNoShape">
                  <a:avLst/>
                </a:prstTxWarp>
              </a:bodyPr>
              <a:lstStyle/>
              <a:p>
                <a:endParaRPr lang="en-US"/>
              </a:p>
            </p:txBody>
          </p:sp>
          <p:cxnSp>
            <p:nvCxnSpPr>
              <p:cNvPr id="90140" name="Straight Connector 136"/>
              <p:cNvCxnSpPr>
                <a:cxnSpLocks noChangeShapeType="1"/>
              </p:cNvCxnSpPr>
              <p:nvPr/>
            </p:nvCxnSpPr>
            <p:spPr bwMode="auto">
              <a:xfrm>
                <a:off x="5943600" y="3403600"/>
                <a:ext cx="457200" cy="1588"/>
              </a:xfrm>
              <a:prstGeom prst="line">
                <a:avLst/>
              </a:prstGeom>
              <a:noFill/>
              <a:ln w="9525">
                <a:solidFill>
                  <a:schemeClr val="tx1"/>
                </a:solidFill>
                <a:round/>
                <a:headEnd/>
                <a:tailEnd/>
              </a:ln>
            </p:spPr>
          </p:cxnSp>
          <p:cxnSp>
            <p:nvCxnSpPr>
              <p:cNvPr id="90141" name="Straight Connector 137"/>
              <p:cNvCxnSpPr>
                <a:cxnSpLocks noChangeShapeType="1"/>
              </p:cNvCxnSpPr>
              <p:nvPr/>
            </p:nvCxnSpPr>
            <p:spPr bwMode="auto">
              <a:xfrm>
                <a:off x="7315200" y="3402013"/>
                <a:ext cx="457200" cy="1587"/>
              </a:xfrm>
              <a:prstGeom prst="line">
                <a:avLst/>
              </a:prstGeom>
              <a:noFill/>
              <a:ln w="9525">
                <a:solidFill>
                  <a:schemeClr val="tx1"/>
                </a:solidFill>
                <a:round/>
                <a:headEnd/>
                <a:tailEnd/>
              </a:ln>
            </p:spPr>
          </p:cxnSp>
          <p:cxnSp>
            <p:nvCxnSpPr>
              <p:cNvPr id="90142" name="Straight Connector 138"/>
              <p:cNvCxnSpPr>
                <a:cxnSpLocks noChangeShapeType="1"/>
              </p:cNvCxnSpPr>
              <p:nvPr/>
            </p:nvCxnSpPr>
            <p:spPr bwMode="auto">
              <a:xfrm>
                <a:off x="6629400" y="3402013"/>
                <a:ext cx="457200" cy="1587"/>
              </a:xfrm>
              <a:prstGeom prst="line">
                <a:avLst/>
              </a:prstGeom>
              <a:noFill/>
              <a:ln w="9525">
                <a:solidFill>
                  <a:schemeClr val="tx1"/>
                </a:solidFill>
                <a:round/>
                <a:headEnd/>
                <a:tailEnd/>
              </a:ln>
            </p:spPr>
          </p:cxnSp>
          <p:cxnSp>
            <p:nvCxnSpPr>
              <p:cNvPr id="90143" name="Straight Connector 139"/>
              <p:cNvCxnSpPr>
                <a:cxnSpLocks noChangeShapeType="1"/>
              </p:cNvCxnSpPr>
              <p:nvPr/>
            </p:nvCxnSpPr>
            <p:spPr bwMode="auto">
              <a:xfrm>
                <a:off x="8001000" y="3022600"/>
                <a:ext cx="457200" cy="1588"/>
              </a:xfrm>
              <a:prstGeom prst="line">
                <a:avLst/>
              </a:prstGeom>
              <a:noFill/>
              <a:ln w="9525">
                <a:solidFill>
                  <a:schemeClr val="tx1"/>
                </a:solidFill>
                <a:round/>
                <a:headEnd/>
                <a:tailEnd/>
              </a:ln>
            </p:spPr>
          </p:cxnSp>
          <p:sp>
            <p:nvSpPr>
              <p:cNvPr id="90144" name="Text Box 3"/>
              <p:cNvSpPr txBox="1">
                <a:spLocks noChangeArrowheads="1"/>
              </p:cNvSpPr>
              <p:nvPr/>
            </p:nvSpPr>
            <p:spPr bwMode="auto">
              <a:xfrm>
                <a:off x="5334000" y="3175000"/>
                <a:ext cx="631825" cy="400050"/>
              </a:xfrm>
              <a:prstGeom prst="rect">
                <a:avLst/>
              </a:prstGeom>
              <a:noFill/>
              <a:ln w="9525">
                <a:noFill/>
                <a:miter lim="800000"/>
                <a:headEnd/>
                <a:tailEnd/>
              </a:ln>
            </p:spPr>
            <p:txBody>
              <a:bodyPr wrap="none">
                <a:prstTxWarp prst="textNoShape">
                  <a:avLst/>
                </a:prstTxWarp>
                <a:spAutoFit/>
              </a:bodyPr>
              <a:lstStyle/>
              <a:p>
                <a:pPr indent="6350"/>
                <a:r>
                  <a:rPr lang="en-US">
                    <a:latin typeface="Candara" pitchFamily="-111" charset="0"/>
                    <a:ea typeface="Candara" pitchFamily="-111" charset="0"/>
                    <a:cs typeface="Candara" pitchFamily="-111" charset="0"/>
                  </a:rPr>
                  <a:t>2sp</a:t>
                </a:r>
                <a:r>
                  <a:rPr lang="en-US" baseline="30000">
                    <a:latin typeface="Candara" pitchFamily="-111" charset="0"/>
                    <a:ea typeface="Candara" pitchFamily="-111" charset="0"/>
                    <a:cs typeface="Candara" pitchFamily="-111" charset="0"/>
                  </a:rPr>
                  <a:t>2</a:t>
                </a:r>
                <a:endParaRPr lang="en-US">
                  <a:latin typeface="Candara" pitchFamily="-111" charset="0"/>
                  <a:ea typeface="Candara" pitchFamily="-111" charset="0"/>
                  <a:cs typeface="Candara" pitchFamily="-111" charset="0"/>
                </a:endParaRPr>
              </a:p>
            </p:txBody>
          </p:sp>
          <p:sp>
            <p:nvSpPr>
              <p:cNvPr id="90145" name="Text Box 3"/>
              <p:cNvSpPr txBox="1">
                <a:spLocks noChangeArrowheads="1"/>
              </p:cNvSpPr>
              <p:nvPr/>
            </p:nvSpPr>
            <p:spPr bwMode="auto">
              <a:xfrm>
                <a:off x="5486400" y="2794000"/>
                <a:ext cx="446088" cy="400050"/>
              </a:xfrm>
              <a:prstGeom prst="rect">
                <a:avLst/>
              </a:prstGeom>
              <a:noFill/>
              <a:ln w="9525">
                <a:noFill/>
                <a:miter lim="800000"/>
                <a:headEnd/>
                <a:tailEnd/>
              </a:ln>
            </p:spPr>
            <p:txBody>
              <a:bodyPr wrap="none">
                <a:prstTxWarp prst="textNoShape">
                  <a:avLst/>
                </a:prstTxWarp>
                <a:spAutoFit/>
              </a:bodyPr>
              <a:lstStyle/>
              <a:p>
                <a:pPr indent="6350"/>
                <a:r>
                  <a:rPr lang="en-US">
                    <a:latin typeface="Candara" pitchFamily="-111" charset="0"/>
                    <a:ea typeface="Candara" pitchFamily="-111" charset="0"/>
                    <a:cs typeface="Candara" pitchFamily="-111" charset="0"/>
                  </a:rPr>
                  <a:t>2p</a:t>
                </a:r>
              </a:p>
            </p:txBody>
          </p:sp>
          <p:cxnSp>
            <p:nvCxnSpPr>
              <p:cNvPr id="90146" name="Straight Arrow Connector 142"/>
              <p:cNvCxnSpPr>
                <a:cxnSpLocks noChangeShapeType="1"/>
              </p:cNvCxnSpPr>
              <p:nvPr/>
            </p:nvCxnSpPr>
            <p:spPr bwMode="auto">
              <a:xfrm rot="5400000" flipH="1" flipV="1">
                <a:off x="6515894" y="3136106"/>
                <a:ext cx="381000" cy="1588"/>
              </a:xfrm>
              <a:prstGeom prst="straightConnector1">
                <a:avLst/>
              </a:prstGeom>
              <a:noFill/>
              <a:ln w="28575">
                <a:solidFill>
                  <a:srgbClr val="FF0000"/>
                </a:solidFill>
                <a:round/>
                <a:headEnd/>
                <a:tailEnd type="arrow" w="med" len="med"/>
              </a:ln>
            </p:spPr>
          </p:cxnSp>
          <p:cxnSp>
            <p:nvCxnSpPr>
              <p:cNvPr id="90147" name="Straight Arrow Connector 143"/>
              <p:cNvCxnSpPr>
                <a:cxnSpLocks noChangeShapeType="1"/>
              </p:cNvCxnSpPr>
              <p:nvPr/>
            </p:nvCxnSpPr>
            <p:spPr bwMode="auto">
              <a:xfrm rot="5400000" flipH="1" flipV="1">
                <a:off x="7276307" y="3136106"/>
                <a:ext cx="381000" cy="1587"/>
              </a:xfrm>
              <a:prstGeom prst="straightConnector1">
                <a:avLst/>
              </a:prstGeom>
              <a:noFill/>
              <a:ln w="28575">
                <a:solidFill>
                  <a:srgbClr val="FF0000"/>
                </a:solidFill>
                <a:round/>
                <a:headEnd/>
                <a:tailEnd type="arrow" w="med" len="med"/>
              </a:ln>
            </p:spPr>
          </p:cxnSp>
          <p:cxnSp>
            <p:nvCxnSpPr>
              <p:cNvPr id="90148" name="Straight Arrow Connector 144"/>
              <p:cNvCxnSpPr>
                <a:cxnSpLocks noChangeShapeType="1"/>
              </p:cNvCxnSpPr>
              <p:nvPr/>
            </p:nvCxnSpPr>
            <p:spPr bwMode="auto">
              <a:xfrm rot="5400000" flipH="1" flipV="1">
                <a:off x="5906294" y="3136106"/>
                <a:ext cx="381000" cy="1588"/>
              </a:xfrm>
              <a:prstGeom prst="straightConnector1">
                <a:avLst/>
              </a:prstGeom>
              <a:noFill/>
              <a:ln w="28575">
                <a:solidFill>
                  <a:srgbClr val="FF0000"/>
                </a:solidFill>
                <a:round/>
                <a:headEnd/>
                <a:tailEnd type="arrow" w="med" len="med"/>
              </a:ln>
            </p:spPr>
          </p:cxnSp>
          <p:sp>
            <p:nvSpPr>
              <p:cNvPr id="90149" name="Rectangle 145"/>
              <p:cNvSpPr>
                <a:spLocks noChangeArrowheads="1"/>
              </p:cNvSpPr>
              <p:nvPr/>
            </p:nvSpPr>
            <p:spPr bwMode="auto">
              <a:xfrm>
                <a:off x="5334000" y="2641600"/>
                <a:ext cx="3352800" cy="1600200"/>
              </a:xfrm>
              <a:prstGeom prst="rect">
                <a:avLst/>
              </a:prstGeom>
              <a:noFill/>
              <a:ln w="9525">
                <a:solidFill>
                  <a:srgbClr val="0000FF"/>
                </a:solidFill>
                <a:round/>
                <a:headEnd/>
                <a:tailEnd/>
              </a:ln>
            </p:spPr>
            <p:txBody>
              <a:bodyPr>
                <a:prstTxWarp prst="textNoShape">
                  <a:avLst/>
                </a:prstTxWarp>
              </a:bodyPr>
              <a:lstStyle/>
              <a:p>
                <a:endParaRPr lang="en-US"/>
              </a:p>
            </p:txBody>
          </p:sp>
          <p:sp>
            <p:nvSpPr>
              <p:cNvPr id="50" name="Text Box 3"/>
              <p:cNvSpPr txBox="1">
                <a:spLocks noChangeArrowheads="1"/>
              </p:cNvSpPr>
              <p:nvPr/>
            </p:nvSpPr>
            <p:spPr bwMode="auto">
              <a:xfrm>
                <a:off x="3289674" y="2542163"/>
                <a:ext cx="1922897" cy="1877437"/>
              </a:xfrm>
              <a:prstGeom prst="rect">
                <a:avLst/>
              </a:prstGeom>
              <a:noFill/>
              <a:ln w="9525">
                <a:noFill/>
                <a:miter lim="800000"/>
                <a:headEnd/>
                <a:tailEnd/>
              </a:ln>
            </p:spPr>
            <p:txBody>
              <a:bodyPr wrap="none">
                <a:prstTxWarp prst="textNoShape">
                  <a:avLst/>
                </a:prstTxWarp>
                <a:spAutoFit/>
              </a:bodyPr>
              <a:lstStyle/>
              <a:p>
                <a:pPr indent="6350"/>
                <a:r>
                  <a:rPr lang="en-US" sz="1800" dirty="0" smtClean="0">
                    <a:solidFill>
                      <a:srgbClr val="0000FF"/>
                    </a:solidFill>
                    <a:latin typeface="Candara" pitchFamily="-111" charset="0"/>
                    <a:ea typeface="Candara" pitchFamily="-111" charset="0"/>
                    <a:cs typeface="Candara" pitchFamily="-111" charset="0"/>
                  </a:rPr>
                  <a:t>To create three</a:t>
                </a:r>
                <a:br>
                  <a:rPr lang="en-US" sz="1800" dirty="0" smtClean="0">
                    <a:solidFill>
                      <a:srgbClr val="0000FF"/>
                    </a:solidFill>
                    <a:latin typeface="Candara" pitchFamily="-111" charset="0"/>
                    <a:ea typeface="Candara" pitchFamily="-111" charset="0"/>
                    <a:cs typeface="Candara" pitchFamily="-111" charset="0"/>
                  </a:rPr>
                </a:br>
                <a:r>
                  <a:rPr lang="en-US" sz="1800" dirty="0" smtClean="0">
                    <a:solidFill>
                      <a:srgbClr val="0000FF"/>
                    </a:solidFill>
                    <a:latin typeface="Candara" pitchFamily="-111" charset="0"/>
                    <a:ea typeface="Candara" pitchFamily="-111" charset="0"/>
                    <a:cs typeface="Candara" pitchFamily="-111" charset="0"/>
                  </a:rPr>
                  <a:t>equivalent bonds,</a:t>
                </a:r>
                <a:br>
                  <a:rPr lang="en-US" sz="1800" dirty="0" smtClean="0">
                    <a:solidFill>
                      <a:srgbClr val="0000FF"/>
                    </a:solidFill>
                    <a:latin typeface="Candara" pitchFamily="-111" charset="0"/>
                    <a:ea typeface="Candara" pitchFamily="-111" charset="0"/>
                    <a:cs typeface="Candara" pitchFamily="-111" charset="0"/>
                  </a:rPr>
                </a:br>
                <a:r>
                  <a:rPr lang="en-US" sz="1800" dirty="0" smtClean="0">
                    <a:solidFill>
                      <a:srgbClr val="0000FF"/>
                    </a:solidFill>
                    <a:latin typeface="Candara" pitchFamily="-111" charset="0"/>
                    <a:ea typeface="Candara" pitchFamily="-111" charset="0"/>
                    <a:cs typeface="Candara" pitchFamily="-111" charset="0"/>
                  </a:rPr>
                  <a:t>hybridize three</a:t>
                </a:r>
                <a:br>
                  <a:rPr lang="en-US" sz="1800" dirty="0" smtClean="0">
                    <a:solidFill>
                      <a:srgbClr val="0000FF"/>
                    </a:solidFill>
                    <a:latin typeface="Candara" pitchFamily="-111" charset="0"/>
                    <a:ea typeface="Candara" pitchFamily="-111" charset="0"/>
                    <a:cs typeface="Candara" pitchFamily="-111" charset="0"/>
                  </a:rPr>
                </a:br>
                <a:r>
                  <a:rPr lang="en-US" sz="1800" dirty="0" smtClean="0">
                    <a:solidFill>
                      <a:srgbClr val="0000FF"/>
                    </a:solidFill>
                    <a:latin typeface="Candara" pitchFamily="-111" charset="0"/>
                    <a:ea typeface="Candara" pitchFamily="-111" charset="0"/>
                    <a:cs typeface="Candara" pitchFamily="-111" charset="0"/>
                  </a:rPr>
                  <a:t>orbitals.</a:t>
                </a:r>
              </a:p>
              <a:p>
                <a:pPr indent="6350"/>
                <a:endParaRPr lang="en-US" sz="800" dirty="0">
                  <a:solidFill>
                    <a:srgbClr val="0000FF"/>
                  </a:solidFill>
                  <a:latin typeface="Candara" pitchFamily="-111" charset="0"/>
                  <a:ea typeface="Candara" pitchFamily="-111" charset="0"/>
                  <a:cs typeface="Candara" pitchFamily="-111" charset="0"/>
                </a:endParaRPr>
              </a:p>
              <a:p>
                <a:pPr indent="6350"/>
                <a:r>
                  <a:rPr lang="en-US" sz="1800" dirty="0" smtClean="0">
                    <a:solidFill>
                      <a:srgbClr val="0000FF"/>
                    </a:solidFill>
                    <a:latin typeface="Candara" pitchFamily="-111" charset="0"/>
                    <a:ea typeface="Candara" pitchFamily="-111" charset="0"/>
                    <a:cs typeface="Candara" pitchFamily="-111" charset="0"/>
                  </a:rPr>
                  <a:t>One p remains </a:t>
                </a:r>
                <a:br>
                  <a:rPr lang="en-US" sz="1800" dirty="0" smtClean="0">
                    <a:solidFill>
                      <a:srgbClr val="0000FF"/>
                    </a:solidFill>
                    <a:latin typeface="Candara" pitchFamily="-111" charset="0"/>
                    <a:ea typeface="Candara" pitchFamily="-111" charset="0"/>
                    <a:cs typeface="Candara" pitchFamily="-111" charset="0"/>
                  </a:rPr>
                </a:br>
                <a:r>
                  <a:rPr lang="en-US" sz="1800" dirty="0" smtClean="0">
                    <a:solidFill>
                      <a:srgbClr val="0000FF"/>
                    </a:solidFill>
                    <a:latin typeface="Candara" pitchFamily="-111" charset="0"/>
                    <a:ea typeface="Candara" pitchFamily="-111" charset="0"/>
                    <a:cs typeface="Candara" pitchFamily="-111" charset="0"/>
                  </a:rPr>
                  <a:t>unchanged</a:t>
                </a:r>
                <a:endParaRPr lang="en-US" sz="1800" dirty="0">
                  <a:solidFill>
                    <a:srgbClr val="0000FF"/>
                  </a:solidFill>
                  <a:latin typeface="Candara" pitchFamily="-111" charset="0"/>
                  <a:ea typeface="Candara" pitchFamily="-111" charset="0"/>
                  <a:cs typeface="Candara" pitchFamily="-111" charset="0"/>
                </a:endParaRPr>
              </a:p>
            </p:txBody>
          </p:sp>
        </p:grpSp>
      </p:grpSp>
      <p:grpSp>
        <p:nvGrpSpPr>
          <p:cNvPr id="5" name="Group 4"/>
          <p:cNvGrpSpPr/>
          <p:nvPr/>
        </p:nvGrpSpPr>
        <p:grpSpPr>
          <a:xfrm>
            <a:off x="6324600" y="3886200"/>
            <a:ext cx="2538058" cy="2218730"/>
            <a:chOff x="6324600" y="3886200"/>
            <a:chExt cx="2538058" cy="2218730"/>
          </a:xfrm>
        </p:grpSpPr>
        <p:pic>
          <p:nvPicPr>
            <p:cNvPr id="90150" name="Picture 146"/>
            <p:cNvPicPr>
              <a:picLocks noChangeAspect="1"/>
            </p:cNvPicPr>
            <p:nvPr/>
          </p:nvPicPr>
          <p:blipFill>
            <a:blip r:embed="rId5"/>
            <a:srcRect/>
            <a:stretch>
              <a:fillRect/>
            </a:stretch>
          </p:blipFill>
          <p:spPr bwMode="auto">
            <a:xfrm>
              <a:off x="6629400" y="3886200"/>
              <a:ext cx="1676400" cy="1320800"/>
            </a:xfrm>
            <a:prstGeom prst="rect">
              <a:avLst/>
            </a:prstGeom>
            <a:noFill/>
            <a:ln w="9525">
              <a:solidFill>
                <a:schemeClr val="tx1"/>
              </a:solidFill>
              <a:miter lim="800000"/>
              <a:headEnd/>
              <a:tailEnd/>
            </a:ln>
          </p:spPr>
        </p:pic>
        <p:sp>
          <p:nvSpPr>
            <p:cNvPr id="52" name="Text Box 3"/>
            <p:cNvSpPr txBox="1">
              <a:spLocks noChangeArrowheads="1"/>
            </p:cNvSpPr>
            <p:nvPr/>
          </p:nvSpPr>
          <p:spPr bwMode="auto">
            <a:xfrm>
              <a:off x="6324600" y="5181600"/>
              <a:ext cx="2538058" cy="923330"/>
            </a:xfrm>
            <a:prstGeom prst="rect">
              <a:avLst/>
            </a:prstGeom>
            <a:noFill/>
            <a:ln w="9525">
              <a:noFill/>
              <a:miter lim="800000"/>
              <a:headEnd/>
              <a:tailEnd/>
            </a:ln>
          </p:spPr>
          <p:txBody>
            <a:bodyPr wrap="square">
              <a:prstTxWarp prst="textNoShape">
                <a:avLst/>
              </a:prstTxWarp>
              <a:spAutoFit/>
            </a:bodyPr>
            <a:lstStyle/>
            <a:p>
              <a:pPr indent="6350"/>
              <a:r>
                <a:rPr lang="en-US" sz="1800" dirty="0" smtClean="0">
                  <a:solidFill>
                    <a:srgbClr val="0000FF"/>
                  </a:solidFill>
                  <a:latin typeface="Candara" pitchFamily="-111" charset="0"/>
                  <a:ea typeface="Candara" pitchFamily="-111" charset="0"/>
                  <a:cs typeface="Candara" pitchFamily="-111" charset="0"/>
                </a:rPr>
                <a:t>The sp2 orbital is more “s-like” than an sp3 orbital.</a:t>
              </a:r>
              <a:endParaRPr lang="en-US" sz="1800" dirty="0">
                <a:solidFill>
                  <a:srgbClr val="0000FF"/>
                </a:solidFill>
                <a:latin typeface="Candara" pitchFamily="-111" charset="0"/>
                <a:ea typeface="Candara" pitchFamily="-111" charset="0"/>
                <a:cs typeface="Candara" pitchFamily="-111" charset="0"/>
              </a:endParaRPr>
            </a:p>
          </p:txBody>
        </p:sp>
      </p:grpSp>
    </p:spTree>
    <p:extLst>
      <p:ext uri="{BB962C8B-B14F-4D97-AF65-F5344CB8AC3E}">
        <p14:creationId xmlns:p14="http://schemas.microsoft.com/office/powerpoint/2010/main" val="210653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pitchFamily="-111" charset="0"/>
              <a:ea typeface="Candara" pitchFamily="-111" charset="0"/>
              <a:cs typeface="Candara" pitchFamily="-111" charset="0"/>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p>
        </p:txBody>
      </p:sp>
      <p:pic>
        <p:nvPicPr>
          <p:cNvPr id="92164"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92165"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pitchFamily="-111" charset="0"/>
                <a:ea typeface="Candara" pitchFamily="-111" charset="0"/>
                <a:cs typeface="Candara" pitchFamily="-111" charset="0"/>
              </a:rPr>
              <a:t>Exercise: hybridizing orbitals</a:t>
            </a:r>
            <a:endParaRPr lang="en-US" sz="2800" dirty="0">
              <a:solidFill>
                <a:srgbClr val="000000"/>
              </a:solidFill>
              <a:latin typeface="Candara" pitchFamily="-111" charset="0"/>
              <a:ea typeface="Candara" pitchFamily="-111" charset="0"/>
              <a:cs typeface="Candara" pitchFamily="-111" charset="0"/>
            </a:endParaRPr>
          </a:p>
        </p:txBody>
      </p:sp>
      <p:sp>
        <p:nvSpPr>
          <p:cNvPr id="92166" name="Text Box 3"/>
          <p:cNvSpPr txBox="1">
            <a:spLocks noChangeArrowheads="1"/>
          </p:cNvSpPr>
          <p:nvPr/>
        </p:nvSpPr>
        <p:spPr bwMode="auto">
          <a:xfrm>
            <a:off x="381000" y="965200"/>
            <a:ext cx="7123113" cy="2246313"/>
          </a:xfrm>
          <a:prstGeom prst="rect">
            <a:avLst/>
          </a:prstGeom>
          <a:noFill/>
          <a:ln w="9525">
            <a:noFill/>
            <a:miter lim="800000"/>
            <a:headEnd/>
            <a:tailEnd/>
          </a:ln>
        </p:spPr>
        <p:txBody>
          <a:bodyPr wrap="none">
            <a:prstTxWarp prst="textNoShape">
              <a:avLst/>
            </a:prstTxWarp>
            <a:spAutoFit/>
          </a:bodyPr>
          <a:lstStyle/>
          <a:p>
            <a:pPr indent="6350"/>
            <a:r>
              <a:rPr lang="en-US" dirty="0">
                <a:latin typeface="Candara" pitchFamily="-111" charset="0"/>
                <a:ea typeface="Candara" pitchFamily="-111" charset="0"/>
                <a:cs typeface="Candara" pitchFamily="-111" charset="0"/>
              </a:rPr>
              <a:t>Write “slot-arrow” diagrams for the following hybridized atoms:</a:t>
            </a:r>
          </a:p>
          <a:p>
            <a:pPr indent="6350"/>
            <a:endParaRPr lang="en-US" dirty="0">
              <a:latin typeface="Candara" pitchFamily="-111" charset="0"/>
              <a:ea typeface="Candara" pitchFamily="-111" charset="0"/>
              <a:cs typeface="Candara" pitchFamily="-111" charset="0"/>
            </a:endParaRPr>
          </a:p>
          <a:p>
            <a:pPr indent="6350">
              <a:buFontTx/>
              <a:buAutoNum type="arabicParenR"/>
            </a:pPr>
            <a:r>
              <a:rPr lang="en-US" dirty="0">
                <a:latin typeface="Candara" pitchFamily="-111" charset="0"/>
                <a:ea typeface="Candara" pitchFamily="-111" charset="0"/>
                <a:cs typeface="Candara" pitchFamily="-111" charset="0"/>
              </a:rPr>
              <a:t> sp</a:t>
            </a:r>
            <a:r>
              <a:rPr lang="en-US" baseline="30000" dirty="0">
                <a:latin typeface="Candara" pitchFamily="-111" charset="0"/>
                <a:ea typeface="Candara" pitchFamily="-111" charset="0"/>
                <a:cs typeface="Candara" pitchFamily="-111" charset="0"/>
              </a:rPr>
              <a:t>2</a:t>
            </a:r>
            <a:r>
              <a:rPr lang="en-US" dirty="0">
                <a:latin typeface="Candara" pitchFamily="-111" charset="0"/>
                <a:ea typeface="Candara" pitchFamily="-111" charset="0"/>
                <a:cs typeface="Candara" pitchFamily="-111" charset="0"/>
              </a:rPr>
              <a:t> carbon</a:t>
            </a:r>
          </a:p>
          <a:p>
            <a:pPr indent="6350">
              <a:buFontTx/>
              <a:buAutoNum type="arabicParenR"/>
            </a:pPr>
            <a:endParaRPr lang="en-US" dirty="0">
              <a:latin typeface="Candara" pitchFamily="-111" charset="0"/>
              <a:ea typeface="Candara" pitchFamily="-111" charset="0"/>
              <a:cs typeface="Candara" pitchFamily="-111" charset="0"/>
            </a:endParaRPr>
          </a:p>
          <a:p>
            <a:pPr indent="6350">
              <a:buFontTx/>
              <a:buAutoNum type="arabicParenR"/>
            </a:pPr>
            <a:r>
              <a:rPr lang="en-US" dirty="0">
                <a:latin typeface="Candara" pitchFamily="-111" charset="0"/>
                <a:ea typeface="Candara" pitchFamily="-111" charset="0"/>
                <a:cs typeface="Candara" pitchFamily="-111" charset="0"/>
              </a:rPr>
              <a:t> sp</a:t>
            </a:r>
            <a:r>
              <a:rPr lang="en-US" baseline="30000" dirty="0">
                <a:latin typeface="Candara" pitchFamily="-111" charset="0"/>
                <a:ea typeface="Candara" pitchFamily="-111" charset="0"/>
                <a:cs typeface="Candara" pitchFamily="-111" charset="0"/>
              </a:rPr>
              <a:t>2</a:t>
            </a:r>
            <a:r>
              <a:rPr lang="en-US" dirty="0">
                <a:latin typeface="Candara" pitchFamily="-111" charset="0"/>
                <a:ea typeface="Candara" pitchFamily="-111" charset="0"/>
                <a:cs typeface="Candara" pitchFamily="-111" charset="0"/>
              </a:rPr>
              <a:t> nitrogen</a:t>
            </a:r>
          </a:p>
          <a:p>
            <a:pPr indent="6350">
              <a:buFontTx/>
              <a:buAutoNum type="arabicParenR"/>
            </a:pPr>
            <a:endParaRPr lang="en-US" dirty="0">
              <a:latin typeface="Candara" pitchFamily="-111" charset="0"/>
              <a:ea typeface="Candara" pitchFamily="-111" charset="0"/>
              <a:cs typeface="Candara" pitchFamily="-111" charset="0"/>
            </a:endParaRPr>
          </a:p>
          <a:p>
            <a:pPr indent="6350">
              <a:buFontTx/>
              <a:buAutoNum type="arabicParenR"/>
            </a:pPr>
            <a:r>
              <a:rPr lang="en-US" dirty="0">
                <a:latin typeface="Candara" pitchFamily="-111" charset="0"/>
                <a:ea typeface="Candara" pitchFamily="-111" charset="0"/>
                <a:cs typeface="Candara" pitchFamily="-111" charset="0"/>
              </a:rPr>
              <a:t> sp</a:t>
            </a:r>
            <a:r>
              <a:rPr lang="en-US" baseline="30000" dirty="0">
                <a:latin typeface="Candara" pitchFamily="-111" charset="0"/>
                <a:ea typeface="Candara" pitchFamily="-111" charset="0"/>
                <a:cs typeface="Candara" pitchFamily="-111" charset="0"/>
              </a:rPr>
              <a:t>2</a:t>
            </a:r>
            <a:r>
              <a:rPr lang="en-US" dirty="0">
                <a:latin typeface="Candara" pitchFamily="-111" charset="0"/>
                <a:ea typeface="Candara" pitchFamily="-111" charset="0"/>
                <a:cs typeface="Candara" pitchFamily="-111" charset="0"/>
              </a:rPr>
              <a:t> oxygen</a:t>
            </a:r>
          </a:p>
        </p:txBody>
      </p:sp>
      <p:grpSp>
        <p:nvGrpSpPr>
          <p:cNvPr id="3" name="Group 2"/>
          <p:cNvGrpSpPr/>
          <p:nvPr/>
        </p:nvGrpSpPr>
        <p:grpSpPr>
          <a:xfrm>
            <a:off x="1905000" y="1295400"/>
            <a:ext cx="7010400" cy="1676400"/>
            <a:chOff x="1905000" y="1295400"/>
            <a:chExt cx="7010400" cy="1676400"/>
          </a:xfrm>
        </p:grpSpPr>
        <p:cxnSp>
          <p:nvCxnSpPr>
            <p:cNvPr id="92167" name="Straight Arrow Connector 123"/>
            <p:cNvCxnSpPr>
              <a:cxnSpLocks noChangeShapeType="1"/>
            </p:cNvCxnSpPr>
            <p:nvPr/>
          </p:nvCxnSpPr>
          <p:spPr bwMode="auto">
            <a:xfrm rot="5400000" flipH="1" flipV="1">
              <a:off x="2475707" y="2248694"/>
              <a:ext cx="1219200" cy="1587"/>
            </a:xfrm>
            <a:prstGeom prst="straightConnector1">
              <a:avLst/>
            </a:prstGeom>
            <a:noFill/>
            <a:ln w="28575">
              <a:solidFill>
                <a:srgbClr val="0000FF"/>
              </a:solidFill>
              <a:round/>
              <a:headEnd/>
              <a:tailEnd type="arrow" w="med" len="med"/>
            </a:ln>
          </p:spPr>
        </p:cxnSp>
        <p:sp>
          <p:nvSpPr>
            <p:cNvPr id="92168" name="Text Box 3"/>
            <p:cNvSpPr txBox="1">
              <a:spLocks noChangeArrowheads="1"/>
            </p:cNvSpPr>
            <p:nvPr/>
          </p:nvSpPr>
          <p:spPr bwMode="auto">
            <a:xfrm rot="16200000">
              <a:off x="2455069" y="2205832"/>
              <a:ext cx="860425" cy="369887"/>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energy</a:t>
              </a:r>
            </a:p>
          </p:txBody>
        </p:sp>
        <p:cxnSp>
          <p:nvCxnSpPr>
            <p:cNvPr id="92169" name="Straight Connector 126"/>
            <p:cNvCxnSpPr>
              <a:cxnSpLocks noChangeShapeType="1"/>
            </p:cNvCxnSpPr>
            <p:nvPr/>
          </p:nvCxnSpPr>
          <p:spPr bwMode="auto">
            <a:xfrm>
              <a:off x="3657600" y="2760663"/>
              <a:ext cx="457200" cy="1587"/>
            </a:xfrm>
            <a:prstGeom prst="line">
              <a:avLst/>
            </a:prstGeom>
            <a:noFill/>
            <a:ln w="9525">
              <a:solidFill>
                <a:srgbClr val="0000FF"/>
              </a:solidFill>
              <a:round/>
              <a:headEnd/>
              <a:tailEnd/>
            </a:ln>
          </p:spPr>
        </p:cxnSp>
        <p:cxnSp>
          <p:nvCxnSpPr>
            <p:cNvPr id="92170" name="Straight Connector 127"/>
            <p:cNvCxnSpPr>
              <a:cxnSpLocks noChangeShapeType="1"/>
            </p:cNvCxnSpPr>
            <p:nvPr/>
          </p:nvCxnSpPr>
          <p:spPr bwMode="auto">
            <a:xfrm>
              <a:off x="3657600" y="1770063"/>
              <a:ext cx="457200" cy="1587"/>
            </a:xfrm>
            <a:prstGeom prst="line">
              <a:avLst/>
            </a:prstGeom>
            <a:noFill/>
            <a:ln w="9525">
              <a:solidFill>
                <a:srgbClr val="0000FF"/>
              </a:solidFill>
              <a:round/>
              <a:headEnd/>
              <a:tailEnd/>
            </a:ln>
          </p:spPr>
        </p:cxnSp>
        <p:cxnSp>
          <p:nvCxnSpPr>
            <p:cNvPr id="92171" name="Straight Connector 128"/>
            <p:cNvCxnSpPr>
              <a:cxnSpLocks noChangeShapeType="1"/>
            </p:cNvCxnSpPr>
            <p:nvPr/>
          </p:nvCxnSpPr>
          <p:spPr bwMode="auto">
            <a:xfrm>
              <a:off x="4343400" y="1768475"/>
              <a:ext cx="457200" cy="1588"/>
            </a:xfrm>
            <a:prstGeom prst="line">
              <a:avLst/>
            </a:prstGeom>
            <a:noFill/>
            <a:ln w="9525">
              <a:solidFill>
                <a:srgbClr val="0000FF"/>
              </a:solidFill>
              <a:round/>
              <a:headEnd/>
              <a:tailEnd/>
            </a:ln>
          </p:spPr>
        </p:cxnSp>
        <p:cxnSp>
          <p:nvCxnSpPr>
            <p:cNvPr id="92172" name="Straight Connector 129"/>
            <p:cNvCxnSpPr>
              <a:cxnSpLocks noChangeShapeType="1"/>
            </p:cNvCxnSpPr>
            <p:nvPr/>
          </p:nvCxnSpPr>
          <p:spPr bwMode="auto">
            <a:xfrm>
              <a:off x="5029200" y="1766888"/>
              <a:ext cx="457200" cy="1587"/>
            </a:xfrm>
            <a:prstGeom prst="line">
              <a:avLst/>
            </a:prstGeom>
            <a:noFill/>
            <a:ln w="9525">
              <a:solidFill>
                <a:srgbClr val="0000FF"/>
              </a:solidFill>
              <a:round/>
              <a:headEnd/>
              <a:tailEnd/>
            </a:ln>
          </p:spPr>
        </p:cxnSp>
        <p:sp>
          <p:nvSpPr>
            <p:cNvPr id="92173" name="Text Box 3"/>
            <p:cNvSpPr txBox="1">
              <a:spLocks noChangeArrowheads="1"/>
            </p:cNvSpPr>
            <p:nvPr/>
          </p:nvSpPr>
          <p:spPr bwMode="auto">
            <a:xfrm>
              <a:off x="3162300" y="2525713"/>
              <a:ext cx="387350" cy="369887"/>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2s</a:t>
              </a:r>
            </a:p>
          </p:txBody>
        </p:sp>
        <p:sp>
          <p:nvSpPr>
            <p:cNvPr id="92174" name="Text Box 3"/>
            <p:cNvSpPr txBox="1">
              <a:spLocks noChangeArrowheads="1"/>
            </p:cNvSpPr>
            <p:nvPr/>
          </p:nvSpPr>
          <p:spPr bwMode="auto">
            <a:xfrm>
              <a:off x="3162300" y="1565275"/>
              <a:ext cx="419100" cy="368300"/>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2p</a:t>
              </a:r>
            </a:p>
          </p:txBody>
        </p:sp>
        <p:cxnSp>
          <p:nvCxnSpPr>
            <p:cNvPr id="92175" name="Straight Connector 136"/>
            <p:cNvCxnSpPr>
              <a:cxnSpLocks noChangeShapeType="1"/>
            </p:cNvCxnSpPr>
            <p:nvPr/>
          </p:nvCxnSpPr>
          <p:spPr bwMode="auto">
            <a:xfrm>
              <a:off x="6454775" y="2133600"/>
              <a:ext cx="457200" cy="1588"/>
            </a:xfrm>
            <a:prstGeom prst="line">
              <a:avLst/>
            </a:prstGeom>
            <a:noFill/>
            <a:ln w="9525">
              <a:solidFill>
                <a:srgbClr val="0000FF"/>
              </a:solidFill>
              <a:round/>
              <a:headEnd/>
              <a:tailEnd/>
            </a:ln>
          </p:spPr>
        </p:cxnSp>
        <p:cxnSp>
          <p:nvCxnSpPr>
            <p:cNvPr id="92176" name="Straight Connector 137"/>
            <p:cNvCxnSpPr>
              <a:cxnSpLocks noChangeShapeType="1"/>
            </p:cNvCxnSpPr>
            <p:nvPr/>
          </p:nvCxnSpPr>
          <p:spPr bwMode="auto">
            <a:xfrm>
              <a:off x="7826375" y="2132013"/>
              <a:ext cx="457200" cy="1587"/>
            </a:xfrm>
            <a:prstGeom prst="line">
              <a:avLst/>
            </a:prstGeom>
            <a:noFill/>
            <a:ln w="9525">
              <a:solidFill>
                <a:srgbClr val="0000FF"/>
              </a:solidFill>
              <a:round/>
              <a:headEnd/>
              <a:tailEnd/>
            </a:ln>
          </p:spPr>
        </p:cxnSp>
        <p:cxnSp>
          <p:nvCxnSpPr>
            <p:cNvPr id="92177" name="Straight Connector 138"/>
            <p:cNvCxnSpPr>
              <a:cxnSpLocks noChangeShapeType="1"/>
            </p:cNvCxnSpPr>
            <p:nvPr/>
          </p:nvCxnSpPr>
          <p:spPr bwMode="auto">
            <a:xfrm>
              <a:off x="7140575" y="2132013"/>
              <a:ext cx="457200" cy="1587"/>
            </a:xfrm>
            <a:prstGeom prst="line">
              <a:avLst/>
            </a:prstGeom>
            <a:noFill/>
            <a:ln w="9525">
              <a:solidFill>
                <a:srgbClr val="0000FF"/>
              </a:solidFill>
              <a:round/>
              <a:headEnd/>
              <a:tailEnd/>
            </a:ln>
          </p:spPr>
        </p:cxnSp>
        <p:cxnSp>
          <p:nvCxnSpPr>
            <p:cNvPr id="92178" name="Straight Connector 139"/>
            <p:cNvCxnSpPr>
              <a:cxnSpLocks noChangeShapeType="1"/>
            </p:cNvCxnSpPr>
            <p:nvPr/>
          </p:nvCxnSpPr>
          <p:spPr bwMode="auto">
            <a:xfrm>
              <a:off x="8359775" y="1752600"/>
              <a:ext cx="457200" cy="1588"/>
            </a:xfrm>
            <a:prstGeom prst="line">
              <a:avLst/>
            </a:prstGeom>
            <a:noFill/>
            <a:ln w="9525">
              <a:solidFill>
                <a:srgbClr val="0000FF"/>
              </a:solidFill>
              <a:round/>
              <a:headEnd/>
              <a:tailEnd/>
            </a:ln>
          </p:spPr>
        </p:cxnSp>
        <p:sp>
          <p:nvSpPr>
            <p:cNvPr id="92179" name="Text Box 3"/>
            <p:cNvSpPr txBox="1">
              <a:spLocks noChangeArrowheads="1"/>
            </p:cNvSpPr>
            <p:nvPr/>
          </p:nvSpPr>
          <p:spPr bwMode="auto">
            <a:xfrm>
              <a:off x="5791200" y="1905000"/>
              <a:ext cx="587375" cy="369888"/>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2sp</a:t>
              </a:r>
              <a:r>
                <a:rPr lang="en-US" sz="1800" baseline="30000">
                  <a:solidFill>
                    <a:srgbClr val="0000FF"/>
                  </a:solidFill>
                  <a:latin typeface="Candara" pitchFamily="-111" charset="0"/>
                  <a:ea typeface="Candara" pitchFamily="-111" charset="0"/>
                  <a:cs typeface="Candara" pitchFamily="-111" charset="0"/>
                </a:rPr>
                <a:t>2</a:t>
              </a:r>
              <a:endParaRPr lang="en-US" sz="1800">
                <a:solidFill>
                  <a:srgbClr val="0000FF"/>
                </a:solidFill>
                <a:latin typeface="Candara" pitchFamily="-111" charset="0"/>
                <a:ea typeface="Candara" pitchFamily="-111" charset="0"/>
                <a:cs typeface="Candara" pitchFamily="-111" charset="0"/>
              </a:endParaRPr>
            </a:p>
          </p:txBody>
        </p:sp>
        <p:sp>
          <p:nvSpPr>
            <p:cNvPr id="92180" name="Text Box 3"/>
            <p:cNvSpPr txBox="1">
              <a:spLocks noChangeArrowheads="1"/>
            </p:cNvSpPr>
            <p:nvPr/>
          </p:nvSpPr>
          <p:spPr bwMode="auto">
            <a:xfrm>
              <a:off x="5943600" y="1524000"/>
              <a:ext cx="419100" cy="369888"/>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2p</a:t>
              </a:r>
            </a:p>
          </p:txBody>
        </p:sp>
        <p:cxnSp>
          <p:nvCxnSpPr>
            <p:cNvPr id="92181" name="Straight Arrow Connector 142"/>
            <p:cNvCxnSpPr>
              <a:cxnSpLocks noChangeShapeType="1"/>
            </p:cNvCxnSpPr>
            <p:nvPr/>
          </p:nvCxnSpPr>
          <p:spPr bwMode="auto">
            <a:xfrm rot="5400000" flipH="1" flipV="1">
              <a:off x="4306094" y="1561306"/>
              <a:ext cx="381000" cy="1588"/>
            </a:xfrm>
            <a:prstGeom prst="straightConnector1">
              <a:avLst/>
            </a:prstGeom>
            <a:noFill/>
            <a:ln w="28575">
              <a:solidFill>
                <a:srgbClr val="FF0000"/>
              </a:solidFill>
              <a:round/>
              <a:headEnd/>
              <a:tailEnd type="arrow" w="med" len="med"/>
            </a:ln>
          </p:spPr>
        </p:cxnSp>
        <p:cxnSp>
          <p:nvCxnSpPr>
            <p:cNvPr id="92182" name="Straight Arrow Connector 143"/>
            <p:cNvCxnSpPr>
              <a:cxnSpLocks noChangeShapeType="1"/>
            </p:cNvCxnSpPr>
            <p:nvPr/>
          </p:nvCxnSpPr>
          <p:spPr bwMode="auto">
            <a:xfrm rot="5400000" flipH="1" flipV="1">
              <a:off x="8268494" y="1485106"/>
              <a:ext cx="381000" cy="1588"/>
            </a:xfrm>
            <a:prstGeom prst="straightConnector1">
              <a:avLst/>
            </a:prstGeom>
            <a:noFill/>
            <a:ln w="28575">
              <a:solidFill>
                <a:srgbClr val="FF0000"/>
              </a:solidFill>
              <a:round/>
              <a:headEnd/>
              <a:tailEnd type="arrow" w="med" len="med"/>
            </a:ln>
          </p:spPr>
        </p:cxnSp>
        <p:cxnSp>
          <p:nvCxnSpPr>
            <p:cNvPr id="92183" name="Straight Arrow Connector 144"/>
            <p:cNvCxnSpPr>
              <a:cxnSpLocks noChangeShapeType="1"/>
            </p:cNvCxnSpPr>
            <p:nvPr/>
          </p:nvCxnSpPr>
          <p:spPr bwMode="auto">
            <a:xfrm rot="5400000" flipH="1" flipV="1">
              <a:off x="3696494" y="1561306"/>
              <a:ext cx="381000" cy="1588"/>
            </a:xfrm>
            <a:prstGeom prst="straightConnector1">
              <a:avLst/>
            </a:prstGeom>
            <a:noFill/>
            <a:ln w="28575">
              <a:solidFill>
                <a:srgbClr val="FF0000"/>
              </a:solidFill>
              <a:round/>
              <a:headEnd/>
              <a:tailEnd type="arrow" w="med" len="med"/>
            </a:ln>
          </p:spPr>
        </p:cxnSp>
        <p:sp>
          <p:nvSpPr>
            <p:cNvPr id="92184" name="Rectangle 145"/>
            <p:cNvSpPr>
              <a:spLocks noChangeArrowheads="1"/>
            </p:cNvSpPr>
            <p:nvPr/>
          </p:nvSpPr>
          <p:spPr bwMode="auto">
            <a:xfrm>
              <a:off x="2743200" y="1295400"/>
              <a:ext cx="6172200" cy="1676400"/>
            </a:xfrm>
            <a:prstGeom prst="rect">
              <a:avLst/>
            </a:prstGeom>
            <a:noFill/>
            <a:ln w="9525">
              <a:solidFill>
                <a:srgbClr val="0000FF"/>
              </a:solidFill>
              <a:prstDash val="dot"/>
              <a:round/>
              <a:headEnd/>
              <a:tailEnd/>
            </a:ln>
          </p:spPr>
          <p:txBody>
            <a:bodyPr>
              <a:prstTxWarp prst="textNoShape">
                <a:avLst/>
              </a:prstTxWarp>
            </a:bodyPr>
            <a:lstStyle/>
            <a:p>
              <a:endParaRPr lang="en-US"/>
            </a:p>
          </p:txBody>
        </p:sp>
        <p:cxnSp>
          <p:nvCxnSpPr>
            <p:cNvPr id="92185" name="Straight Arrow Connector 48"/>
            <p:cNvCxnSpPr>
              <a:cxnSpLocks noChangeShapeType="1"/>
            </p:cNvCxnSpPr>
            <p:nvPr/>
          </p:nvCxnSpPr>
          <p:spPr bwMode="auto">
            <a:xfrm rot="5400000" flipH="1" flipV="1">
              <a:off x="3620294" y="2504281"/>
              <a:ext cx="381000" cy="1588"/>
            </a:xfrm>
            <a:prstGeom prst="straightConnector1">
              <a:avLst/>
            </a:prstGeom>
            <a:noFill/>
            <a:ln w="28575">
              <a:solidFill>
                <a:srgbClr val="FF0000"/>
              </a:solidFill>
              <a:round/>
              <a:headEnd/>
              <a:tailEnd type="arrow" w="med" len="med"/>
            </a:ln>
          </p:spPr>
        </p:cxnSp>
        <p:cxnSp>
          <p:nvCxnSpPr>
            <p:cNvPr id="92186" name="Straight Arrow Connector 49"/>
            <p:cNvCxnSpPr>
              <a:cxnSpLocks noChangeShapeType="1"/>
            </p:cNvCxnSpPr>
            <p:nvPr/>
          </p:nvCxnSpPr>
          <p:spPr bwMode="auto">
            <a:xfrm rot="16200000" flipH="1">
              <a:off x="3772694" y="2551906"/>
              <a:ext cx="381000" cy="1588"/>
            </a:xfrm>
            <a:prstGeom prst="straightConnector1">
              <a:avLst/>
            </a:prstGeom>
            <a:noFill/>
            <a:ln w="28575">
              <a:solidFill>
                <a:srgbClr val="FF0000"/>
              </a:solidFill>
              <a:round/>
              <a:headEnd/>
              <a:tailEnd type="arrow" w="med" len="med"/>
            </a:ln>
          </p:spPr>
        </p:cxnSp>
        <p:cxnSp>
          <p:nvCxnSpPr>
            <p:cNvPr id="92187" name="Straight Arrow Connector 50"/>
            <p:cNvCxnSpPr>
              <a:cxnSpLocks noChangeShapeType="1"/>
            </p:cNvCxnSpPr>
            <p:nvPr/>
          </p:nvCxnSpPr>
          <p:spPr bwMode="auto">
            <a:xfrm rot="5400000" flipH="1" flipV="1">
              <a:off x="7049294" y="1866106"/>
              <a:ext cx="381000" cy="1588"/>
            </a:xfrm>
            <a:prstGeom prst="straightConnector1">
              <a:avLst/>
            </a:prstGeom>
            <a:noFill/>
            <a:ln w="28575">
              <a:solidFill>
                <a:srgbClr val="FF0000"/>
              </a:solidFill>
              <a:round/>
              <a:headEnd/>
              <a:tailEnd type="arrow" w="med" len="med"/>
            </a:ln>
          </p:spPr>
        </p:cxnSp>
        <p:cxnSp>
          <p:nvCxnSpPr>
            <p:cNvPr id="92188" name="Straight Arrow Connector 51"/>
            <p:cNvCxnSpPr>
              <a:cxnSpLocks noChangeShapeType="1"/>
            </p:cNvCxnSpPr>
            <p:nvPr/>
          </p:nvCxnSpPr>
          <p:spPr bwMode="auto">
            <a:xfrm rot="5400000" flipH="1" flipV="1">
              <a:off x="6363494" y="1866106"/>
              <a:ext cx="381000" cy="1588"/>
            </a:xfrm>
            <a:prstGeom prst="straightConnector1">
              <a:avLst/>
            </a:prstGeom>
            <a:noFill/>
            <a:ln w="28575">
              <a:solidFill>
                <a:srgbClr val="FF0000"/>
              </a:solidFill>
              <a:round/>
              <a:headEnd/>
              <a:tailEnd type="arrow" w="med" len="med"/>
            </a:ln>
          </p:spPr>
        </p:cxnSp>
        <p:cxnSp>
          <p:nvCxnSpPr>
            <p:cNvPr id="92189" name="Straight Arrow Connector 52"/>
            <p:cNvCxnSpPr>
              <a:cxnSpLocks noChangeShapeType="1"/>
            </p:cNvCxnSpPr>
            <p:nvPr/>
          </p:nvCxnSpPr>
          <p:spPr bwMode="auto">
            <a:xfrm rot="5400000" flipH="1" flipV="1">
              <a:off x="7735094" y="1866106"/>
              <a:ext cx="381000" cy="1588"/>
            </a:xfrm>
            <a:prstGeom prst="straightConnector1">
              <a:avLst/>
            </a:prstGeom>
            <a:noFill/>
            <a:ln w="28575">
              <a:solidFill>
                <a:srgbClr val="FF0000"/>
              </a:solidFill>
              <a:round/>
              <a:headEnd/>
              <a:tailEnd type="arrow" w="med" len="med"/>
            </a:ln>
          </p:spPr>
        </p:cxnSp>
        <p:cxnSp>
          <p:nvCxnSpPr>
            <p:cNvPr id="92190" name="Straight Connector 53"/>
            <p:cNvCxnSpPr>
              <a:cxnSpLocks noChangeShapeType="1"/>
            </p:cNvCxnSpPr>
            <p:nvPr/>
          </p:nvCxnSpPr>
          <p:spPr bwMode="auto">
            <a:xfrm>
              <a:off x="1905000" y="1828800"/>
              <a:ext cx="838200" cy="1588"/>
            </a:xfrm>
            <a:prstGeom prst="line">
              <a:avLst/>
            </a:prstGeom>
            <a:noFill/>
            <a:ln w="9525">
              <a:solidFill>
                <a:srgbClr val="0000FF"/>
              </a:solidFill>
              <a:prstDash val="dot"/>
              <a:round/>
              <a:headEnd/>
              <a:tailEnd/>
            </a:ln>
          </p:spPr>
        </p:cxnSp>
      </p:grpSp>
      <p:grpSp>
        <p:nvGrpSpPr>
          <p:cNvPr id="4" name="Group 3"/>
          <p:cNvGrpSpPr/>
          <p:nvPr/>
        </p:nvGrpSpPr>
        <p:grpSpPr>
          <a:xfrm>
            <a:off x="2057400" y="2590800"/>
            <a:ext cx="6553200" cy="2286000"/>
            <a:chOff x="2057400" y="2590800"/>
            <a:chExt cx="6553200" cy="2286000"/>
          </a:xfrm>
        </p:grpSpPr>
        <p:cxnSp>
          <p:nvCxnSpPr>
            <p:cNvPr id="92191" name="Straight Arrow Connector 55"/>
            <p:cNvCxnSpPr>
              <a:cxnSpLocks noChangeShapeType="1"/>
            </p:cNvCxnSpPr>
            <p:nvPr/>
          </p:nvCxnSpPr>
          <p:spPr bwMode="auto">
            <a:xfrm rot="5400000" flipH="1" flipV="1">
              <a:off x="2170907" y="4153694"/>
              <a:ext cx="1219200" cy="1587"/>
            </a:xfrm>
            <a:prstGeom prst="straightConnector1">
              <a:avLst/>
            </a:prstGeom>
            <a:noFill/>
            <a:ln w="28575">
              <a:solidFill>
                <a:srgbClr val="0000FF"/>
              </a:solidFill>
              <a:round/>
              <a:headEnd/>
              <a:tailEnd type="arrow" w="med" len="med"/>
            </a:ln>
          </p:spPr>
        </p:cxnSp>
        <p:sp>
          <p:nvSpPr>
            <p:cNvPr id="92192" name="Text Box 3"/>
            <p:cNvSpPr txBox="1">
              <a:spLocks noChangeArrowheads="1"/>
            </p:cNvSpPr>
            <p:nvPr/>
          </p:nvSpPr>
          <p:spPr bwMode="auto">
            <a:xfrm rot="16200000">
              <a:off x="2150269" y="4110832"/>
              <a:ext cx="860425" cy="369887"/>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energy</a:t>
              </a:r>
            </a:p>
          </p:txBody>
        </p:sp>
        <p:cxnSp>
          <p:nvCxnSpPr>
            <p:cNvPr id="92193" name="Straight Connector 57"/>
            <p:cNvCxnSpPr>
              <a:cxnSpLocks noChangeShapeType="1"/>
            </p:cNvCxnSpPr>
            <p:nvPr/>
          </p:nvCxnSpPr>
          <p:spPr bwMode="auto">
            <a:xfrm>
              <a:off x="3352800" y="4665663"/>
              <a:ext cx="457200" cy="1587"/>
            </a:xfrm>
            <a:prstGeom prst="line">
              <a:avLst/>
            </a:prstGeom>
            <a:noFill/>
            <a:ln w="9525">
              <a:solidFill>
                <a:srgbClr val="0000FF"/>
              </a:solidFill>
              <a:round/>
              <a:headEnd/>
              <a:tailEnd/>
            </a:ln>
          </p:spPr>
        </p:cxnSp>
        <p:cxnSp>
          <p:nvCxnSpPr>
            <p:cNvPr id="92194" name="Straight Connector 58"/>
            <p:cNvCxnSpPr>
              <a:cxnSpLocks noChangeShapeType="1"/>
            </p:cNvCxnSpPr>
            <p:nvPr/>
          </p:nvCxnSpPr>
          <p:spPr bwMode="auto">
            <a:xfrm>
              <a:off x="3352800" y="3675063"/>
              <a:ext cx="457200" cy="1587"/>
            </a:xfrm>
            <a:prstGeom prst="line">
              <a:avLst/>
            </a:prstGeom>
            <a:noFill/>
            <a:ln w="9525">
              <a:solidFill>
                <a:srgbClr val="0000FF"/>
              </a:solidFill>
              <a:round/>
              <a:headEnd/>
              <a:tailEnd/>
            </a:ln>
          </p:spPr>
        </p:cxnSp>
        <p:cxnSp>
          <p:nvCxnSpPr>
            <p:cNvPr id="92195" name="Straight Connector 59"/>
            <p:cNvCxnSpPr>
              <a:cxnSpLocks noChangeShapeType="1"/>
            </p:cNvCxnSpPr>
            <p:nvPr/>
          </p:nvCxnSpPr>
          <p:spPr bwMode="auto">
            <a:xfrm>
              <a:off x="4038600" y="3673475"/>
              <a:ext cx="457200" cy="1588"/>
            </a:xfrm>
            <a:prstGeom prst="line">
              <a:avLst/>
            </a:prstGeom>
            <a:noFill/>
            <a:ln w="9525">
              <a:solidFill>
                <a:srgbClr val="0000FF"/>
              </a:solidFill>
              <a:round/>
              <a:headEnd/>
              <a:tailEnd/>
            </a:ln>
          </p:spPr>
        </p:cxnSp>
        <p:cxnSp>
          <p:nvCxnSpPr>
            <p:cNvPr id="92196" name="Straight Connector 60"/>
            <p:cNvCxnSpPr>
              <a:cxnSpLocks noChangeShapeType="1"/>
            </p:cNvCxnSpPr>
            <p:nvPr/>
          </p:nvCxnSpPr>
          <p:spPr bwMode="auto">
            <a:xfrm>
              <a:off x="4724400" y="3671888"/>
              <a:ext cx="457200" cy="1587"/>
            </a:xfrm>
            <a:prstGeom prst="line">
              <a:avLst/>
            </a:prstGeom>
            <a:noFill/>
            <a:ln w="9525">
              <a:solidFill>
                <a:srgbClr val="0000FF"/>
              </a:solidFill>
              <a:round/>
              <a:headEnd/>
              <a:tailEnd/>
            </a:ln>
          </p:spPr>
        </p:cxnSp>
        <p:sp>
          <p:nvSpPr>
            <p:cNvPr id="92197" name="Text Box 3"/>
            <p:cNvSpPr txBox="1">
              <a:spLocks noChangeArrowheads="1"/>
            </p:cNvSpPr>
            <p:nvPr/>
          </p:nvSpPr>
          <p:spPr bwMode="auto">
            <a:xfrm>
              <a:off x="2857500" y="4430713"/>
              <a:ext cx="387350" cy="369887"/>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2s</a:t>
              </a:r>
            </a:p>
          </p:txBody>
        </p:sp>
        <p:sp>
          <p:nvSpPr>
            <p:cNvPr id="92198" name="Text Box 3"/>
            <p:cNvSpPr txBox="1">
              <a:spLocks noChangeArrowheads="1"/>
            </p:cNvSpPr>
            <p:nvPr/>
          </p:nvSpPr>
          <p:spPr bwMode="auto">
            <a:xfrm>
              <a:off x="2857500" y="3470275"/>
              <a:ext cx="419100" cy="368300"/>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2p</a:t>
              </a:r>
            </a:p>
          </p:txBody>
        </p:sp>
        <p:cxnSp>
          <p:nvCxnSpPr>
            <p:cNvPr id="92199" name="Straight Connector 63"/>
            <p:cNvCxnSpPr>
              <a:cxnSpLocks noChangeShapeType="1"/>
            </p:cNvCxnSpPr>
            <p:nvPr/>
          </p:nvCxnSpPr>
          <p:spPr bwMode="auto">
            <a:xfrm>
              <a:off x="6149975" y="4038600"/>
              <a:ext cx="457200" cy="1588"/>
            </a:xfrm>
            <a:prstGeom prst="line">
              <a:avLst/>
            </a:prstGeom>
            <a:noFill/>
            <a:ln w="9525">
              <a:solidFill>
                <a:srgbClr val="0000FF"/>
              </a:solidFill>
              <a:round/>
              <a:headEnd/>
              <a:tailEnd/>
            </a:ln>
          </p:spPr>
        </p:cxnSp>
        <p:cxnSp>
          <p:nvCxnSpPr>
            <p:cNvPr id="92200" name="Straight Connector 64"/>
            <p:cNvCxnSpPr>
              <a:cxnSpLocks noChangeShapeType="1"/>
            </p:cNvCxnSpPr>
            <p:nvPr/>
          </p:nvCxnSpPr>
          <p:spPr bwMode="auto">
            <a:xfrm>
              <a:off x="7521575" y="4037013"/>
              <a:ext cx="457200" cy="1587"/>
            </a:xfrm>
            <a:prstGeom prst="line">
              <a:avLst/>
            </a:prstGeom>
            <a:noFill/>
            <a:ln w="9525">
              <a:solidFill>
                <a:srgbClr val="0000FF"/>
              </a:solidFill>
              <a:round/>
              <a:headEnd/>
              <a:tailEnd/>
            </a:ln>
          </p:spPr>
        </p:cxnSp>
        <p:cxnSp>
          <p:nvCxnSpPr>
            <p:cNvPr id="92201" name="Straight Connector 65"/>
            <p:cNvCxnSpPr>
              <a:cxnSpLocks noChangeShapeType="1"/>
            </p:cNvCxnSpPr>
            <p:nvPr/>
          </p:nvCxnSpPr>
          <p:spPr bwMode="auto">
            <a:xfrm>
              <a:off x="6835775" y="4037013"/>
              <a:ext cx="457200" cy="1587"/>
            </a:xfrm>
            <a:prstGeom prst="line">
              <a:avLst/>
            </a:prstGeom>
            <a:noFill/>
            <a:ln w="9525">
              <a:solidFill>
                <a:srgbClr val="0000FF"/>
              </a:solidFill>
              <a:round/>
              <a:headEnd/>
              <a:tailEnd/>
            </a:ln>
          </p:spPr>
        </p:cxnSp>
        <p:cxnSp>
          <p:nvCxnSpPr>
            <p:cNvPr id="92202" name="Straight Connector 66"/>
            <p:cNvCxnSpPr>
              <a:cxnSpLocks noChangeShapeType="1"/>
            </p:cNvCxnSpPr>
            <p:nvPr/>
          </p:nvCxnSpPr>
          <p:spPr bwMode="auto">
            <a:xfrm>
              <a:off x="8054975" y="3657600"/>
              <a:ext cx="457200" cy="1588"/>
            </a:xfrm>
            <a:prstGeom prst="line">
              <a:avLst/>
            </a:prstGeom>
            <a:noFill/>
            <a:ln w="9525">
              <a:solidFill>
                <a:srgbClr val="0000FF"/>
              </a:solidFill>
              <a:round/>
              <a:headEnd/>
              <a:tailEnd/>
            </a:ln>
          </p:spPr>
        </p:cxnSp>
        <p:sp>
          <p:nvSpPr>
            <p:cNvPr id="92203" name="Text Box 3"/>
            <p:cNvSpPr txBox="1">
              <a:spLocks noChangeArrowheads="1"/>
            </p:cNvSpPr>
            <p:nvPr/>
          </p:nvSpPr>
          <p:spPr bwMode="auto">
            <a:xfrm>
              <a:off x="5486400" y="3810000"/>
              <a:ext cx="587375" cy="369888"/>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2sp</a:t>
              </a:r>
              <a:r>
                <a:rPr lang="en-US" sz="1800" baseline="30000">
                  <a:solidFill>
                    <a:srgbClr val="0000FF"/>
                  </a:solidFill>
                  <a:latin typeface="Candara" pitchFamily="-111" charset="0"/>
                  <a:ea typeface="Candara" pitchFamily="-111" charset="0"/>
                  <a:cs typeface="Candara" pitchFamily="-111" charset="0"/>
                </a:rPr>
                <a:t>2</a:t>
              </a:r>
              <a:endParaRPr lang="en-US" sz="1800">
                <a:solidFill>
                  <a:srgbClr val="0000FF"/>
                </a:solidFill>
                <a:latin typeface="Candara" pitchFamily="-111" charset="0"/>
                <a:ea typeface="Candara" pitchFamily="-111" charset="0"/>
                <a:cs typeface="Candara" pitchFamily="-111" charset="0"/>
              </a:endParaRPr>
            </a:p>
          </p:txBody>
        </p:sp>
        <p:sp>
          <p:nvSpPr>
            <p:cNvPr id="92204" name="Text Box 3"/>
            <p:cNvSpPr txBox="1">
              <a:spLocks noChangeArrowheads="1"/>
            </p:cNvSpPr>
            <p:nvPr/>
          </p:nvSpPr>
          <p:spPr bwMode="auto">
            <a:xfrm>
              <a:off x="5638800" y="3429000"/>
              <a:ext cx="419100" cy="369888"/>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2p</a:t>
              </a:r>
            </a:p>
          </p:txBody>
        </p:sp>
        <p:cxnSp>
          <p:nvCxnSpPr>
            <p:cNvPr id="92205" name="Straight Arrow Connector 69"/>
            <p:cNvCxnSpPr>
              <a:cxnSpLocks noChangeShapeType="1"/>
            </p:cNvCxnSpPr>
            <p:nvPr/>
          </p:nvCxnSpPr>
          <p:spPr bwMode="auto">
            <a:xfrm rot="5400000" flipH="1" flipV="1">
              <a:off x="4001294" y="3466306"/>
              <a:ext cx="381000" cy="1588"/>
            </a:xfrm>
            <a:prstGeom prst="straightConnector1">
              <a:avLst/>
            </a:prstGeom>
            <a:noFill/>
            <a:ln w="28575">
              <a:solidFill>
                <a:srgbClr val="FF0000"/>
              </a:solidFill>
              <a:round/>
              <a:headEnd/>
              <a:tailEnd type="arrow" w="med" len="med"/>
            </a:ln>
          </p:spPr>
        </p:cxnSp>
        <p:cxnSp>
          <p:nvCxnSpPr>
            <p:cNvPr id="92206" name="Straight Arrow Connector 70"/>
            <p:cNvCxnSpPr>
              <a:cxnSpLocks noChangeShapeType="1"/>
            </p:cNvCxnSpPr>
            <p:nvPr/>
          </p:nvCxnSpPr>
          <p:spPr bwMode="auto">
            <a:xfrm rot="5400000" flipH="1" flipV="1">
              <a:off x="7963694" y="3390106"/>
              <a:ext cx="381000" cy="1588"/>
            </a:xfrm>
            <a:prstGeom prst="straightConnector1">
              <a:avLst/>
            </a:prstGeom>
            <a:noFill/>
            <a:ln w="28575">
              <a:solidFill>
                <a:srgbClr val="FF0000"/>
              </a:solidFill>
              <a:round/>
              <a:headEnd/>
              <a:tailEnd type="arrow" w="med" len="med"/>
            </a:ln>
          </p:spPr>
        </p:cxnSp>
        <p:cxnSp>
          <p:nvCxnSpPr>
            <p:cNvPr id="92207" name="Straight Arrow Connector 71"/>
            <p:cNvCxnSpPr>
              <a:cxnSpLocks noChangeShapeType="1"/>
            </p:cNvCxnSpPr>
            <p:nvPr/>
          </p:nvCxnSpPr>
          <p:spPr bwMode="auto">
            <a:xfrm rot="5400000" flipH="1" flipV="1">
              <a:off x="3391694" y="3466306"/>
              <a:ext cx="381000" cy="1588"/>
            </a:xfrm>
            <a:prstGeom prst="straightConnector1">
              <a:avLst/>
            </a:prstGeom>
            <a:noFill/>
            <a:ln w="28575">
              <a:solidFill>
                <a:srgbClr val="FF0000"/>
              </a:solidFill>
              <a:round/>
              <a:headEnd/>
              <a:tailEnd type="arrow" w="med" len="med"/>
            </a:ln>
          </p:spPr>
        </p:cxnSp>
        <p:sp>
          <p:nvSpPr>
            <p:cNvPr id="92208" name="Rectangle 72"/>
            <p:cNvSpPr>
              <a:spLocks noChangeArrowheads="1"/>
            </p:cNvSpPr>
            <p:nvPr/>
          </p:nvSpPr>
          <p:spPr bwMode="auto">
            <a:xfrm>
              <a:off x="2438400" y="3200400"/>
              <a:ext cx="6172200" cy="1676400"/>
            </a:xfrm>
            <a:prstGeom prst="rect">
              <a:avLst/>
            </a:prstGeom>
            <a:noFill/>
            <a:ln w="9525">
              <a:solidFill>
                <a:srgbClr val="0000FF"/>
              </a:solidFill>
              <a:prstDash val="dot"/>
              <a:round/>
              <a:headEnd/>
              <a:tailEnd/>
            </a:ln>
          </p:spPr>
          <p:txBody>
            <a:bodyPr>
              <a:prstTxWarp prst="textNoShape">
                <a:avLst/>
              </a:prstTxWarp>
            </a:bodyPr>
            <a:lstStyle/>
            <a:p>
              <a:endParaRPr lang="en-US"/>
            </a:p>
          </p:txBody>
        </p:sp>
        <p:cxnSp>
          <p:nvCxnSpPr>
            <p:cNvPr id="92209" name="Straight Arrow Connector 73"/>
            <p:cNvCxnSpPr>
              <a:cxnSpLocks noChangeShapeType="1"/>
            </p:cNvCxnSpPr>
            <p:nvPr/>
          </p:nvCxnSpPr>
          <p:spPr bwMode="auto">
            <a:xfrm rot="5400000" flipH="1" flipV="1">
              <a:off x="3315494" y="4409281"/>
              <a:ext cx="381000" cy="1588"/>
            </a:xfrm>
            <a:prstGeom prst="straightConnector1">
              <a:avLst/>
            </a:prstGeom>
            <a:noFill/>
            <a:ln w="28575">
              <a:solidFill>
                <a:srgbClr val="FF0000"/>
              </a:solidFill>
              <a:round/>
              <a:headEnd/>
              <a:tailEnd type="arrow" w="med" len="med"/>
            </a:ln>
          </p:spPr>
        </p:cxnSp>
        <p:cxnSp>
          <p:nvCxnSpPr>
            <p:cNvPr id="92210" name="Straight Arrow Connector 74"/>
            <p:cNvCxnSpPr>
              <a:cxnSpLocks noChangeShapeType="1"/>
            </p:cNvCxnSpPr>
            <p:nvPr/>
          </p:nvCxnSpPr>
          <p:spPr bwMode="auto">
            <a:xfrm rot="16200000" flipH="1">
              <a:off x="3467894" y="4456906"/>
              <a:ext cx="381000" cy="1588"/>
            </a:xfrm>
            <a:prstGeom prst="straightConnector1">
              <a:avLst/>
            </a:prstGeom>
            <a:noFill/>
            <a:ln w="28575">
              <a:solidFill>
                <a:srgbClr val="FF0000"/>
              </a:solidFill>
              <a:round/>
              <a:headEnd/>
              <a:tailEnd type="arrow" w="med" len="med"/>
            </a:ln>
          </p:spPr>
        </p:cxnSp>
        <p:cxnSp>
          <p:nvCxnSpPr>
            <p:cNvPr id="92211" name="Straight Arrow Connector 75"/>
            <p:cNvCxnSpPr>
              <a:cxnSpLocks noChangeShapeType="1"/>
            </p:cNvCxnSpPr>
            <p:nvPr/>
          </p:nvCxnSpPr>
          <p:spPr bwMode="auto">
            <a:xfrm rot="5400000" flipH="1" flipV="1">
              <a:off x="6744494" y="3771106"/>
              <a:ext cx="381000" cy="1588"/>
            </a:xfrm>
            <a:prstGeom prst="straightConnector1">
              <a:avLst/>
            </a:prstGeom>
            <a:noFill/>
            <a:ln w="28575">
              <a:solidFill>
                <a:srgbClr val="FF0000"/>
              </a:solidFill>
              <a:round/>
              <a:headEnd/>
              <a:tailEnd type="arrow" w="med" len="med"/>
            </a:ln>
          </p:spPr>
        </p:cxnSp>
        <p:cxnSp>
          <p:nvCxnSpPr>
            <p:cNvPr id="92212" name="Straight Arrow Connector 76"/>
            <p:cNvCxnSpPr>
              <a:cxnSpLocks noChangeShapeType="1"/>
            </p:cNvCxnSpPr>
            <p:nvPr/>
          </p:nvCxnSpPr>
          <p:spPr bwMode="auto">
            <a:xfrm rot="5400000" flipH="1" flipV="1">
              <a:off x="6058694" y="3771106"/>
              <a:ext cx="381000" cy="1588"/>
            </a:xfrm>
            <a:prstGeom prst="straightConnector1">
              <a:avLst/>
            </a:prstGeom>
            <a:noFill/>
            <a:ln w="28575">
              <a:solidFill>
                <a:srgbClr val="FF0000"/>
              </a:solidFill>
              <a:round/>
              <a:headEnd/>
              <a:tailEnd type="arrow" w="med" len="med"/>
            </a:ln>
          </p:spPr>
        </p:cxnSp>
        <p:cxnSp>
          <p:nvCxnSpPr>
            <p:cNvPr id="92213" name="Straight Arrow Connector 77"/>
            <p:cNvCxnSpPr>
              <a:cxnSpLocks noChangeShapeType="1"/>
            </p:cNvCxnSpPr>
            <p:nvPr/>
          </p:nvCxnSpPr>
          <p:spPr bwMode="auto">
            <a:xfrm rot="5400000" flipH="1" flipV="1">
              <a:off x="7430294" y="3771106"/>
              <a:ext cx="381000" cy="1588"/>
            </a:xfrm>
            <a:prstGeom prst="straightConnector1">
              <a:avLst/>
            </a:prstGeom>
            <a:noFill/>
            <a:ln w="28575">
              <a:solidFill>
                <a:srgbClr val="FF0000"/>
              </a:solidFill>
              <a:round/>
              <a:headEnd/>
              <a:tailEnd type="arrow" w="med" len="med"/>
            </a:ln>
          </p:spPr>
        </p:cxnSp>
        <p:cxnSp>
          <p:nvCxnSpPr>
            <p:cNvPr id="92214" name="Straight Connector 78"/>
            <p:cNvCxnSpPr>
              <a:cxnSpLocks noChangeShapeType="1"/>
            </p:cNvCxnSpPr>
            <p:nvPr/>
          </p:nvCxnSpPr>
          <p:spPr bwMode="auto">
            <a:xfrm rot="16200000" flipH="1">
              <a:off x="1675606" y="2972594"/>
              <a:ext cx="1144588" cy="381000"/>
            </a:xfrm>
            <a:prstGeom prst="line">
              <a:avLst/>
            </a:prstGeom>
            <a:noFill/>
            <a:ln w="9525">
              <a:solidFill>
                <a:srgbClr val="0000FF"/>
              </a:solidFill>
              <a:prstDash val="dot"/>
              <a:round/>
              <a:headEnd/>
              <a:tailEnd/>
            </a:ln>
          </p:spPr>
        </p:cxnSp>
        <p:cxnSp>
          <p:nvCxnSpPr>
            <p:cNvPr id="92215" name="Straight Arrow Connector 83"/>
            <p:cNvCxnSpPr>
              <a:cxnSpLocks noChangeShapeType="1"/>
            </p:cNvCxnSpPr>
            <p:nvPr/>
          </p:nvCxnSpPr>
          <p:spPr bwMode="auto">
            <a:xfrm rot="5400000" flipH="1" flipV="1">
              <a:off x="4671219" y="3466306"/>
              <a:ext cx="381000" cy="1588"/>
            </a:xfrm>
            <a:prstGeom prst="straightConnector1">
              <a:avLst/>
            </a:prstGeom>
            <a:noFill/>
            <a:ln w="28575">
              <a:solidFill>
                <a:srgbClr val="FF0000"/>
              </a:solidFill>
              <a:round/>
              <a:headEnd/>
              <a:tailEnd type="arrow" w="med" len="med"/>
            </a:ln>
          </p:spPr>
        </p:cxnSp>
        <p:cxnSp>
          <p:nvCxnSpPr>
            <p:cNvPr id="92216" name="Straight Arrow Connector 84"/>
            <p:cNvCxnSpPr>
              <a:cxnSpLocks noChangeShapeType="1"/>
            </p:cNvCxnSpPr>
            <p:nvPr/>
          </p:nvCxnSpPr>
          <p:spPr bwMode="auto">
            <a:xfrm rot="16200000" flipH="1">
              <a:off x="6211094" y="3771106"/>
              <a:ext cx="381000" cy="1588"/>
            </a:xfrm>
            <a:prstGeom prst="straightConnector1">
              <a:avLst/>
            </a:prstGeom>
            <a:noFill/>
            <a:ln w="28575">
              <a:solidFill>
                <a:srgbClr val="FF0000"/>
              </a:solidFill>
              <a:round/>
              <a:headEnd/>
              <a:tailEnd type="arrow" w="med" len="med"/>
            </a:ln>
          </p:spPr>
        </p:cxnSp>
      </p:grpSp>
      <p:grpSp>
        <p:nvGrpSpPr>
          <p:cNvPr id="5" name="Group 4"/>
          <p:cNvGrpSpPr/>
          <p:nvPr/>
        </p:nvGrpSpPr>
        <p:grpSpPr>
          <a:xfrm>
            <a:off x="1219200" y="3200400"/>
            <a:ext cx="6629400" cy="3581400"/>
            <a:chOff x="1219200" y="3200400"/>
            <a:chExt cx="6629400" cy="3581400"/>
          </a:xfrm>
        </p:grpSpPr>
        <p:cxnSp>
          <p:nvCxnSpPr>
            <p:cNvPr id="92217" name="Straight Arrow Connector 86"/>
            <p:cNvCxnSpPr>
              <a:cxnSpLocks noChangeShapeType="1"/>
            </p:cNvCxnSpPr>
            <p:nvPr/>
          </p:nvCxnSpPr>
          <p:spPr bwMode="auto">
            <a:xfrm rot="5400000" flipH="1" flipV="1">
              <a:off x="1408907" y="6058694"/>
              <a:ext cx="1219200" cy="1587"/>
            </a:xfrm>
            <a:prstGeom prst="straightConnector1">
              <a:avLst/>
            </a:prstGeom>
            <a:noFill/>
            <a:ln w="28575">
              <a:solidFill>
                <a:srgbClr val="0000FF"/>
              </a:solidFill>
              <a:round/>
              <a:headEnd/>
              <a:tailEnd type="arrow" w="med" len="med"/>
            </a:ln>
          </p:spPr>
        </p:cxnSp>
        <p:sp>
          <p:nvSpPr>
            <p:cNvPr id="92218" name="Text Box 3"/>
            <p:cNvSpPr txBox="1">
              <a:spLocks noChangeArrowheads="1"/>
            </p:cNvSpPr>
            <p:nvPr/>
          </p:nvSpPr>
          <p:spPr bwMode="auto">
            <a:xfrm rot="16200000">
              <a:off x="1388269" y="6015832"/>
              <a:ext cx="860425" cy="369887"/>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energy</a:t>
              </a:r>
            </a:p>
          </p:txBody>
        </p:sp>
        <p:cxnSp>
          <p:nvCxnSpPr>
            <p:cNvPr id="92219" name="Straight Connector 88"/>
            <p:cNvCxnSpPr>
              <a:cxnSpLocks noChangeShapeType="1"/>
            </p:cNvCxnSpPr>
            <p:nvPr/>
          </p:nvCxnSpPr>
          <p:spPr bwMode="auto">
            <a:xfrm>
              <a:off x="2590800" y="6570663"/>
              <a:ext cx="457200" cy="1587"/>
            </a:xfrm>
            <a:prstGeom prst="line">
              <a:avLst/>
            </a:prstGeom>
            <a:noFill/>
            <a:ln w="9525">
              <a:solidFill>
                <a:srgbClr val="0000FF"/>
              </a:solidFill>
              <a:round/>
              <a:headEnd/>
              <a:tailEnd/>
            </a:ln>
          </p:spPr>
        </p:cxnSp>
        <p:cxnSp>
          <p:nvCxnSpPr>
            <p:cNvPr id="92220" name="Straight Connector 89"/>
            <p:cNvCxnSpPr>
              <a:cxnSpLocks noChangeShapeType="1"/>
            </p:cNvCxnSpPr>
            <p:nvPr/>
          </p:nvCxnSpPr>
          <p:spPr bwMode="auto">
            <a:xfrm>
              <a:off x="2590800" y="5580063"/>
              <a:ext cx="457200" cy="1587"/>
            </a:xfrm>
            <a:prstGeom prst="line">
              <a:avLst/>
            </a:prstGeom>
            <a:noFill/>
            <a:ln w="9525">
              <a:solidFill>
                <a:srgbClr val="0000FF"/>
              </a:solidFill>
              <a:round/>
              <a:headEnd/>
              <a:tailEnd/>
            </a:ln>
          </p:spPr>
        </p:cxnSp>
        <p:cxnSp>
          <p:nvCxnSpPr>
            <p:cNvPr id="92221" name="Straight Connector 90"/>
            <p:cNvCxnSpPr>
              <a:cxnSpLocks noChangeShapeType="1"/>
            </p:cNvCxnSpPr>
            <p:nvPr/>
          </p:nvCxnSpPr>
          <p:spPr bwMode="auto">
            <a:xfrm>
              <a:off x="3276600" y="5578475"/>
              <a:ext cx="457200" cy="1588"/>
            </a:xfrm>
            <a:prstGeom prst="line">
              <a:avLst/>
            </a:prstGeom>
            <a:noFill/>
            <a:ln w="9525">
              <a:solidFill>
                <a:srgbClr val="0000FF"/>
              </a:solidFill>
              <a:round/>
              <a:headEnd/>
              <a:tailEnd/>
            </a:ln>
          </p:spPr>
        </p:cxnSp>
        <p:cxnSp>
          <p:nvCxnSpPr>
            <p:cNvPr id="92222" name="Straight Connector 91"/>
            <p:cNvCxnSpPr>
              <a:cxnSpLocks noChangeShapeType="1"/>
            </p:cNvCxnSpPr>
            <p:nvPr/>
          </p:nvCxnSpPr>
          <p:spPr bwMode="auto">
            <a:xfrm>
              <a:off x="3962400" y="5576888"/>
              <a:ext cx="457200" cy="1587"/>
            </a:xfrm>
            <a:prstGeom prst="line">
              <a:avLst/>
            </a:prstGeom>
            <a:noFill/>
            <a:ln w="9525">
              <a:solidFill>
                <a:srgbClr val="0000FF"/>
              </a:solidFill>
              <a:round/>
              <a:headEnd/>
              <a:tailEnd/>
            </a:ln>
          </p:spPr>
        </p:cxnSp>
        <p:sp>
          <p:nvSpPr>
            <p:cNvPr id="92223" name="Text Box 3"/>
            <p:cNvSpPr txBox="1">
              <a:spLocks noChangeArrowheads="1"/>
            </p:cNvSpPr>
            <p:nvPr/>
          </p:nvSpPr>
          <p:spPr bwMode="auto">
            <a:xfrm>
              <a:off x="2095500" y="6335713"/>
              <a:ext cx="387350" cy="369887"/>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2s</a:t>
              </a:r>
            </a:p>
          </p:txBody>
        </p:sp>
        <p:sp>
          <p:nvSpPr>
            <p:cNvPr id="92224" name="Text Box 3"/>
            <p:cNvSpPr txBox="1">
              <a:spLocks noChangeArrowheads="1"/>
            </p:cNvSpPr>
            <p:nvPr/>
          </p:nvSpPr>
          <p:spPr bwMode="auto">
            <a:xfrm>
              <a:off x="2095500" y="5375275"/>
              <a:ext cx="419100" cy="368300"/>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2p</a:t>
              </a:r>
            </a:p>
          </p:txBody>
        </p:sp>
        <p:cxnSp>
          <p:nvCxnSpPr>
            <p:cNvPr id="92225" name="Straight Connector 94"/>
            <p:cNvCxnSpPr>
              <a:cxnSpLocks noChangeShapeType="1"/>
            </p:cNvCxnSpPr>
            <p:nvPr/>
          </p:nvCxnSpPr>
          <p:spPr bwMode="auto">
            <a:xfrm>
              <a:off x="5387975" y="5943600"/>
              <a:ext cx="457200" cy="1588"/>
            </a:xfrm>
            <a:prstGeom prst="line">
              <a:avLst/>
            </a:prstGeom>
            <a:noFill/>
            <a:ln w="9525">
              <a:solidFill>
                <a:srgbClr val="0000FF"/>
              </a:solidFill>
              <a:round/>
              <a:headEnd/>
              <a:tailEnd/>
            </a:ln>
          </p:spPr>
        </p:cxnSp>
        <p:cxnSp>
          <p:nvCxnSpPr>
            <p:cNvPr id="92226" name="Straight Connector 95"/>
            <p:cNvCxnSpPr>
              <a:cxnSpLocks noChangeShapeType="1"/>
            </p:cNvCxnSpPr>
            <p:nvPr/>
          </p:nvCxnSpPr>
          <p:spPr bwMode="auto">
            <a:xfrm>
              <a:off x="6759575" y="5942013"/>
              <a:ext cx="457200" cy="1587"/>
            </a:xfrm>
            <a:prstGeom prst="line">
              <a:avLst/>
            </a:prstGeom>
            <a:noFill/>
            <a:ln w="9525">
              <a:solidFill>
                <a:srgbClr val="0000FF"/>
              </a:solidFill>
              <a:round/>
              <a:headEnd/>
              <a:tailEnd/>
            </a:ln>
          </p:spPr>
        </p:cxnSp>
        <p:cxnSp>
          <p:nvCxnSpPr>
            <p:cNvPr id="92227" name="Straight Connector 96"/>
            <p:cNvCxnSpPr>
              <a:cxnSpLocks noChangeShapeType="1"/>
            </p:cNvCxnSpPr>
            <p:nvPr/>
          </p:nvCxnSpPr>
          <p:spPr bwMode="auto">
            <a:xfrm>
              <a:off x="6073775" y="5942013"/>
              <a:ext cx="457200" cy="1587"/>
            </a:xfrm>
            <a:prstGeom prst="line">
              <a:avLst/>
            </a:prstGeom>
            <a:noFill/>
            <a:ln w="9525">
              <a:solidFill>
                <a:srgbClr val="0000FF"/>
              </a:solidFill>
              <a:round/>
              <a:headEnd/>
              <a:tailEnd/>
            </a:ln>
          </p:spPr>
        </p:cxnSp>
        <p:cxnSp>
          <p:nvCxnSpPr>
            <p:cNvPr id="92228" name="Straight Connector 97"/>
            <p:cNvCxnSpPr>
              <a:cxnSpLocks noChangeShapeType="1"/>
            </p:cNvCxnSpPr>
            <p:nvPr/>
          </p:nvCxnSpPr>
          <p:spPr bwMode="auto">
            <a:xfrm>
              <a:off x="7292975" y="5562600"/>
              <a:ext cx="457200" cy="1588"/>
            </a:xfrm>
            <a:prstGeom prst="line">
              <a:avLst/>
            </a:prstGeom>
            <a:noFill/>
            <a:ln w="9525">
              <a:solidFill>
                <a:srgbClr val="0000FF"/>
              </a:solidFill>
              <a:round/>
              <a:headEnd/>
              <a:tailEnd/>
            </a:ln>
          </p:spPr>
        </p:cxnSp>
        <p:sp>
          <p:nvSpPr>
            <p:cNvPr id="92229" name="Text Box 3"/>
            <p:cNvSpPr txBox="1">
              <a:spLocks noChangeArrowheads="1"/>
            </p:cNvSpPr>
            <p:nvPr/>
          </p:nvSpPr>
          <p:spPr bwMode="auto">
            <a:xfrm>
              <a:off x="4724400" y="5715000"/>
              <a:ext cx="587375" cy="369888"/>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2sp</a:t>
              </a:r>
              <a:r>
                <a:rPr lang="en-US" sz="1800" baseline="30000">
                  <a:solidFill>
                    <a:srgbClr val="0000FF"/>
                  </a:solidFill>
                  <a:latin typeface="Candara" pitchFamily="-111" charset="0"/>
                  <a:ea typeface="Candara" pitchFamily="-111" charset="0"/>
                  <a:cs typeface="Candara" pitchFamily="-111" charset="0"/>
                </a:rPr>
                <a:t>2</a:t>
              </a:r>
              <a:endParaRPr lang="en-US" sz="1800">
                <a:solidFill>
                  <a:srgbClr val="0000FF"/>
                </a:solidFill>
                <a:latin typeface="Candara" pitchFamily="-111" charset="0"/>
                <a:ea typeface="Candara" pitchFamily="-111" charset="0"/>
                <a:cs typeface="Candara" pitchFamily="-111" charset="0"/>
              </a:endParaRPr>
            </a:p>
          </p:txBody>
        </p:sp>
        <p:sp>
          <p:nvSpPr>
            <p:cNvPr id="92230" name="Text Box 3"/>
            <p:cNvSpPr txBox="1">
              <a:spLocks noChangeArrowheads="1"/>
            </p:cNvSpPr>
            <p:nvPr/>
          </p:nvSpPr>
          <p:spPr bwMode="auto">
            <a:xfrm>
              <a:off x="4876800" y="5334000"/>
              <a:ext cx="419100" cy="369888"/>
            </a:xfrm>
            <a:prstGeom prst="rect">
              <a:avLst/>
            </a:prstGeom>
            <a:noFill/>
            <a:ln w="9525">
              <a:noFill/>
              <a:miter lim="800000"/>
              <a:headEnd/>
              <a:tailEnd/>
            </a:ln>
          </p:spPr>
          <p:txBody>
            <a:bodyPr wrap="none">
              <a:prstTxWarp prst="textNoShape">
                <a:avLst/>
              </a:prstTxWarp>
              <a:spAutoFit/>
            </a:bodyPr>
            <a:lstStyle/>
            <a:p>
              <a:pPr indent="6350"/>
              <a:r>
                <a:rPr lang="en-US" sz="1800">
                  <a:solidFill>
                    <a:srgbClr val="0000FF"/>
                  </a:solidFill>
                  <a:latin typeface="Candara" pitchFamily="-111" charset="0"/>
                  <a:ea typeface="Candara" pitchFamily="-111" charset="0"/>
                  <a:cs typeface="Candara" pitchFamily="-111" charset="0"/>
                </a:rPr>
                <a:t>2p</a:t>
              </a:r>
            </a:p>
          </p:txBody>
        </p:sp>
        <p:cxnSp>
          <p:nvCxnSpPr>
            <p:cNvPr id="92231" name="Straight Arrow Connector 101"/>
            <p:cNvCxnSpPr>
              <a:cxnSpLocks noChangeShapeType="1"/>
            </p:cNvCxnSpPr>
            <p:nvPr/>
          </p:nvCxnSpPr>
          <p:spPr bwMode="auto">
            <a:xfrm rot="5400000" flipH="1" flipV="1">
              <a:off x="3239294" y="5371306"/>
              <a:ext cx="381000" cy="1588"/>
            </a:xfrm>
            <a:prstGeom prst="straightConnector1">
              <a:avLst/>
            </a:prstGeom>
            <a:noFill/>
            <a:ln w="28575">
              <a:solidFill>
                <a:srgbClr val="FF0000"/>
              </a:solidFill>
              <a:round/>
              <a:headEnd/>
              <a:tailEnd type="arrow" w="med" len="med"/>
            </a:ln>
          </p:spPr>
        </p:cxnSp>
        <p:cxnSp>
          <p:nvCxnSpPr>
            <p:cNvPr id="92232" name="Straight Arrow Connector 102"/>
            <p:cNvCxnSpPr>
              <a:cxnSpLocks noChangeShapeType="1"/>
            </p:cNvCxnSpPr>
            <p:nvPr/>
          </p:nvCxnSpPr>
          <p:spPr bwMode="auto">
            <a:xfrm rot="5400000" flipH="1" flipV="1">
              <a:off x="7201694" y="5295106"/>
              <a:ext cx="381000" cy="1588"/>
            </a:xfrm>
            <a:prstGeom prst="straightConnector1">
              <a:avLst/>
            </a:prstGeom>
            <a:noFill/>
            <a:ln w="28575">
              <a:solidFill>
                <a:srgbClr val="FF0000"/>
              </a:solidFill>
              <a:round/>
              <a:headEnd/>
              <a:tailEnd type="arrow" w="med" len="med"/>
            </a:ln>
          </p:spPr>
        </p:cxnSp>
        <p:cxnSp>
          <p:nvCxnSpPr>
            <p:cNvPr id="92233" name="Straight Arrow Connector 103"/>
            <p:cNvCxnSpPr>
              <a:cxnSpLocks noChangeShapeType="1"/>
            </p:cNvCxnSpPr>
            <p:nvPr/>
          </p:nvCxnSpPr>
          <p:spPr bwMode="auto">
            <a:xfrm rot="5400000" flipH="1" flipV="1">
              <a:off x="2553494" y="5371306"/>
              <a:ext cx="381000" cy="1588"/>
            </a:xfrm>
            <a:prstGeom prst="straightConnector1">
              <a:avLst/>
            </a:prstGeom>
            <a:noFill/>
            <a:ln w="28575">
              <a:solidFill>
                <a:srgbClr val="FF0000"/>
              </a:solidFill>
              <a:round/>
              <a:headEnd/>
              <a:tailEnd type="arrow" w="med" len="med"/>
            </a:ln>
          </p:spPr>
        </p:cxnSp>
        <p:sp>
          <p:nvSpPr>
            <p:cNvPr id="92234" name="Rectangle 104"/>
            <p:cNvSpPr>
              <a:spLocks noChangeArrowheads="1"/>
            </p:cNvSpPr>
            <p:nvPr/>
          </p:nvSpPr>
          <p:spPr bwMode="auto">
            <a:xfrm>
              <a:off x="1676400" y="5105400"/>
              <a:ext cx="6172200" cy="1676400"/>
            </a:xfrm>
            <a:prstGeom prst="rect">
              <a:avLst/>
            </a:prstGeom>
            <a:noFill/>
            <a:ln w="9525">
              <a:solidFill>
                <a:srgbClr val="0000FF"/>
              </a:solidFill>
              <a:prstDash val="dot"/>
              <a:round/>
              <a:headEnd/>
              <a:tailEnd/>
            </a:ln>
          </p:spPr>
          <p:txBody>
            <a:bodyPr>
              <a:prstTxWarp prst="textNoShape">
                <a:avLst/>
              </a:prstTxWarp>
            </a:bodyPr>
            <a:lstStyle/>
            <a:p>
              <a:endParaRPr lang="en-US"/>
            </a:p>
          </p:txBody>
        </p:sp>
        <p:cxnSp>
          <p:nvCxnSpPr>
            <p:cNvPr id="92235" name="Straight Arrow Connector 105"/>
            <p:cNvCxnSpPr>
              <a:cxnSpLocks noChangeShapeType="1"/>
            </p:cNvCxnSpPr>
            <p:nvPr/>
          </p:nvCxnSpPr>
          <p:spPr bwMode="auto">
            <a:xfrm rot="5400000" flipH="1" flipV="1">
              <a:off x="2553494" y="6314281"/>
              <a:ext cx="381000" cy="1588"/>
            </a:xfrm>
            <a:prstGeom prst="straightConnector1">
              <a:avLst/>
            </a:prstGeom>
            <a:noFill/>
            <a:ln w="28575">
              <a:solidFill>
                <a:srgbClr val="FF0000"/>
              </a:solidFill>
              <a:round/>
              <a:headEnd/>
              <a:tailEnd type="arrow" w="med" len="med"/>
            </a:ln>
          </p:spPr>
        </p:cxnSp>
        <p:cxnSp>
          <p:nvCxnSpPr>
            <p:cNvPr id="92236" name="Straight Arrow Connector 106"/>
            <p:cNvCxnSpPr>
              <a:cxnSpLocks noChangeShapeType="1"/>
            </p:cNvCxnSpPr>
            <p:nvPr/>
          </p:nvCxnSpPr>
          <p:spPr bwMode="auto">
            <a:xfrm rot="16200000" flipH="1">
              <a:off x="2705894" y="6361906"/>
              <a:ext cx="381000" cy="1588"/>
            </a:xfrm>
            <a:prstGeom prst="straightConnector1">
              <a:avLst/>
            </a:prstGeom>
            <a:noFill/>
            <a:ln w="28575">
              <a:solidFill>
                <a:srgbClr val="FF0000"/>
              </a:solidFill>
              <a:round/>
              <a:headEnd/>
              <a:tailEnd type="arrow" w="med" len="med"/>
            </a:ln>
          </p:spPr>
        </p:cxnSp>
        <p:cxnSp>
          <p:nvCxnSpPr>
            <p:cNvPr id="92237" name="Straight Arrow Connector 107"/>
            <p:cNvCxnSpPr>
              <a:cxnSpLocks noChangeShapeType="1"/>
            </p:cNvCxnSpPr>
            <p:nvPr/>
          </p:nvCxnSpPr>
          <p:spPr bwMode="auto">
            <a:xfrm rot="5400000" flipH="1" flipV="1">
              <a:off x="5982494" y="5676106"/>
              <a:ext cx="381000" cy="1588"/>
            </a:xfrm>
            <a:prstGeom prst="straightConnector1">
              <a:avLst/>
            </a:prstGeom>
            <a:noFill/>
            <a:ln w="28575">
              <a:solidFill>
                <a:srgbClr val="FF0000"/>
              </a:solidFill>
              <a:round/>
              <a:headEnd/>
              <a:tailEnd type="arrow" w="med" len="med"/>
            </a:ln>
          </p:spPr>
        </p:cxnSp>
        <p:cxnSp>
          <p:nvCxnSpPr>
            <p:cNvPr id="92238" name="Straight Arrow Connector 108"/>
            <p:cNvCxnSpPr>
              <a:cxnSpLocks noChangeShapeType="1"/>
            </p:cNvCxnSpPr>
            <p:nvPr/>
          </p:nvCxnSpPr>
          <p:spPr bwMode="auto">
            <a:xfrm rot="5400000" flipH="1" flipV="1">
              <a:off x="5296694" y="5676106"/>
              <a:ext cx="381000" cy="1588"/>
            </a:xfrm>
            <a:prstGeom prst="straightConnector1">
              <a:avLst/>
            </a:prstGeom>
            <a:noFill/>
            <a:ln w="28575">
              <a:solidFill>
                <a:srgbClr val="FF0000"/>
              </a:solidFill>
              <a:round/>
              <a:headEnd/>
              <a:tailEnd type="arrow" w="med" len="med"/>
            </a:ln>
          </p:spPr>
        </p:cxnSp>
        <p:cxnSp>
          <p:nvCxnSpPr>
            <p:cNvPr id="92239" name="Straight Arrow Connector 109"/>
            <p:cNvCxnSpPr>
              <a:cxnSpLocks noChangeShapeType="1"/>
            </p:cNvCxnSpPr>
            <p:nvPr/>
          </p:nvCxnSpPr>
          <p:spPr bwMode="auto">
            <a:xfrm rot="5400000" flipH="1" flipV="1">
              <a:off x="6668294" y="5676106"/>
              <a:ext cx="381000" cy="1588"/>
            </a:xfrm>
            <a:prstGeom prst="straightConnector1">
              <a:avLst/>
            </a:prstGeom>
            <a:noFill/>
            <a:ln w="28575">
              <a:solidFill>
                <a:srgbClr val="FF0000"/>
              </a:solidFill>
              <a:round/>
              <a:headEnd/>
              <a:tailEnd type="arrow" w="med" len="med"/>
            </a:ln>
          </p:spPr>
        </p:cxnSp>
        <p:cxnSp>
          <p:nvCxnSpPr>
            <p:cNvPr id="92240" name="Straight Connector 111"/>
            <p:cNvCxnSpPr>
              <a:cxnSpLocks noChangeShapeType="1"/>
            </p:cNvCxnSpPr>
            <p:nvPr/>
          </p:nvCxnSpPr>
          <p:spPr bwMode="auto">
            <a:xfrm rot="16200000" flipH="1">
              <a:off x="227806" y="4191794"/>
              <a:ext cx="2439988" cy="457200"/>
            </a:xfrm>
            <a:prstGeom prst="line">
              <a:avLst/>
            </a:prstGeom>
            <a:noFill/>
            <a:ln w="9525">
              <a:solidFill>
                <a:srgbClr val="0000FF"/>
              </a:solidFill>
              <a:prstDash val="dot"/>
              <a:round/>
              <a:headEnd/>
              <a:tailEnd/>
            </a:ln>
          </p:spPr>
        </p:cxnSp>
        <p:cxnSp>
          <p:nvCxnSpPr>
            <p:cNvPr id="92241" name="Straight Arrow Connector 112"/>
            <p:cNvCxnSpPr>
              <a:cxnSpLocks noChangeShapeType="1"/>
            </p:cNvCxnSpPr>
            <p:nvPr/>
          </p:nvCxnSpPr>
          <p:spPr bwMode="auto">
            <a:xfrm rot="5400000" flipH="1" flipV="1">
              <a:off x="3909219" y="5371306"/>
              <a:ext cx="381000" cy="1588"/>
            </a:xfrm>
            <a:prstGeom prst="straightConnector1">
              <a:avLst/>
            </a:prstGeom>
            <a:noFill/>
            <a:ln w="28575">
              <a:solidFill>
                <a:srgbClr val="FF0000"/>
              </a:solidFill>
              <a:round/>
              <a:headEnd/>
              <a:tailEnd type="arrow" w="med" len="med"/>
            </a:ln>
          </p:spPr>
        </p:cxnSp>
        <p:cxnSp>
          <p:nvCxnSpPr>
            <p:cNvPr id="92242" name="Straight Arrow Connector 113"/>
            <p:cNvCxnSpPr>
              <a:cxnSpLocks noChangeShapeType="1"/>
            </p:cNvCxnSpPr>
            <p:nvPr/>
          </p:nvCxnSpPr>
          <p:spPr bwMode="auto">
            <a:xfrm rot="16200000" flipH="1">
              <a:off x="6134894" y="5676106"/>
              <a:ext cx="381000" cy="1588"/>
            </a:xfrm>
            <a:prstGeom prst="straightConnector1">
              <a:avLst/>
            </a:prstGeom>
            <a:noFill/>
            <a:ln w="28575">
              <a:solidFill>
                <a:srgbClr val="FF0000"/>
              </a:solidFill>
              <a:round/>
              <a:headEnd/>
              <a:tailEnd type="arrow" w="med" len="med"/>
            </a:ln>
          </p:spPr>
        </p:cxnSp>
        <p:cxnSp>
          <p:nvCxnSpPr>
            <p:cNvPr id="92243" name="Straight Arrow Connector 115"/>
            <p:cNvCxnSpPr>
              <a:cxnSpLocks noChangeShapeType="1"/>
            </p:cNvCxnSpPr>
            <p:nvPr/>
          </p:nvCxnSpPr>
          <p:spPr bwMode="auto">
            <a:xfrm rot="16200000" flipH="1">
              <a:off x="2704307" y="5385594"/>
              <a:ext cx="381000" cy="1587"/>
            </a:xfrm>
            <a:prstGeom prst="straightConnector1">
              <a:avLst/>
            </a:prstGeom>
            <a:noFill/>
            <a:ln w="28575">
              <a:solidFill>
                <a:srgbClr val="FF0000"/>
              </a:solidFill>
              <a:round/>
              <a:headEnd/>
              <a:tailEnd type="arrow" w="med" len="med"/>
            </a:ln>
          </p:spPr>
        </p:cxnSp>
        <p:cxnSp>
          <p:nvCxnSpPr>
            <p:cNvPr id="92244" name="Straight Arrow Connector 116"/>
            <p:cNvCxnSpPr>
              <a:cxnSpLocks noChangeShapeType="1"/>
            </p:cNvCxnSpPr>
            <p:nvPr/>
          </p:nvCxnSpPr>
          <p:spPr bwMode="auto">
            <a:xfrm rot="16200000" flipH="1">
              <a:off x="5449094" y="5676106"/>
              <a:ext cx="381000" cy="1588"/>
            </a:xfrm>
            <a:prstGeom prst="straightConnector1">
              <a:avLst/>
            </a:prstGeom>
            <a:noFill/>
            <a:ln w="28575">
              <a:solidFill>
                <a:srgbClr val="FF0000"/>
              </a:solidFill>
              <a:round/>
              <a:headEnd/>
              <a:tailEnd type="arrow" w="med" len="med"/>
            </a:ln>
          </p:spPr>
        </p:cxnSp>
      </p:grpSp>
    </p:spTree>
    <p:extLst>
      <p:ext uri="{BB962C8B-B14F-4D97-AF65-F5344CB8AC3E}">
        <p14:creationId xmlns:p14="http://schemas.microsoft.com/office/powerpoint/2010/main" val="2604218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Double bonding of sp2 carbons</a:t>
            </a:r>
            <a:endParaRPr lang="en-US" sz="2800" dirty="0">
              <a:solidFill>
                <a:srgbClr val="000000"/>
              </a:solidFill>
              <a:latin typeface="Candara" charset="0"/>
              <a:ea typeface="Candara" charset="0"/>
              <a:cs typeface="Candara" charset="0"/>
            </a:endParaRPr>
          </a:p>
        </p:txBody>
      </p:sp>
      <p:sp>
        <p:nvSpPr>
          <p:cNvPr id="86" name="Text Box 3"/>
          <p:cNvSpPr txBox="1">
            <a:spLocks noChangeArrowheads="1"/>
          </p:cNvSpPr>
          <p:nvPr/>
        </p:nvSpPr>
        <p:spPr bwMode="auto">
          <a:xfrm>
            <a:off x="381000" y="965537"/>
            <a:ext cx="8308910" cy="707886"/>
          </a:xfrm>
          <a:prstGeom prst="rect">
            <a:avLst/>
          </a:prstGeom>
          <a:noFill/>
          <a:ln w="9525">
            <a:noFill/>
            <a:miter lim="800000"/>
            <a:headEnd/>
            <a:tailEnd/>
          </a:ln>
        </p:spPr>
        <p:txBody>
          <a:bodyPr wrap="none">
            <a:prstTxWarp prst="textNoShape">
              <a:avLst/>
            </a:prstTxWarp>
            <a:spAutoFit/>
          </a:bodyPr>
          <a:lstStyle/>
          <a:p>
            <a:pPr indent="6350"/>
            <a:r>
              <a:rPr lang="en-US" sz="2000" dirty="0" smtClean="0">
                <a:latin typeface="Candara"/>
                <a:cs typeface="Candara"/>
              </a:rPr>
              <a:t>Sp2 hybridized carbons form double bonds to make molecules like CH2CH2,</a:t>
            </a:r>
            <a:br>
              <a:rPr lang="en-US" sz="2000" dirty="0" smtClean="0">
                <a:latin typeface="Candara"/>
                <a:cs typeface="Candara"/>
              </a:rPr>
            </a:br>
            <a:r>
              <a:rPr lang="en-US" sz="2000" dirty="0" smtClean="0">
                <a:latin typeface="Candara"/>
                <a:cs typeface="Candara"/>
              </a:rPr>
              <a:t>ethylene.</a:t>
            </a:r>
          </a:p>
        </p:txBody>
      </p:sp>
      <p:sp>
        <p:nvSpPr>
          <p:cNvPr id="20" name="Teardrop 19"/>
          <p:cNvSpPr/>
          <p:nvPr/>
        </p:nvSpPr>
        <p:spPr bwMode="auto">
          <a:xfrm rot="4014895">
            <a:off x="1521581" y="2527084"/>
            <a:ext cx="687141" cy="604681"/>
          </a:xfrm>
          <a:prstGeom prst="teardrop">
            <a:avLst>
              <a:gd name="adj" fmla="val 142549"/>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1" name="Teardrop 20"/>
          <p:cNvSpPr/>
          <p:nvPr/>
        </p:nvSpPr>
        <p:spPr bwMode="auto">
          <a:xfrm rot="1618746">
            <a:off x="1451491" y="2932835"/>
            <a:ext cx="655826" cy="65588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2" name="Teardrop 21"/>
          <p:cNvSpPr/>
          <p:nvPr/>
        </p:nvSpPr>
        <p:spPr bwMode="auto">
          <a:xfrm rot="18887422" flipH="1">
            <a:off x="2761387" y="2724510"/>
            <a:ext cx="709874" cy="605947"/>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4" name="Display 23"/>
          <p:cNvSpPr/>
          <p:nvPr/>
        </p:nvSpPr>
        <p:spPr bwMode="auto">
          <a:xfrm rot="16200000">
            <a:off x="1823091" y="2248803"/>
            <a:ext cx="1213800" cy="373795"/>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5" name="Display 24"/>
          <p:cNvSpPr/>
          <p:nvPr/>
        </p:nvSpPr>
        <p:spPr bwMode="auto">
          <a:xfrm rot="5400000" flipV="1">
            <a:off x="1823091" y="3520403"/>
            <a:ext cx="1213800" cy="373795"/>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6" name="TextBox 25"/>
          <p:cNvSpPr txBox="1"/>
          <p:nvPr/>
        </p:nvSpPr>
        <p:spPr>
          <a:xfrm>
            <a:off x="2234358" y="1966548"/>
            <a:ext cx="469944" cy="369332"/>
          </a:xfrm>
          <a:prstGeom prst="rect">
            <a:avLst/>
          </a:prstGeom>
          <a:noFill/>
        </p:spPr>
        <p:txBody>
          <a:bodyPr wrap="square" rtlCol="0">
            <a:spAutoFit/>
          </a:bodyPr>
          <a:lstStyle/>
          <a:p>
            <a:r>
              <a:rPr lang="en-US" sz="1800" dirty="0" err="1">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27" name="TextBox 26"/>
          <p:cNvSpPr txBox="1"/>
          <p:nvPr/>
        </p:nvSpPr>
        <p:spPr>
          <a:xfrm>
            <a:off x="2246903" y="3859453"/>
            <a:ext cx="363391" cy="369332"/>
          </a:xfrm>
          <a:prstGeom prst="rect">
            <a:avLst/>
          </a:prstGeom>
          <a:noFill/>
        </p:spPr>
        <p:txBody>
          <a:bodyPr wrap="square" rtlCol="0">
            <a:spAutoFit/>
          </a:bodyPr>
          <a:lstStyle/>
          <a:p>
            <a:r>
              <a:rPr lang="en-US" sz="1800" dirty="0" err="1" smtClean="0">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28" name="TextBox 27"/>
          <p:cNvSpPr txBox="1"/>
          <p:nvPr/>
        </p:nvSpPr>
        <p:spPr>
          <a:xfrm>
            <a:off x="1602302" y="3089327"/>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29" name="TextBox 28"/>
          <p:cNvSpPr txBox="1"/>
          <p:nvPr/>
        </p:nvSpPr>
        <p:spPr>
          <a:xfrm>
            <a:off x="1655701" y="2530053"/>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30" name="TextBox 29"/>
          <p:cNvSpPr txBox="1"/>
          <p:nvPr/>
        </p:nvSpPr>
        <p:spPr>
          <a:xfrm>
            <a:off x="2924804" y="2833549"/>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grpSp>
        <p:nvGrpSpPr>
          <p:cNvPr id="2" name="Group 41"/>
          <p:cNvGrpSpPr/>
          <p:nvPr/>
        </p:nvGrpSpPr>
        <p:grpSpPr>
          <a:xfrm flipH="1">
            <a:off x="4939292" y="1828800"/>
            <a:ext cx="1994908" cy="2485400"/>
            <a:chOff x="4880491" y="1981201"/>
            <a:chExt cx="1994908" cy="2485400"/>
          </a:xfrm>
        </p:grpSpPr>
        <p:sp>
          <p:nvSpPr>
            <p:cNvPr id="32" name="Teardrop 31"/>
            <p:cNvSpPr/>
            <p:nvPr/>
          </p:nvSpPr>
          <p:spPr bwMode="auto">
            <a:xfrm rot="4014895">
              <a:off x="4950581" y="2679484"/>
              <a:ext cx="687141" cy="604681"/>
            </a:xfrm>
            <a:prstGeom prst="teardrop">
              <a:avLst>
                <a:gd name="adj" fmla="val 142549"/>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3" name="Teardrop 32"/>
            <p:cNvSpPr/>
            <p:nvPr/>
          </p:nvSpPr>
          <p:spPr bwMode="auto">
            <a:xfrm rot="1618746">
              <a:off x="4880491" y="3085235"/>
              <a:ext cx="655826" cy="65588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4" name="Teardrop 33"/>
            <p:cNvSpPr/>
            <p:nvPr/>
          </p:nvSpPr>
          <p:spPr bwMode="auto">
            <a:xfrm rot="18887422" flipH="1">
              <a:off x="6190387" y="2876910"/>
              <a:ext cx="709874" cy="605947"/>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5" name="Display 34"/>
            <p:cNvSpPr/>
            <p:nvPr/>
          </p:nvSpPr>
          <p:spPr bwMode="auto">
            <a:xfrm rot="16200000">
              <a:off x="5252091" y="2401203"/>
              <a:ext cx="1213800" cy="373795"/>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6" name="Display 35"/>
            <p:cNvSpPr/>
            <p:nvPr/>
          </p:nvSpPr>
          <p:spPr bwMode="auto">
            <a:xfrm rot="5400000" flipV="1">
              <a:off x="5252091" y="3672803"/>
              <a:ext cx="1213800" cy="373795"/>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7" name="TextBox 36"/>
            <p:cNvSpPr txBox="1"/>
            <p:nvPr/>
          </p:nvSpPr>
          <p:spPr>
            <a:xfrm>
              <a:off x="5611170" y="2118948"/>
              <a:ext cx="469944" cy="369332"/>
            </a:xfrm>
            <a:prstGeom prst="rect">
              <a:avLst/>
            </a:prstGeom>
            <a:noFill/>
          </p:spPr>
          <p:txBody>
            <a:bodyPr wrap="square" rtlCol="0">
              <a:spAutoFit/>
            </a:bodyPr>
            <a:lstStyle/>
            <a:p>
              <a:r>
                <a:rPr lang="en-US" sz="1800" dirty="0" err="1">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38" name="TextBox 37"/>
            <p:cNvSpPr txBox="1"/>
            <p:nvPr/>
          </p:nvSpPr>
          <p:spPr>
            <a:xfrm>
              <a:off x="5675903" y="4011853"/>
              <a:ext cx="363391" cy="369332"/>
            </a:xfrm>
            <a:prstGeom prst="rect">
              <a:avLst/>
            </a:prstGeom>
            <a:noFill/>
          </p:spPr>
          <p:txBody>
            <a:bodyPr wrap="square" rtlCol="0">
              <a:spAutoFit/>
            </a:bodyPr>
            <a:lstStyle/>
            <a:p>
              <a:r>
                <a:rPr lang="en-US" sz="1800" dirty="0" err="1" smtClean="0">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39" name="TextBox 38"/>
            <p:cNvSpPr txBox="1"/>
            <p:nvPr/>
          </p:nvSpPr>
          <p:spPr>
            <a:xfrm>
              <a:off x="5031302" y="3241727"/>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40" name="TextBox 39"/>
            <p:cNvSpPr txBox="1"/>
            <p:nvPr/>
          </p:nvSpPr>
          <p:spPr>
            <a:xfrm>
              <a:off x="5084701" y="2682453"/>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41" name="TextBox 40"/>
            <p:cNvSpPr txBox="1"/>
            <p:nvPr/>
          </p:nvSpPr>
          <p:spPr>
            <a:xfrm>
              <a:off x="6353804" y="2985949"/>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grpSp>
      <p:sp>
        <p:nvSpPr>
          <p:cNvPr id="49" name="TextBox 48"/>
          <p:cNvSpPr txBox="1"/>
          <p:nvPr/>
        </p:nvSpPr>
        <p:spPr>
          <a:xfrm>
            <a:off x="7376270" y="1494472"/>
            <a:ext cx="1520293" cy="1631216"/>
          </a:xfrm>
          <a:prstGeom prst="rect">
            <a:avLst/>
          </a:prstGeom>
          <a:noFill/>
        </p:spPr>
        <p:txBody>
          <a:bodyPr wrap="none" rtlCol="0">
            <a:spAutoFit/>
          </a:bodyPr>
          <a:lstStyle/>
          <a:p>
            <a:r>
              <a:rPr lang="en-US" sz="2000" dirty="0" smtClean="0">
                <a:latin typeface="Candara"/>
                <a:cs typeface="Candara"/>
              </a:rPr>
              <a:t>       H    H</a:t>
            </a:r>
          </a:p>
          <a:p>
            <a:r>
              <a:rPr lang="en-US" sz="2000" dirty="0" smtClean="0">
                <a:latin typeface="Candara"/>
                <a:cs typeface="Candara"/>
              </a:rPr>
              <a:t>        |      |</a:t>
            </a:r>
          </a:p>
          <a:p>
            <a:r>
              <a:rPr lang="en-US" sz="2000" dirty="0" smtClean="0">
                <a:latin typeface="Candara"/>
                <a:cs typeface="Candara"/>
              </a:rPr>
              <a:t>H – C = C – H</a:t>
            </a:r>
          </a:p>
          <a:p>
            <a:r>
              <a:rPr lang="en-US" sz="2000" dirty="0" smtClean="0">
                <a:latin typeface="Candara"/>
                <a:cs typeface="Candara"/>
              </a:rPr>
              <a:t>        |      |</a:t>
            </a:r>
          </a:p>
          <a:p>
            <a:r>
              <a:rPr lang="en-US" sz="2000" dirty="0" smtClean="0">
                <a:latin typeface="Candara"/>
                <a:cs typeface="Candara"/>
              </a:rPr>
              <a:t>       H    H</a:t>
            </a:r>
            <a:endParaRPr lang="en-US" sz="2000" dirty="0">
              <a:latin typeface="Candara"/>
              <a:cs typeface="Candara"/>
            </a:endParaRPr>
          </a:p>
        </p:txBody>
      </p:sp>
      <p:sp>
        <p:nvSpPr>
          <p:cNvPr id="50" name="Text Box 3"/>
          <p:cNvSpPr txBox="1">
            <a:spLocks noChangeArrowheads="1"/>
          </p:cNvSpPr>
          <p:nvPr/>
        </p:nvSpPr>
        <p:spPr bwMode="auto">
          <a:xfrm>
            <a:off x="381000" y="5185827"/>
            <a:ext cx="8635697" cy="1154162"/>
          </a:xfrm>
          <a:prstGeom prst="rect">
            <a:avLst/>
          </a:prstGeom>
          <a:noFill/>
          <a:ln w="9525">
            <a:noFill/>
            <a:miter lim="800000"/>
            <a:headEnd/>
            <a:tailEnd/>
          </a:ln>
        </p:spPr>
        <p:txBody>
          <a:bodyPr wrap="none">
            <a:prstTxWarp prst="textNoShape">
              <a:avLst/>
            </a:prstTxWarp>
            <a:spAutoFit/>
          </a:bodyPr>
          <a:lstStyle/>
          <a:p>
            <a:pPr indent="6350">
              <a:buFont typeface="Arial"/>
              <a:buChar char="•"/>
            </a:pPr>
            <a:r>
              <a:rPr lang="en-US" sz="2000" dirty="0" smtClean="0">
                <a:latin typeface="Candara"/>
                <a:cs typeface="Candara"/>
              </a:rPr>
              <a:t> Each carbon has 3 </a:t>
            </a:r>
            <a:r>
              <a:rPr lang="en-US" sz="2000" dirty="0" err="1" smtClean="0">
                <a:latin typeface="Candara"/>
                <a:cs typeface="Candara"/>
              </a:rPr>
              <a:t>trigonal</a:t>
            </a:r>
            <a:r>
              <a:rPr lang="en-US" sz="2000" dirty="0" smtClean="0">
                <a:latin typeface="Candara"/>
                <a:cs typeface="Candara"/>
              </a:rPr>
              <a:t> planar hybridized sp2 </a:t>
            </a:r>
            <a:r>
              <a:rPr lang="en-US" sz="2000" dirty="0" err="1" smtClean="0">
                <a:latin typeface="Candara"/>
                <a:cs typeface="Candara"/>
              </a:rPr>
              <a:t>orbitals</a:t>
            </a:r>
            <a:r>
              <a:rPr lang="en-US" sz="2000" dirty="0" smtClean="0">
                <a:latin typeface="Candara"/>
                <a:cs typeface="Candara"/>
              </a:rPr>
              <a:t> and an </a:t>
            </a:r>
            <a:r>
              <a:rPr lang="en-US" sz="2000" dirty="0" err="1" smtClean="0">
                <a:latin typeface="Candara"/>
                <a:cs typeface="Candara"/>
              </a:rPr>
              <a:t>unhybridized</a:t>
            </a:r>
            <a:r>
              <a:rPr lang="en-US" sz="2000" dirty="0" smtClean="0">
                <a:latin typeface="Candara"/>
                <a:cs typeface="Candara"/>
              </a:rPr>
              <a:t> </a:t>
            </a:r>
            <a:br>
              <a:rPr lang="en-US" sz="2000" dirty="0" smtClean="0">
                <a:latin typeface="Candara"/>
                <a:cs typeface="Candara"/>
              </a:rPr>
            </a:br>
            <a:r>
              <a:rPr lang="en-US" sz="2000" dirty="0" smtClean="0">
                <a:latin typeface="Candara"/>
                <a:cs typeface="Candara"/>
              </a:rPr>
              <a:t>    </a:t>
            </a:r>
            <a:r>
              <a:rPr lang="en-US" sz="2000" dirty="0" err="1" smtClean="0">
                <a:latin typeface="Candara"/>
                <a:cs typeface="Candara"/>
              </a:rPr>
              <a:t>p</a:t>
            </a:r>
            <a:r>
              <a:rPr lang="en-US" sz="2000" dirty="0" smtClean="0">
                <a:latin typeface="Candara"/>
                <a:cs typeface="Candara"/>
              </a:rPr>
              <a:t> orbital that is perpendicular to their plane.</a:t>
            </a:r>
          </a:p>
          <a:p>
            <a:pPr indent="6350">
              <a:buFont typeface="Arial"/>
              <a:buChar char="•"/>
            </a:pPr>
            <a:endParaRPr lang="en-US" sz="900" dirty="0" smtClean="0">
              <a:latin typeface="Candara"/>
              <a:cs typeface="Candara"/>
            </a:endParaRPr>
          </a:p>
          <a:p>
            <a:pPr indent="6350">
              <a:buFont typeface="Arial"/>
              <a:buChar char="•"/>
            </a:pPr>
            <a:r>
              <a:rPr lang="en-US" sz="2000" dirty="0" smtClean="0">
                <a:latin typeface="Candara"/>
                <a:cs typeface="Candara"/>
              </a:rPr>
              <a:t> Two of the sp2 </a:t>
            </a:r>
            <a:r>
              <a:rPr lang="en-US" sz="2000" dirty="0" err="1" smtClean="0">
                <a:latin typeface="Candara"/>
                <a:cs typeface="Candara"/>
              </a:rPr>
              <a:t>orbitals</a:t>
            </a:r>
            <a:r>
              <a:rPr lang="en-US" sz="2000" dirty="0" smtClean="0">
                <a:latin typeface="Candara"/>
                <a:cs typeface="Candara"/>
              </a:rPr>
              <a:t> approach to overlap and bond.</a:t>
            </a:r>
          </a:p>
        </p:txBody>
      </p:sp>
      <p:sp>
        <p:nvSpPr>
          <p:cNvPr id="51" name="Oval 50"/>
          <p:cNvSpPr/>
          <p:nvPr/>
        </p:nvSpPr>
        <p:spPr bwMode="auto">
          <a:xfrm flipH="1" flipV="1">
            <a:off x="2333004" y="2975005"/>
            <a:ext cx="196194" cy="1815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2" name="Oval 51"/>
          <p:cNvSpPr/>
          <p:nvPr/>
        </p:nvSpPr>
        <p:spPr bwMode="auto">
          <a:xfrm flipH="1" flipV="1">
            <a:off x="5885208" y="2971800"/>
            <a:ext cx="196194" cy="1815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Tree>
    <p:extLst>
      <p:ext uri="{BB962C8B-B14F-4D97-AF65-F5344CB8AC3E}">
        <p14:creationId xmlns:p14="http://schemas.microsoft.com/office/powerpoint/2010/main" val="11055241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Double bonding of sp2 carbons</a:t>
            </a:r>
            <a:endParaRPr lang="en-US" sz="2800" dirty="0">
              <a:solidFill>
                <a:srgbClr val="000000"/>
              </a:solidFill>
              <a:latin typeface="Candara" charset="0"/>
              <a:ea typeface="Candara" charset="0"/>
              <a:cs typeface="Candara" charset="0"/>
            </a:endParaRPr>
          </a:p>
        </p:txBody>
      </p:sp>
      <p:sp>
        <p:nvSpPr>
          <p:cNvPr id="86" name="Text Box 3"/>
          <p:cNvSpPr txBox="1">
            <a:spLocks noChangeArrowheads="1"/>
          </p:cNvSpPr>
          <p:nvPr/>
        </p:nvSpPr>
        <p:spPr bwMode="auto">
          <a:xfrm>
            <a:off x="381000" y="965537"/>
            <a:ext cx="8308910" cy="1015663"/>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Sp2 hybridized carbons form double bonds to make molecules like CH2CH2,</a:t>
            </a:r>
            <a:br>
              <a:rPr lang="en-US" dirty="0" smtClean="0">
                <a:latin typeface="Candara"/>
                <a:cs typeface="Candara"/>
              </a:rPr>
            </a:br>
            <a:r>
              <a:rPr lang="en-US" dirty="0" smtClean="0">
                <a:latin typeface="Candara"/>
                <a:cs typeface="Candara"/>
              </a:rPr>
              <a:t>ethylene.</a:t>
            </a:r>
          </a:p>
          <a:p>
            <a:pPr indent="6350"/>
            <a:endParaRPr lang="en-US" dirty="0" smtClean="0">
              <a:latin typeface="Candara"/>
              <a:cs typeface="Candara"/>
            </a:endParaRPr>
          </a:p>
        </p:txBody>
      </p:sp>
      <p:sp>
        <p:nvSpPr>
          <p:cNvPr id="20" name="Teardrop 19"/>
          <p:cNvSpPr/>
          <p:nvPr/>
        </p:nvSpPr>
        <p:spPr bwMode="auto">
          <a:xfrm rot="4014895">
            <a:off x="2816981" y="2527084"/>
            <a:ext cx="687141" cy="604681"/>
          </a:xfrm>
          <a:prstGeom prst="teardrop">
            <a:avLst>
              <a:gd name="adj" fmla="val 142549"/>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1" name="Teardrop 20"/>
          <p:cNvSpPr/>
          <p:nvPr/>
        </p:nvSpPr>
        <p:spPr bwMode="auto">
          <a:xfrm rot="1618746">
            <a:off x="2746891" y="2932835"/>
            <a:ext cx="655826" cy="65588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2" name="Teardrop 21"/>
          <p:cNvSpPr/>
          <p:nvPr/>
        </p:nvSpPr>
        <p:spPr bwMode="auto">
          <a:xfrm rot="18887422" flipH="1">
            <a:off x="4056787" y="2724510"/>
            <a:ext cx="709874" cy="605947"/>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4" name="Display 23"/>
          <p:cNvSpPr/>
          <p:nvPr/>
        </p:nvSpPr>
        <p:spPr bwMode="auto">
          <a:xfrm rot="16200000">
            <a:off x="3118491" y="2248803"/>
            <a:ext cx="1213800" cy="373795"/>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5" name="Display 24"/>
          <p:cNvSpPr/>
          <p:nvPr/>
        </p:nvSpPr>
        <p:spPr bwMode="auto">
          <a:xfrm rot="5400000" flipV="1">
            <a:off x="3118491" y="3520403"/>
            <a:ext cx="1213800" cy="373795"/>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6" name="TextBox 25"/>
          <p:cNvSpPr txBox="1"/>
          <p:nvPr/>
        </p:nvSpPr>
        <p:spPr>
          <a:xfrm>
            <a:off x="3529758" y="1966548"/>
            <a:ext cx="469944" cy="369332"/>
          </a:xfrm>
          <a:prstGeom prst="rect">
            <a:avLst/>
          </a:prstGeom>
          <a:noFill/>
        </p:spPr>
        <p:txBody>
          <a:bodyPr wrap="square" rtlCol="0">
            <a:spAutoFit/>
          </a:bodyPr>
          <a:lstStyle/>
          <a:p>
            <a:r>
              <a:rPr lang="en-US" sz="1800" dirty="0" err="1">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27" name="TextBox 26"/>
          <p:cNvSpPr txBox="1"/>
          <p:nvPr/>
        </p:nvSpPr>
        <p:spPr>
          <a:xfrm>
            <a:off x="3542303" y="3859453"/>
            <a:ext cx="363391" cy="369332"/>
          </a:xfrm>
          <a:prstGeom prst="rect">
            <a:avLst/>
          </a:prstGeom>
          <a:noFill/>
        </p:spPr>
        <p:txBody>
          <a:bodyPr wrap="square" rtlCol="0">
            <a:spAutoFit/>
          </a:bodyPr>
          <a:lstStyle/>
          <a:p>
            <a:r>
              <a:rPr lang="en-US" sz="1800" dirty="0" err="1" smtClean="0">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28" name="TextBox 27"/>
          <p:cNvSpPr txBox="1"/>
          <p:nvPr/>
        </p:nvSpPr>
        <p:spPr>
          <a:xfrm>
            <a:off x="2897702" y="3089327"/>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29" name="TextBox 28"/>
          <p:cNvSpPr txBox="1"/>
          <p:nvPr/>
        </p:nvSpPr>
        <p:spPr>
          <a:xfrm>
            <a:off x="2951101" y="2530053"/>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30" name="TextBox 29"/>
          <p:cNvSpPr txBox="1"/>
          <p:nvPr/>
        </p:nvSpPr>
        <p:spPr>
          <a:xfrm>
            <a:off x="4220204" y="2833549"/>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32" name="Teardrop 31"/>
          <p:cNvSpPr/>
          <p:nvPr/>
        </p:nvSpPr>
        <p:spPr bwMode="auto">
          <a:xfrm rot="17585105" flipH="1">
            <a:off x="5657277" y="2527083"/>
            <a:ext cx="687141" cy="604681"/>
          </a:xfrm>
          <a:prstGeom prst="teardrop">
            <a:avLst>
              <a:gd name="adj" fmla="val 142549"/>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3" name="Teardrop 32"/>
          <p:cNvSpPr/>
          <p:nvPr/>
        </p:nvSpPr>
        <p:spPr bwMode="auto">
          <a:xfrm rot="19981254" flipH="1">
            <a:off x="5758682" y="2932834"/>
            <a:ext cx="655826" cy="65588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4" name="Teardrop 33"/>
          <p:cNvSpPr/>
          <p:nvPr/>
        </p:nvSpPr>
        <p:spPr bwMode="auto">
          <a:xfrm rot="2712578">
            <a:off x="4394738" y="2724509"/>
            <a:ext cx="709874" cy="605947"/>
          </a:xfrm>
          <a:prstGeom prst="teardrop">
            <a:avLst>
              <a:gd name="adj" fmla="val 172253"/>
            </a:avLst>
          </a:prstGeom>
          <a:gradFill flip="none" rotWithShape="1">
            <a:gsLst>
              <a:gs pos="0">
                <a:srgbClr val="0000FF">
                  <a:alpha val="73000"/>
                </a:srgbClr>
              </a:gs>
              <a:gs pos="100000">
                <a:srgbClr val="FFFFFF">
                  <a:alpha val="73000"/>
                </a:srgbClr>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5" name="Display 34"/>
          <p:cNvSpPr/>
          <p:nvPr/>
        </p:nvSpPr>
        <p:spPr bwMode="auto">
          <a:xfrm rot="5400000" flipH="1">
            <a:off x="4829108" y="2248802"/>
            <a:ext cx="1213800" cy="373795"/>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6" name="Display 35"/>
          <p:cNvSpPr/>
          <p:nvPr/>
        </p:nvSpPr>
        <p:spPr bwMode="auto">
          <a:xfrm rot="16200000" flipH="1" flipV="1">
            <a:off x="4829108" y="3520402"/>
            <a:ext cx="1213800" cy="373795"/>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7" name="TextBox 36"/>
          <p:cNvSpPr txBox="1"/>
          <p:nvPr/>
        </p:nvSpPr>
        <p:spPr>
          <a:xfrm flipH="1">
            <a:off x="5220966" y="1966547"/>
            <a:ext cx="469944" cy="369332"/>
          </a:xfrm>
          <a:prstGeom prst="rect">
            <a:avLst/>
          </a:prstGeom>
          <a:noFill/>
        </p:spPr>
        <p:txBody>
          <a:bodyPr wrap="square" rtlCol="0">
            <a:spAutoFit/>
          </a:bodyPr>
          <a:lstStyle/>
          <a:p>
            <a:r>
              <a:rPr lang="en-US" sz="1800" dirty="0" err="1">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38" name="TextBox 37"/>
          <p:cNvSpPr txBox="1"/>
          <p:nvPr/>
        </p:nvSpPr>
        <p:spPr>
          <a:xfrm flipH="1">
            <a:off x="5255705" y="3859452"/>
            <a:ext cx="363391" cy="369332"/>
          </a:xfrm>
          <a:prstGeom prst="rect">
            <a:avLst/>
          </a:prstGeom>
          <a:noFill/>
        </p:spPr>
        <p:txBody>
          <a:bodyPr wrap="square" rtlCol="0">
            <a:spAutoFit/>
          </a:bodyPr>
          <a:lstStyle/>
          <a:p>
            <a:r>
              <a:rPr lang="en-US" sz="1800" dirty="0" err="1" smtClean="0">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39" name="TextBox 38"/>
          <p:cNvSpPr txBox="1"/>
          <p:nvPr/>
        </p:nvSpPr>
        <p:spPr>
          <a:xfrm flipH="1">
            <a:off x="5742102" y="3089326"/>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40" name="TextBox 39"/>
          <p:cNvSpPr txBox="1"/>
          <p:nvPr/>
        </p:nvSpPr>
        <p:spPr>
          <a:xfrm flipH="1">
            <a:off x="5688703" y="2530052"/>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41" name="TextBox 40"/>
          <p:cNvSpPr txBox="1"/>
          <p:nvPr/>
        </p:nvSpPr>
        <p:spPr>
          <a:xfrm flipH="1">
            <a:off x="4419600" y="2833548"/>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31" name="TextBox 30"/>
          <p:cNvSpPr txBox="1"/>
          <p:nvPr/>
        </p:nvSpPr>
        <p:spPr>
          <a:xfrm>
            <a:off x="3657600" y="4648200"/>
            <a:ext cx="1828746" cy="400110"/>
          </a:xfrm>
          <a:prstGeom prst="rect">
            <a:avLst/>
          </a:prstGeom>
          <a:noFill/>
        </p:spPr>
        <p:txBody>
          <a:bodyPr wrap="none" rtlCol="0">
            <a:spAutoFit/>
          </a:bodyPr>
          <a:lstStyle/>
          <a:p>
            <a:r>
              <a:rPr lang="en-US" dirty="0" smtClean="0">
                <a:latin typeface="Candara"/>
                <a:cs typeface="Candara"/>
              </a:rPr>
              <a:t>sigma bond (</a:t>
            </a:r>
            <a:r>
              <a:rPr lang="en-US" dirty="0" err="1" smtClean="0">
                <a:latin typeface="Candara"/>
                <a:ea typeface="Lucida Grande"/>
                <a:cs typeface="Candara"/>
              </a:rPr>
              <a:t>σ</a:t>
            </a:r>
            <a:r>
              <a:rPr lang="en-US" dirty="0" smtClean="0">
                <a:latin typeface="Candara"/>
                <a:cs typeface="Candara"/>
              </a:rPr>
              <a:t>)</a:t>
            </a:r>
            <a:endParaRPr lang="en-US" dirty="0">
              <a:latin typeface="Candara"/>
              <a:cs typeface="Candara"/>
            </a:endParaRPr>
          </a:p>
        </p:txBody>
      </p:sp>
      <p:cxnSp>
        <p:nvCxnSpPr>
          <p:cNvPr id="43" name="Straight Arrow Connector 42"/>
          <p:cNvCxnSpPr>
            <a:stCxn id="31" idx="0"/>
          </p:cNvCxnSpPr>
          <p:nvPr/>
        </p:nvCxnSpPr>
        <p:spPr bwMode="auto">
          <a:xfrm rot="5400000" flipH="1" flipV="1">
            <a:off x="3962386" y="4038587"/>
            <a:ext cx="1219200" cy="27"/>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44" name="Text Box 3"/>
          <p:cNvSpPr txBox="1">
            <a:spLocks noChangeArrowheads="1"/>
          </p:cNvSpPr>
          <p:nvPr/>
        </p:nvSpPr>
        <p:spPr bwMode="auto">
          <a:xfrm>
            <a:off x="381000" y="5185827"/>
            <a:ext cx="8738290" cy="400110"/>
          </a:xfrm>
          <a:prstGeom prst="rect">
            <a:avLst/>
          </a:prstGeom>
          <a:noFill/>
          <a:ln w="9525">
            <a:noFill/>
            <a:miter lim="800000"/>
            <a:headEnd/>
            <a:tailEnd/>
          </a:ln>
        </p:spPr>
        <p:txBody>
          <a:bodyPr wrap="none">
            <a:prstTxWarp prst="textNoShape">
              <a:avLst/>
            </a:prstTxWarp>
            <a:spAutoFit/>
          </a:bodyPr>
          <a:lstStyle/>
          <a:p>
            <a:pPr indent="6350">
              <a:buFont typeface="Arial"/>
              <a:buChar char="•"/>
            </a:pPr>
            <a:r>
              <a:rPr lang="en-US" dirty="0" smtClean="0">
                <a:latin typeface="Candara"/>
                <a:cs typeface="Candara"/>
              </a:rPr>
              <a:t> The overlapping sp2 </a:t>
            </a:r>
            <a:r>
              <a:rPr lang="en-US" dirty="0" err="1" smtClean="0">
                <a:latin typeface="Candara"/>
                <a:cs typeface="Candara"/>
              </a:rPr>
              <a:t>orbitals</a:t>
            </a:r>
            <a:r>
              <a:rPr lang="en-US" dirty="0" smtClean="0">
                <a:latin typeface="Candara"/>
                <a:cs typeface="Candara"/>
              </a:rPr>
              <a:t> form a sigma (single) bond between the carbons.</a:t>
            </a:r>
          </a:p>
        </p:txBody>
      </p:sp>
      <p:sp>
        <p:nvSpPr>
          <p:cNvPr id="45" name="Oval 44"/>
          <p:cNvSpPr/>
          <p:nvPr/>
        </p:nvSpPr>
        <p:spPr bwMode="auto">
          <a:xfrm flipH="1" flipV="1">
            <a:off x="3628404" y="2975005"/>
            <a:ext cx="196194" cy="1815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49" name="Oval 48"/>
          <p:cNvSpPr/>
          <p:nvPr/>
        </p:nvSpPr>
        <p:spPr bwMode="auto">
          <a:xfrm flipH="1" flipV="1">
            <a:off x="5322612" y="2971800"/>
            <a:ext cx="196194" cy="1815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Tree>
    <p:extLst>
      <p:ext uri="{BB962C8B-B14F-4D97-AF65-F5344CB8AC3E}">
        <p14:creationId xmlns:p14="http://schemas.microsoft.com/office/powerpoint/2010/main" val="38756885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rved Down Arrow 50"/>
          <p:cNvSpPr/>
          <p:nvPr/>
        </p:nvSpPr>
        <p:spPr bwMode="auto">
          <a:xfrm rot="2763907" flipV="1">
            <a:off x="3529805" y="4013666"/>
            <a:ext cx="800775" cy="408779"/>
          </a:xfrm>
          <a:prstGeom prst="curvedDown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0" name="Curved Down Arrow 49"/>
          <p:cNvSpPr/>
          <p:nvPr/>
        </p:nvSpPr>
        <p:spPr bwMode="auto">
          <a:xfrm rot="18836093" flipH="1" flipV="1">
            <a:off x="4825205" y="4035755"/>
            <a:ext cx="800775" cy="408779"/>
          </a:xfrm>
          <a:prstGeom prst="curvedDown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49" name="Curved Down Arrow 48"/>
          <p:cNvSpPr/>
          <p:nvPr/>
        </p:nvSpPr>
        <p:spPr bwMode="auto">
          <a:xfrm rot="2763907" flipH="1">
            <a:off x="4904218" y="1727666"/>
            <a:ext cx="800775" cy="408779"/>
          </a:xfrm>
          <a:prstGeom prst="curvedDown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45" name="Curved Down Arrow 44"/>
          <p:cNvSpPr/>
          <p:nvPr/>
        </p:nvSpPr>
        <p:spPr bwMode="auto">
          <a:xfrm rot="18836093">
            <a:off x="3529805" y="1727666"/>
            <a:ext cx="800775" cy="408779"/>
          </a:xfrm>
          <a:prstGeom prst="curvedDown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837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Double bonding of sp2 carbons</a:t>
            </a:r>
            <a:endParaRPr lang="en-US" sz="2800" dirty="0">
              <a:solidFill>
                <a:srgbClr val="000000"/>
              </a:solidFill>
              <a:latin typeface="Candara" charset="0"/>
              <a:ea typeface="Candara" charset="0"/>
              <a:cs typeface="Candara" charset="0"/>
            </a:endParaRPr>
          </a:p>
        </p:txBody>
      </p:sp>
      <p:sp>
        <p:nvSpPr>
          <p:cNvPr id="86" name="Text Box 3"/>
          <p:cNvSpPr txBox="1">
            <a:spLocks noChangeArrowheads="1"/>
          </p:cNvSpPr>
          <p:nvPr/>
        </p:nvSpPr>
        <p:spPr bwMode="auto">
          <a:xfrm>
            <a:off x="381000" y="965537"/>
            <a:ext cx="8308910" cy="1015663"/>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Sp2 hybridized carbons form double bonds to make molecules like CH2CH2,</a:t>
            </a:r>
            <a:br>
              <a:rPr lang="en-US" dirty="0" smtClean="0">
                <a:latin typeface="Candara"/>
                <a:cs typeface="Candara"/>
              </a:rPr>
            </a:br>
            <a:r>
              <a:rPr lang="en-US" dirty="0" smtClean="0">
                <a:latin typeface="Candara"/>
                <a:cs typeface="Candara"/>
              </a:rPr>
              <a:t>ethylene.</a:t>
            </a:r>
          </a:p>
          <a:p>
            <a:pPr indent="6350"/>
            <a:endParaRPr lang="en-US" dirty="0" smtClean="0">
              <a:latin typeface="Candara"/>
              <a:cs typeface="Candara"/>
            </a:endParaRPr>
          </a:p>
        </p:txBody>
      </p:sp>
      <p:sp>
        <p:nvSpPr>
          <p:cNvPr id="31" name="TextBox 30"/>
          <p:cNvSpPr txBox="1"/>
          <p:nvPr/>
        </p:nvSpPr>
        <p:spPr>
          <a:xfrm>
            <a:off x="3657600" y="4648200"/>
            <a:ext cx="1828746" cy="400110"/>
          </a:xfrm>
          <a:prstGeom prst="rect">
            <a:avLst/>
          </a:prstGeom>
          <a:noFill/>
        </p:spPr>
        <p:txBody>
          <a:bodyPr wrap="none" rtlCol="0">
            <a:spAutoFit/>
          </a:bodyPr>
          <a:lstStyle/>
          <a:p>
            <a:r>
              <a:rPr lang="en-US" dirty="0" smtClean="0">
                <a:latin typeface="Candara"/>
                <a:cs typeface="Candara"/>
              </a:rPr>
              <a:t>sigma bond (</a:t>
            </a:r>
            <a:r>
              <a:rPr lang="en-US" dirty="0" err="1" smtClean="0">
                <a:latin typeface="Candara"/>
                <a:ea typeface="Lucida Grande"/>
                <a:cs typeface="Candara"/>
              </a:rPr>
              <a:t>σ</a:t>
            </a:r>
            <a:r>
              <a:rPr lang="en-US" dirty="0" smtClean="0">
                <a:latin typeface="Candara"/>
                <a:cs typeface="Candara"/>
              </a:rPr>
              <a:t>)</a:t>
            </a:r>
            <a:endParaRPr lang="en-US" dirty="0">
              <a:latin typeface="Candara"/>
              <a:cs typeface="Candara"/>
            </a:endParaRPr>
          </a:p>
        </p:txBody>
      </p:sp>
      <p:cxnSp>
        <p:nvCxnSpPr>
          <p:cNvPr id="43" name="Straight Arrow Connector 42"/>
          <p:cNvCxnSpPr>
            <a:stCxn id="31" idx="0"/>
          </p:cNvCxnSpPr>
          <p:nvPr/>
        </p:nvCxnSpPr>
        <p:spPr bwMode="auto">
          <a:xfrm rot="5400000" flipH="1" flipV="1">
            <a:off x="3962386" y="4038587"/>
            <a:ext cx="1219200" cy="27"/>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44" name="Text Box 3"/>
          <p:cNvSpPr txBox="1">
            <a:spLocks noChangeArrowheads="1"/>
          </p:cNvSpPr>
          <p:nvPr/>
        </p:nvSpPr>
        <p:spPr bwMode="auto">
          <a:xfrm>
            <a:off x="381000" y="5105400"/>
            <a:ext cx="8738290" cy="830997"/>
          </a:xfrm>
          <a:prstGeom prst="rect">
            <a:avLst/>
          </a:prstGeom>
          <a:noFill/>
          <a:ln w="9525">
            <a:noFill/>
            <a:miter lim="800000"/>
            <a:headEnd/>
            <a:tailEnd/>
          </a:ln>
        </p:spPr>
        <p:txBody>
          <a:bodyPr wrap="none">
            <a:prstTxWarp prst="textNoShape">
              <a:avLst/>
            </a:prstTxWarp>
            <a:spAutoFit/>
          </a:bodyPr>
          <a:lstStyle/>
          <a:p>
            <a:pPr indent="6350">
              <a:buFont typeface="Arial"/>
              <a:buChar char="•"/>
            </a:pPr>
            <a:r>
              <a:rPr lang="en-US" dirty="0" smtClean="0">
                <a:latin typeface="Candara"/>
                <a:cs typeface="Candara"/>
              </a:rPr>
              <a:t> The overlapping sp2 </a:t>
            </a:r>
            <a:r>
              <a:rPr lang="en-US" dirty="0" err="1" smtClean="0">
                <a:latin typeface="Candara"/>
                <a:cs typeface="Candara"/>
              </a:rPr>
              <a:t>orbitals</a:t>
            </a:r>
            <a:r>
              <a:rPr lang="en-US" dirty="0" smtClean="0">
                <a:latin typeface="Candara"/>
                <a:cs typeface="Candara"/>
              </a:rPr>
              <a:t> form a sigma (single) bond between the carbons.</a:t>
            </a:r>
          </a:p>
          <a:p>
            <a:pPr indent="6350">
              <a:buFont typeface="Arial"/>
              <a:buChar char="•"/>
            </a:pPr>
            <a:endParaRPr lang="en-US" sz="800" dirty="0" smtClean="0">
              <a:latin typeface="Candara"/>
              <a:cs typeface="Candara"/>
            </a:endParaRPr>
          </a:p>
          <a:p>
            <a:pPr indent="6350">
              <a:buFont typeface="Arial"/>
              <a:buChar char="•"/>
            </a:pPr>
            <a:r>
              <a:rPr lang="en-US" dirty="0" smtClean="0">
                <a:solidFill>
                  <a:srgbClr val="0000FF"/>
                </a:solidFill>
                <a:latin typeface="Candara"/>
                <a:cs typeface="Candara"/>
              </a:rPr>
              <a:t> The 2 </a:t>
            </a:r>
            <a:r>
              <a:rPr lang="en-US" dirty="0" err="1" smtClean="0">
                <a:solidFill>
                  <a:srgbClr val="0000FF"/>
                </a:solidFill>
                <a:latin typeface="Candara"/>
                <a:cs typeface="Candara"/>
              </a:rPr>
              <a:t>unhybridized</a:t>
            </a:r>
            <a:r>
              <a:rPr lang="en-US" dirty="0" smtClean="0">
                <a:solidFill>
                  <a:srgbClr val="0000FF"/>
                </a:solidFill>
                <a:latin typeface="Candara"/>
                <a:cs typeface="Candara"/>
              </a:rPr>
              <a:t> </a:t>
            </a:r>
            <a:r>
              <a:rPr lang="en-US" dirty="0" err="1" smtClean="0">
                <a:solidFill>
                  <a:srgbClr val="0000FF"/>
                </a:solidFill>
                <a:latin typeface="Candara"/>
                <a:cs typeface="Candara"/>
              </a:rPr>
              <a:t>p</a:t>
            </a:r>
            <a:r>
              <a:rPr lang="en-US" dirty="0" smtClean="0">
                <a:solidFill>
                  <a:srgbClr val="0000FF"/>
                </a:solidFill>
                <a:latin typeface="Candara"/>
                <a:cs typeface="Candara"/>
              </a:rPr>
              <a:t> </a:t>
            </a:r>
            <a:r>
              <a:rPr lang="en-US" dirty="0" err="1" smtClean="0">
                <a:solidFill>
                  <a:srgbClr val="0000FF"/>
                </a:solidFill>
                <a:latin typeface="Candara"/>
                <a:cs typeface="Candara"/>
              </a:rPr>
              <a:t>orbitals</a:t>
            </a:r>
            <a:r>
              <a:rPr lang="en-US" dirty="0" smtClean="0">
                <a:solidFill>
                  <a:srgbClr val="0000FF"/>
                </a:solidFill>
                <a:latin typeface="Candara"/>
                <a:cs typeface="Candara"/>
              </a:rPr>
              <a:t> bend in towards one another.</a:t>
            </a:r>
          </a:p>
        </p:txBody>
      </p:sp>
      <p:sp>
        <p:nvSpPr>
          <p:cNvPr id="42" name="Teardrop 41"/>
          <p:cNvSpPr/>
          <p:nvPr/>
        </p:nvSpPr>
        <p:spPr bwMode="auto">
          <a:xfrm rot="4014895">
            <a:off x="2816981" y="2527084"/>
            <a:ext cx="687141" cy="604681"/>
          </a:xfrm>
          <a:prstGeom prst="teardrop">
            <a:avLst>
              <a:gd name="adj" fmla="val 142549"/>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4" name="Teardrop 53"/>
          <p:cNvSpPr/>
          <p:nvPr/>
        </p:nvSpPr>
        <p:spPr bwMode="auto">
          <a:xfrm rot="1618746">
            <a:off x="2746891" y="2932835"/>
            <a:ext cx="655826" cy="65588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5" name="Teardrop 54"/>
          <p:cNvSpPr/>
          <p:nvPr/>
        </p:nvSpPr>
        <p:spPr bwMode="auto">
          <a:xfrm rot="18887422" flipH="1">
            <a:off x="4056787" y="2724510"/>
            <a:ext cx="709874" cy="605947"/>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6" name="Display 55"/>
          <p:cNvSpPr/>
          <p:nvPr/>
        </p:nvSpPr>
        <p:spPr bwMode="auto">
          <a:xfrm rot="16200000">
            <a:off x="3118491" y="2248803"/>
            <a:ext cx="1213800" cy="373795"/>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7" name="Display 56"/>
          <p:cNvSpPr/>
          <p:nvPr/>
        </p:nvSpPr>
        <p:spPr bwMode="auto">
          <a:xfrm rot="5400000" flipV="1">
            <a:off x="3118491" y="3520403"/>
            <a:ext cx="1213800" cy="373795"/>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8" name="TextBox 57"/>
          <p:cNvSpPr txBox="1"/>
          <p:nvPr/>
        </p:nvSpPr>
        <p:spPr>
          <a:xfrm>
            <a:off x="3529758" y="1966548"/>
            <a:ext cx="469944" cy="369332"/>
          </a:xfrm>
          <a:prstGeom prst="rect">
            <a:avLst/>
          </a:prstGeom>
          <a:noFill/>
        </p:spPr>
        <p:txBody>
          <a:bodyPr wrap="square" rtlCol="0">
            <a:spAutoFit/>
          </a:bodyPr>
          <a:lstStyle/>
          <a:p>
            <a:r>
              <a:rPr lang="en-US" sz="1800" dirty="0" err="1">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59" name="TextBox 58"/>
          <p:cNvSpPr txBox="1"/>
          <p:nvPr/>
        </p:nvSpPr>
        <p:spPr>
          <a:xfrm>
            <a:off x="3542303" y="3859453"/>
            <a:ext cx="363391" cy="369332"/>
          </a:xfrm>
          <a:prstGeom prst="rect">
            <a:avLst/>
          </a:prstGeom>
          <a:noFill/>
        </p:spPr>
        <p:txBody>
          <a:bodyPr wrap="square" rtlCol="0">
            <a:spAutoFit/>
          </a:bodyPr>
          <a:lstStyle/>
          <a:p>
            <a:r>
              <a:rPr lang="en-US" sz="1800" dirty="0" err="1" smtClean="0">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60" name="TextBox 59"/>
          <p:cNvSpPr txBox="1"/>
          <p:nvPr/>
        </p:nvSpPr>
        <p:spPr>
          <a:xfrm>
            <a:off x="2897702" y="3089327"/>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61" name="TextBox 60"/>
          <p:cNvSpPr txBox="1"/>
          <p:nvPr/>
        </p:nvSpPr>
        <p:spPr>
          <a:xfrm>
            <a:off x="2951101" y="2530053"/>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62" name="TextBox 61"/>
          <p:cNvSpPr txBox="1"/>
          <p:nvPr/>
        </p:nvSpPr>
        <p:spPr>
          <a:xfrm>
            <a:off x="4220204" y="2833549"/>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63" name="Teardrop 62"/>
          <p:cNvSpPr/>
          <p:nvPr/>
        </p:nvSpPr>
        <p:spPr bwMode="auto">
          <a:xfrm rot="17585105" flipH="1">
            <a:off x="5657277" y="2527083"/>
            <a:ext cx="687141" cy="604681"/>
          </a:xfrm>
          <a:prstGeom prst="teardrop">
            <a:avLst>
              <a:gd name="adj" fmla="val 142549"/>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64" name="Teardrop 63"/>
          <p:cNvSpPr/>
          <p:nvPr/>
        </p:nvSpPr>
        <p:spPr bwMode="auto">
          <a:xfrm rot="19981254" flipH="1">
            <a:off x="5758682" y="2932834"/>
            <a:ext cx="655826" cy="65588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65" name="Teardrop 64"/>
          <p:cNvSpPr/>
          <p:nvPr/>
        </p:nvSpPr>
        <p:spPr bwMode="auto">
          <a:xfrm rot="2712578">
            <a:off x="4394738" y="2724509"/>
            <a:ext cx="709874" cy="605947"/>
          </a:xfrm>
          <a:prstGeom prst="teardrop">
            <a:avLst>
              <a:gd name="adj" fmla="val 172253"/>
            </a:avLst>
          </a:prstGeom>
          <a:gradFill flip="none" rotWithShape="1">
            <a:gsLst>
              <a:gs pos="0">
                <a:srgbClr val="0000FF">
                  <a:alpha val="73000"/>
                </a:srgbClr>
              </a:gs>
              <a:gs pos="100000">
                <a:srgbClr val="FFFFFF">
                  <a:alpha val="73000"/>
                </a:srgbClr>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66" name="Display 65"/>
          <p:cNvSpPr/>
          <p:nvPr/>
        </p:nvSpPr>
        <p:spPr bwMode="auto">
          <a:xfrm rot="5400000" flipH="1">
            <a:off x="4829108" y="2248802"/>
            <a:ext cx="1213800" cy="373795"/>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67" name="Display 66"/>
          <p:cNvSpPr/>
          <p:nvPr/>
        </p:nvSpPr>
        <p:spPr bwMode="auto">
          <a:xfrm rot="16200000" flipH="1" flipV="1">
            <a:off x="4829108" y="3520402"/>
            <a:ext cx="1213800" cy="373795"/>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68" name="TextBox 67"/>
          <p:cNvSpPr txBox="1"/>
          <p:nvPr/>
        </p:nvSpPr>
        <p:spPr>
          <a:xfrm flipH="1">
            <a:off x="5220966" y="1966547"/>
            <a:ext cx="469944" cy="369332"/>
          </a:xfrm>
          <a:prstGeom prst="rect">
            <a:avLst/>
          </a:prstGeom>
          <a:noFill/>
        </p:spPr>
        <p:txBody>
          <a:bodyPr wrap="square" rtlCol="0">
            <a:spAutoFit/>
          </a:bodyPr>
          <a:lstStyle/>
          <a:p>
            <a:r>
              <a:rPr lang="en-US" sz="1800" dirty="0" err="1">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69" name="TextBox 68"/>
          <p:cNvSpPr txBox="1"/>
          <p:nvPr/>
        </p:nvSpPr>
        <p:spPr>
          <a:xfrm flipH="1">
            <a:off x="5255705" y="3859452"/>
            <a:ext cx="363391" cy="369332"/>
          </a:xfrm>
          <a:prstGeom prst="rect">
            <a:avLst/>
          </a:prstGeom>
          <a:noFill/>
        </p:spPr>
        <p:txBody>
          <a:bodyPr wrap="square" rtlCol="0">
            <a:spAutoFit/>
          </a:bodyPr>
          <a:lstStyle/>
          <a:p>
            <a:r>
              <a:rPr lang="en-US" sz="1800" dirty="0" err="1" smtClean="0">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70" name="TextBox 69"/>
          <p:cNvSpPr txBox="1"/>
          <p:nvPr/>
        </p:nvSpPr>
        <p:spPr>
          <a:xfrm flipH="1">
            <a:off x="5742102" y="3089326"/>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71" name="TextBox 70"/>
          <p:cNvSpPr txBox="1"/>
          <p:nvPr/>
        </p:nvSpPr>
        <p:spPr>
          <a:xfrm flipH="1">
            <a:off x="5688703" y="2530052"/>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72" name="TextBox 71"/>
          <p:cNvSpPr txBox="1"/>
          <p:nvPr/>
        </p:nvSpPr>
        <p:spPr>
          <a:xfrm flipH="1">
            <a:off x="4419600" y="2833548"/>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73" name="Oval 72"/>
          <p:cNvSpPr/>
          <p:nvPr/>
        </p:nvSpPr>
        <p:spPr bwMode="auto">
          <a:xfrm flipH="1" flipV="1">
            <a:off x="3628404" y="2975005"/>
            <a:ext cx="196194" cy="1815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74" name="Oval 73"/>
          <p:cNvSpPr/>
          <p:nvPr/>
        </p:nvSpPr>
        <p:spPr bwMode="auto">
          <a:xfrm flipH="1" flipV="1">
            <a:off x="5322612" y="2971800"/>
            <a:ext cx="196194" cy="1815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Tree>
    <p:extLst>
      <p:ext uri="{BB962C8B-B14F-4D97-AF65-F5344CB8AC3E}">
        <p14:creationId xmlns:p14="http://schemas.microsoft.com/office/powerpoint/2010/main" val="11202741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tored Data 49"/>
          <p:cNvSpPr/>
          <p:nvPr/>
        </p:nvSpPr>
        <p:spPr bwMode="auto">
          <a:xfrm rot="16200000">
            <a:off x="4038600" y="2895600"/>
            <a:ext cx="1143000" cy="1752600"/>
          </a:xfrm>
          <a:prstGeom prst="flowChartOnlineStorag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837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Double bonding of sp2 carbons</a:t>
            </a:r>
            <a:endParaRPr lang="en-US" sz="2800" dirty="0">
              <a:solidFill>
                <a:srgbClr val="000000"/>
              </a:solidFill>
              <a:latin typeface="Candara" charset="0"/>
              <a:ea typeface="Candara" charset="0"/>
              <a:cs typeface="Candara" charset="0"/>
            </a:endParaRPr>
          </a:p>
        </p:txBody>
      </p:sp>
      <p:sp>
        <p:nvSpPr>
          <p:cNvPr id="86" name="Text Box 3"/>
          <p:cNvSpPr txBox="1">
            <a:spLocks noChangeArrowheads="1"/>
          </p:cNvSpPr>
          <p:nvPr/>
        </p:nvSpPr>
        <p:spPr bwMode="auto">
          <a:xfrm>
            <a:off x="381000" y="965537"/>
            <a:ext cx="8308910" cy="1015663"/>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Sp2 hybridized carbons form double bonds to make molecules like CH2CH2,</a:t>
            </a:r>
            <a:br>
              <a:rPr lang="en-US" dirty="0" smtClean="0">
                <a:latin typeface="Candara"/>
                <a:cs typeface="Candara"/>
              </a:rPr>
            </a:br>
            <a:r>
              <a:rPr lang="en-US" dirty="0" smtClean="0">
                <a:latin typeface="Candara"/>
                <a:cs typeface="Candara"/>
              </a:rPr>
              <a:t>ethylene.</a:t>
            </a:r>
          </a:p>
          <a:p>
            <a:pPr indent="6350"/>
            <a:endParaRPr lang="en-US" dirty="0" smtClean="0">
              <a:latin typeface="Candara"/>
              <a:cs typeface="Candara"/>
            </a:endParaRPr>
          </a:p>
        </p:txBody>
      </p:sp>
      <p:sp>
        <p:nvSpPr>
          <p:cNvPr id="20" name="Teardrop 19"/>
          <p:cNvSpPr/>
          <p:nvPr/>
        </p:nvSpPr>
        <p:spPr bwMode="auto">
          <a:xfrm rot="4014895">
            <a:off x="2816981" y="2527084"/>
            <a:ext cx="687141" cy="604681"/>
          </a:xfrm>
          <a:prstGeom prst="teardrop">
            <a:avLst>
              <a:gd name="adj" fmla="val 142549"/>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1" name="Teardrop 20"/>
          <p:cNvSpPr/>
          <p:nvPr/>
        </p:nvSpPr>
        <p:spPr bwMode="auto">
          <a:xfrm rot="1618746">
            <a:off x="2746891" y="2932835"/>
            <a:ext cx="655826" cy="65588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2" name="Teardrop 21"/>
          <p:cNvSpPr/>
          <p:nvPr/>
        </p:nvSpPr>
        <p:spPr bwMode="auto">
          <a:xfrm rot="18887422" flipH="1">
            <a:off x="4056787" y="2724510"/>
            <a:ext cx="709874" cy="605947"/>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8" name="TextBox 27"/>
          <p:cNvSpPr txBox="1"/>
          <p:nvPr/>
        </p:nvSpPr>
        <p:spPr>
          <a:xfrm>
            <a:off x="2897702" y="3089327"/>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29" name="TextBox 28"/>
          <p:cNvSpPr txBox="1"/>
          <p:nvPr/>
        </p:nvSpPr>
        <p:spPr>
          <a:xfrm>
            <a:off x="2951101" y="2530053"/>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30" name="TextBox 29"/>
          <p:cNvSpPr txBox="1"/>
          <p:nvPr/>
        </p:nvSpPr>
        <p:spPr>
          <a:xfrm>
            <a:off x="4220204" y="2833549"/>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32" name="Teardrop 31"/>
          <p:cNvSpPr/>
          <p:nvPr/>
        </p:nvSpPr>
        <p:spPr bwMode="auto">
          <a:xfrm rot="17585105" flipH="1">
            <a:off x="5657277" y="2527083"/>
            <a:ext cx="687141" cy="604681"/>
          </a:xfrm>
          <a:prstGeom prst="teardrop">
            <a:avLst>
              <a:gd name="adj" fmla="val 142549"/>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3" name="Teardrop 32"/>
          <p:cNvSpPr/>
          <p:nvPr/>
        </p:nvSpPr>
        <p:spPr bwMode="auto">
          <a:xfrm rot="19981254" flipH="1">
            <a:off x="5758682" y="2932834"/>
            <a:ext cx="655826" cy="655885"/>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4" name="Teardrop 33"/>
          <p:cNvSpPr/>
          <p:nvPr/>
        </p:nvSpPr>
        <p:spPr bwMode="auto">
          <a:xfrm rot="2712578">
            <a:off x="4394738" y="2724509"/>
            <a:ext cx="709874" cy="605947"/>
          </a:xfrm>
          <a:prstGeom prst="teardrop">
            <a:avLst>
              <a:gd name="adj" fmla="val 172253"/>
            </a:avLst>
          </a:prstGeom>
          <a:gradFill flip="none" rotWithShape="1">
            <a:gsLst>
              <a:gs pos="0">
                <a:srgbClr val="0000FF">
                  <a:alpha val="70000"/>
                </a:srgbClr>
              </a:gs>
              <a:gs pos="100000">
                <a:srgbClr val="FFFFFF">
                  <a:alpha val="70000"/>
                </a:srgbClr>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9" name="TextBox 38"/>
          <p:cNvSpPr txBox="1"/>
          <p:nvPr/>
        </p:nvSpPr>
        <p:spPr>
          <a:xfrm flipH="1">
            <a:off x="5742102" y="3089326"/>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40" name="TextBox 39"/>
          <p:cNvSpPr txBox="1"/>
          <p:nvPr/>
        </p:nvSpPr>
        <p:spPr>
          <a:xfrm flipH="1">
            <a:off x="5688703" y="2530052"/>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41" name="TextBox 40"/>
          <p:cNvSpPr txBox="1"/>
          <p:nvPr/>
        </p:nvSpPr>
        <p:spPr>
          <a:xfrm flipH="1">
            <a:off x="4419600" y="2833548"/>
            <a:ext cx="521595" cy="369332"/>
          </a:xfrm>
          <a:prstGeom prst="rect">
            <a:avLst/>
          </a:prstGeom>
          <a:noFill/>
        </p:spPr>
        <p:txBody>
          <a:bodyPr wrap="square" rtlCol="0">
            <a:spAutoFit/>
          </a:bodyPr>
          <a:lstStyle/>
          <a:p>
            <a:r>
              <a:rPr lang="en-US" sz="1800" dirty="0" smtClean="0">
                <a:solidFill>
                  <a:schemeClr val="bg1"/>
                </a:solidFill>
                <a:latin typeface="Candara"/>
                <a:cs typeface="Candara"/>
              </a:rPr>
              <a:t>sp2</a:t>
            </a:r>
            <a:endParaRPr lang="en-US" sz="1800" dirty="0">
              <a:solidFill>
                <a:schemeClr val="bg1"/>
              </a:solidFill>
              <a:latin typeface="Candara"/>
              <a:cs typeface="Candara"/>
            </a:endParaRPr>
          </a:p>
        </p:txBody>
      </p:sp>
      <p:sp>
        <p:nvSpPr>
          <p:cNvPr id="31" name="TextBox 30"/>
          <p:cNvSpPr txBox="1"/>
          <p:nvPr/>
        </p:nvSpPr>
        <p:spPr>
          <a:xfrm>
            <a:off x="3657600" y="4648200"/>
            <a:ext cx="1828746" cy="400110"/>
          </a:xfrm>
          <a:prstGeom prst="rect">
            <a:avLst/>
          </a:prstGeom>
          <a:noFill/>
        </p:spPr>
        <p:txBody>
          <a:bodyPr wrap="none" rtlCol="0">
            <a:spAutoFit/>
          </a:bodyPr>
          <a:lstStyle/>
          <a:p>
            <a:r>
              <a:rPr lang="en-US" dirty="0" smtClean="0">
                <a:latin typeface="Candara"/>
                <a:cs typeface="Candara"/>
              </a:rPr>
              <a:t>sigma bond (</a:t>
            </a:r>
            <a:r>
              <a:rPr lang="en-US" dirty="0" err="1" smtClean="0">
                <a:latin typeface="Candara"/>
                <a:ea typeface="Lucida Grande"/>
                <a:cs typeface="Candara"/>
              </a:rPr>
              <a:t>σ</a:t>
            </a:r>
            <a:r>
              <a:rPr lang="en-US" dirty="0" smtClean="0">
                <a:latin typeface="Candara"/>
                <a:cs typeface="Candara"/>
              </a:rPr>
              <a:t>)</a:t>
            </a:r>
            <a:endParaRPr lang="en-US" dirty="0">
              <a:latin typeface="Candara"/>
              <a:cs typeface="Candara"/>
            </a:endParaRPr>
          </a:p>
        </p:txBody>
      </p:sp>
      <p:cxnSp>
        <p:nvCxnSpPr>
          <p:cNvPr id="43" name="Straight Arrow Connector 42"/>
          <p:cNvCxnSpPr>
            <a:stCxn id="31" idx="0"/>
          </p:cNvCxnSpPr>
          <p:nvPr/>
        </p:nvCxnSpPr>
        <p:spPr bwMode="auto">
          <a:xfrm rot="5400000" flipH="1" flipV="1">
            <a:off x="4000486" y="4076687"/>
            <a:ext cx="1143000" cy="27"/>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27" name="TextBox 26"/>
          <p:cNvSpPr txBox="1"/>
          <p:nvPr/>
        </p:nvSpPr>
        <p:spPr>
          <a:xfrm>
            <a:off x="3886200" y="3657600"/>
            <a:ext cx="363391" cy="369332"/>
          </a:xfrm>
          <a:prstGeom prst="rect">
            <a:avLst/>
          </a:prstGeom>
          <a:noFill/>
        </p:spPr>
        <p:txBody>
          <a:bodyPr wrap="square" rtlCol="0">
            <a:spAutoFit/>
          </a:bodyPr>
          <a:lstStyle/>
          <a:p>
            <a:r>
              <a:rPr lang="en-US" sz="1800" dirty="0" err="1" smtClean="0">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49" name="Stored Data 48"/>
          <p:cNvSpPr/>
          <p:nvPr/>
        </p:nvSpPr>
        <p:spPr bwMode="auto">
          <a:xfrm rot="5400000" flipV="1">
            <a:off x="4038600" y="1371600"/>
            <a:ext cx="1143000" cy="1752600"/>
          </a:xfrm>
          <a:prstGeom prst="flowChartOnlineStorag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26" name="TextBox 25"/>
          <p:cNvSpPr txBox="1"/>
          <p:nvPr/>
        </p:nvSpPr>
        <p:spPr>
          <a:xfrm>
            <a:off x="3810000" y="1966548"/>
            <a:ext cx="469944" cy="369332"/>
          </a:xfrm>
          <a:prstGeom prst="rect">
            <a:avLst/>
          </a:prstGeom>
          <a:noFill/>
        </p:spPr>
        <p:txBody>
          <a:bodyPr wrap="square" rtlCol="0">
            <a:spAutoFit/>
          </a:bodyPr>
          <a:lstStyle/>
          <a:p>
            <a:r>
              <a:rPr lang="en-US" sz="1800" dirty="0" err="1">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53" name="TextBox 52"/>
          <p:cNvSpPr txBox="1"/>
          <p:nvPr/>
        </p:nvSpPr>
        <p:spPr>
          <a:xfrm>
            <a:off x="5638800" y="4114800"/>
            <a:ext cx="1399442" cy="400110"/>
          </a:xfrm>
          <a:prstGeom prst="rect">
            <a:avLst/>
          </a:prstGeom>
          <a:noFill/>
        </p:spPr>
        <p:txBody>
          <a:bodyPr wrap="none" rtlCol="0">
            <a:spAutoFit/>
          </a:bodyPr>
          <a:lstStyle/>
          <a:p>
            <a:r>
              <a:rPr lang="en-US" dirty="0">
                <a:latin typeface="Candara"/>
                <a:cs typeface="Candara"/>
              </a:rPr>
              <a:t>p</a:t>
            </a:r>
            <a:r>
              <a:rPr lang="en-US" dirty="0" smtClean="0">
                <a:latin typeface="Candara"/>
                <a:cs typeface="Candara"/>
              </a:rPr>
              <a:t>i bond (</a:t>
            </a:r>
            <a:r>
              <a:rPr lang="en-US" dirty="0" err="1" smtClean="0">
                <a:latin typeface="Candara"/>
                <a:cs typeface="Candara"/>
              </a:rPr>
              <a:t>π</a:t>
            </a:r>
            <a:r>
              <a:rPr lang="en-US" dirty="0" smtClean="0">
                <a:latin typeface="Candara"/>
                <a:cs typeface="Candara"/>
              </a:rPr>
              <a:t>)</a:t>
            </a:r>
            <a:endParaRPr lang="en-US" dirty="0">
              <a:latin typeface="Candara"/>
              <a:cs typeface="Candara"/>
            </a:endParaRPr>
          </a:p>
        </p:txBody>
      </p:sp>
      <p:cxnSp>
        <p:nvCxnSpPr>
          <p:cNvPr id="54" name="Straight Arrow Connector 53"/>
          <p:cNvCxnSpPr>
            <a:stCxn id="53" idx="1"/>
          </p:cNvCxnSpPr>
          <p:nvPr/>
        </p:nvCxnSpPr>
        <p:spPr bwMode="auto">
          <a:xfrm rot="10800000">
            <a:off x="5029200" y="3886201"/>
            <a:ext cx="609600" cy="428655"/>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cxnSp>
        <p:nvCxnSpPr>
          <p:cNvPr id="57" name="Straight Arrow Connector 56"/>
          <p:cNvCxnSpPr/>
          <p:nvPr/>
        </p:nvCxnSpPr>
        <p:spPr bwMode="auto">
          <a:xfrm rot="16200000" flipV="1">
            <a:off x="4357673" y="2957527"/>
            <a:ext cx="2028856" cy="533401"/>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60" name="Text Box 3"/>
          <p:cNvSpPr txBox="1">
            <a:spLocks noChangeArrowheads="1"/>
          </p:cNvSpPr>
          <p:nvPr/>
        </p:nvSpPr>
        <p:spPr bwMode="auto">
          <a:xfrm>
            <a:off x="381000" y="5029200"/>
            <a:ext cx="8481809" cy="1631216"/>
          </a:xfrm>
          <a:prstGeom prst="rect">
            <a:avLst/>
          </a:prstGeom>
          <a:noFill/>
          <a:ln w="9525">
            <a:noFill/>
            <a:miter lim="800000"/>
            <a:headEnd/>
            <a:tailEnd/>
          </a:ln>
        </p:spPr>
        <p:txBody>
          <a:bodyPr wrap="none">
            <a:prstTxWarp prst="textNoShape">
              <a:avLst/>
            </a:prstTxWarp>
            <a:spAutoFit/>
          </a:bodyPr>
          <a:lstStyle/>
          <a:p>
            <a:pPr indent="6350">
              <a:buFont typeface="Arial"/>
              <a:buChar char="•"/>
            </a:pPr>
            <a:r>
              <a:rPr lang="en-US" dirty="0" smtClean="0">
                <a:latin typeface="Candara"/>
                <a:cs typeface="Candara"/>
              </a:rPr>
              <a:t> The parallel </a:t>
            </a:r>
            <a:r>
              <a:rPr lang="en-US" dirty="0" err="1" smtClean="0">
                <a:latin typeface="Candara"/>
                <a:cs typeface="Candara"/>
              </a:rPr>
              <a:t>p</a:t>
            </a:r>
            <a:r>
              <a:rPr lang="en-US" dirty="0" smtClean="0">
                <a:latin typeface="Candara"/>
                <a:cs typeface="Candara"/>
              </a:rPr>
              <a:t> </a:t>
            </a:r>
            <a:r>
              <a:rPr lang="en-US" dirty="0" err="1" smtClean="0">
                <a:latin typeface="Candara"/>
                <a:cs typeface="Candara"/>
              </a:rPr>
              <a:t>orbitals</a:t>
            </a:r>
            <a:r>
              <a:rPr lang="en-US" dirty="0" smtClean="0">
                <a:latin typeface="Candara"/>
                <a:cs typeface="Candara"/>
              </a:rPr>
              <a:t> “fuse” to form a </a:t>
            </a:r>
            <a:r>
              <a:rPr lang="en-US" dirty="0" err="1" smtClean="0">
                <a:latin typeface="Candara"/>
                <a:cs typeface="Candara"/>
              </a:rPr>
              <a:t>π</a:t>
            </a:r>
            <a:r>
              <a:rPr lang="en-US" dirty="0" smtClean="0">
                <a:latin typeface="Candara"/>
                <a:cs typeface="Candara"/>
              </a:rPr>
              <a:t> bond.</a:t>
            </a:r>
          </a:p>
          <a:p>
            <a:pPr indent="6350">
              <a:buFont typeface="Arial"/>
              <a:buChar char="•"/>
            </a:pPr>
            <a:r>
              <a:rPr lang="en-US" dirty="0" smtClean="0">
                <a:latin typeface="Candara"/>
                <a:cs typeface="Candara"/>
              </a:rPr>
              <a:t> The </a:t>
            </a:r>
            <a:r>
              <a:rPr lang="en-US" dirty="0" err="1" smtClean="0">
                <a:latin typeface="Candara"/>
                <a:cs typeface="Candara"/>
              </a:rPr>
              <a:t>π</a:t>
            </a:r>
            <a:r>
              <a:rPr lang="en-US" dirty="0" smtClean="0">
                <a:latin typeface="Candara"/>
                <a:cs typeface="Candara"/>
              </a:rPr>
              <a:t> bond has both + and – lobe that sit further from the nucleus, above &amp;</a:t>
            </a:r>
            <a:br>
              <a:rPr lang="en-US" dirty="0" smtClean="0">
                <a:latin typeface="Candara"/>
                <a:cs typeface="Candara"/>
              </a:rPr>
            </a:br>
            <a:r>
              <a:rPr lang="en-US" dirty="0" smtClean="0">
                <a:latin typeface="Candara"/>
                <a:cs typeface="Candara"/>
              </a:rPr>
              <a:t>   below the sigma bond.</a:t>
            </a:r>
          </a:p>
          <a:p>
            <a:pPr indent="6350">
              <a:buFont typeface="Arial"/>
              <a:buChar char="•"/>
            </a:pPr>
            <a:r>
              <a:rPr lang="en-US" dirty="0" smtClean="0">
                <a:latin typeface="Candara"/>
                <a:cs typeface="Candara"/>
              </a:rPr>
              <a:t> The </a:t>
            </a:r>
            <a:r>
              <a:rPr lang="en-US" dirty="0" err="1" smtClean="0">
                <a:latin typeface="Candara"/>
                <a:cs typeface="Candara"/>
              </a:rPr>
              <a:t>π</a:t>
            </a:r>
            <a:r>
              <a:rPr lang="en-US" dirty="0" smtClean="0">
                <a:latin typeface="Candara"/>
                <a:cs typeface="Candara"/>
              </a:rPr>
              <a:t> bond is the “second” bond of the double bond.</a:t>
            </a:r>
          </a:p>
          <a:p>
            <a:pPr indent="6350">
              <a:buFont typeface="Arial"/>
              <a:buChar char="•"/>
            </a:pPr>
            <a:r>
              <a:rPr lang="en-US" dirty="0" smtClean="0">
                <a:latin typeface="Candara"/>
                <a:cs typeface="Candara"/>
              </a:rPr>
              <a:t> There is no </a:t>
            </a:r>
            <a:r>
              <a:rPr lang="en-US" b="1" i="1" dirty="0" smtClean="0">
                <a:latin typeface="Candara"/>
                <a:cs typeface="Candara"/>
              </a:rPr>
              <a:t>rotational freedom</a:t>
            </a:r>
            <a:r>
              <a:rPr lang="en-US" b="1" dirty="0" smtClean="0">
                <a:latin typeface="Candara"/>
                <a:cs typeface="Candara"/>
              </a:rPr>
              <a:t> </a:t>
            </a:r>
            <a:r>
              <a:rPr lang="en-US" dirty="0" smtClean="0">
                <a:latin typeface="Candara"/>
                <a:cs typeface="Candara"/>
              </a:rPr>
              <a:t>around a </a:t>
            </a:r>
            <a:r>
              <a:rPr lang="en-US" dirty="0" err="1" smtClean="0">
                <a:latin typeface="Candara"/>
                <a:cs typeface="Candara"/>
              </a:rPr>
              <a:t>π</a:t>
            </a:r>
            <a:r>
              <a:rPr lang="en-US" dirty="0" smtClean="0">
                <a:latin typeface="Candara"/>
                <a:cs typeface="Candara"/>
              </a:rPr>
              <a:t> bond.</a:t>
            </a:r>
          </a:p>
        </p:txBody>
      </p:sp>
      <p:sp>
        <p:nvSpPr>
          <p:cNvPr id="61" name="Oval 60"/>
          <p:cNvSpPr/>
          <p:nvPr/>
        </p:nvSpPr>
        <p:spPr bwMode="auto">
          <a:xfrm flipH="1" flipV="1">
            <a:off x="3628404" y="2975005"/>
            <a:ext cx="196194" cy="1815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62" name="Oval 61"/>
          <p:cNvSpPr/>
          <p:nvPr/>
        </p:nvSpPr>
        <p:spPr bwMode="auto">
          <a:xfrm flipH="1" flipV="1">
            <a:off x="5322612" y="2971800"/>
            <a:ext cx="196194" cy="1815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Tree>
    <p:extLst>
      <p:ext uri="{BB962C8B-B14F-4D97-AF65-F5344CB8AC3E}">
        <p14:creationId xmlns:p14="http://schemas.microsoft.com/office/powerpoint/2010/main" val="11142978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Exercise: show hybridization &amp; geometry</a:t>
            </a:r>
            <a:endParaRPr lang="en-US" sz="2800" dirty="0">
              <a:solidFill>
                <a:srgbClr val="000000"/>
              </a:solidFill>
              <a:latin typeface="Candara" charset="0"/>
              <a:ea typeface="Candara" charset="0"/>
              <a:cs typeface="Candara" charset="0"/>
            </a:endParaRPr>
          </a:p>
        </p:txBody>
      </p:sp>
      <p:sp>
        <p:nvSpPr>
          <p:cNvPr id="86" name="Text Box 3"/>
          <p:cNvSpPr txBox="1">
            <a:spLocks noChangeArrowheads="1"/>
          </p:cNvSpPr>
          <p:nvPr/>
        </p:nvSpPr>
        <p:spPr bwMode="auto">
          <a:xfrm>
            <a:off x="381000" y="965537"/>
            <a:ext cx="7968122" cy="2862322"/>
          </a:xfrm>
          <a:prstGeom prst="rect">
            <a:avLst/>
          </a:prstGeom>
          <a:noFill/>
          <a:ln w="9525">
            <a:noFill/>
            <a:miter lim="800000"/>
            <a:headEnd/>
            <a:tailEnd/>
          </a:ln>
        </p:spPr>
        <p:txBody>
          <a:bodyPr wrap="none">
            <a:prstTxWarp prst="textNoShape">
              <a:avLst/>
            </a:prstTxWarp>
            <a:spAutoFit/>
          </a:bodyPr>
          <a:lstStyle/>
          <a:p>
            <a:pPr indent="6350"/>
            <a:r>
              <a:rPr lang="en-US" sz="2000" dirty="0" smtClean="0">
                <a:latin typeface="Candara"/>
                <a:cs typeface="Candara"/>
              </a:rPr>
              <a:t>Here are two molecules in which double bonds form between carbon &amp;</a:t>
            </a:r>
            <a:br>
              <a:rPr lang="en-US" sz="2000" dirty="0" smtClean="0">
                <a:latin typeface="Candara"/>
                <a:cs typeface="Candara"/>
              </a:rPr>
            </a:br>
            <a:r>
              <a:rPr lang="en-US" sz="2000" dirty="0" smtClean="0">
                <a:latin typeface="Candara"/>
                <a:cs typeface="Candara"/>
              </a:rPr>
              <a:t>oxygen. For each draw a structure showing both bond angles &amp; </a:t>
            </a:r>
            <a:r>
              <a:rPr lang="en-US" sz="2000" dirty="0" err="1" smtClean="0">
                <a:latin typeface="Candara"/>
                <a:cs typeface="Candara"/>
              </a:rPr>
              <a:t>orbitals</a:t>
            </a:r>
            <a:r>
              <a:rPr lang="en-US" sz="2000" dirty="0" smtClean="0">
                <a:latin typeface="Candara"/>
                <a:cs typeface="Candara"/>
              </a:rPr>
              <a:t>.</a:t>
            </a:r>
          </a:p>
          <a:p>
            <a:pPr indent="6350"/>
            <a:r>
              <a:rPr lang="en-US" dirty="0">
                <a:latin typeface="Candara"/>
                <a:cs typeface="Candara"/>
              </a:rPr>
              <a:t>	</a:t>
            </a:r>
            <a:r>
              <a:rPr lang="en-US" dirty="0" smtClean="0">
                <a:latin typeface="Candara"/>
                <a:cs typeface="Candara"/>
              </a:rPr>
              <a:t>	          </a:t>
            </a:r>
            <a:r>
              <a:rPr lang="en-US" sz="2000" dirty="0" smtClean="0">
                <a:latin typeface="Candara"/>
                <a:cs typeface="Candara"/>
              </a:rPr>
              <a:t>          O</a:t>
            </a:r>
          </a:p>
          <a:p>
            <a:pPr indent="6350">
              <a:buAutoNum type="arabicParenR"/>
            </a:pPr>
            <a:r>
              <a:rPr lang="en-US" sz="2000" dirty="0" smtClean="0">
                <a:latin typeface="Candara"/>
                <a:cs typeface="Candara"/>
              </a:rPr>
              <a:t> Acetaldehyde	                    ||</a:t>
            </a:r>
          </a:p>
          <a:p>
            <a:pPr lvl="2" indent="6350"/>
            <a:r>
              <a:rPr lang="en-US" sz="2000" dirty="0" smtClean="0">
                <a:latin typeface="Candara"/>
                <a:cs typeface="Candara"/>
              </a:rPr>
              <a:t>	        CH3 – C – H	      </a:t>
            </a:r>
          </a:p>
          <a:p>
            <a:pPr lvl="2" indent="6350"/>
            <a:r>
              <a:rPr lang="en-US" sz="2000" dirty="0" smtClean="0">
                <a:latin typeface="Candara"/>
                <a:cs typeface="Candara"/>
              </a:rPr>
              <a:t>	</a:t>
            </a:r>
            <a:r>
              <a:rPr lang="en-US" dirty="0">
                <a:latin typeface="Candara"/>
                <a:cs typeface="Candara"/>
              </a:rPr>
              <a:t>	</a:t>
            </a:r>
            <a:r>
              <a:rPr lang="en-US" dirty="0" smtClean="0">
                <a:latin typeface="Candara"/>
                <a:cs typeface="Candara"/>
              </a:rPr>
              <a:t>	          </a:t>
            </a:r>
            <a:r>
              <a:rPr lang="en-US" sz="2000" dirty="0" smtClean="0">
                <a:latin typeface="Candara"/>
                <a:cs typeface="Candara"/>
              </a:rPr>
              <a:t>  O</a:t>
            </a:r>
          </a:p>
          <a:p>
            <a:pPr lvl="2" indent="6350"/>
            <a:r>
              <a:rPr lang="en-US" sz="2000" dirty="0" smtClean="0">
                <a:latin typeface="Candara"/>
                <a:cs typeface="Candara"/>
              </a:rPr>
              <a:t>			</a:t>
            </a:r>
            <a:r>
              <a:rPr lang="en-US" dirty="0" smtClean="0">
                <a:latin typeface="Candara"/>
                <a:cs typeface="Candara"/>
              </a:rPr>
              <a:t>          </a:t>
            </a:r>
            <a:r>
              <a:rPr lang="en-US" sz="2000" dirty="0" smtClean="0">
                <a:latin typeface="Candara"/>
                <a:cs typeface="Candara"/>
              </a:rPr>
              <a:t>   ||</a:t>
            </a:r>
          </a:p>
          <a:p>
            <a:pPr indent="6350">
              <a:buAutoNum type="arabicParenR"/>
            </a:pPr>
            <a:r>
              <a:rPr lang="en-US" sz="2000" dirty="0" smtClean="0">
                <a:latin typeface="Candara"/>
                <a:cs typeface="Candara"/>
              </a:rPr>
              <a:t>  Methyl acetate		CH3 – C – O – CH3</a:t>
            </a:r>
          </a:p>
          <a:p>
            <a:pPr indent="6350"/>
            <a:endParaRPr lang="en-US" sz="2000" dirty="0" smtClean="0">
              <a:latin typeface="Candara"/>
              <a:cs typeface="Candara"/>
            </a:endParaRPr>
          </a:p>
        </p:txBody>
      </p:sp>
      <p:sp>
        <p:nvSpPr>
          <p:cNvPr id="35" name="TextBox 34"/>
          <p:cNvSpPr txBox="1"/>
          <p:nvPr/>
        </p:nvSpPr>
        <p:spPr>
          <a:xfrm>
            <a:off x="457200" y="3657600"/>
            <a:ext cx="7549663" cy="923330"/>
          </a:xfrm>
          <a:prstGeom prst="rect">
            <a:avLst/>
          </a:prstGeom>
          <a:noFill/>
        </p:spPr>
        <p:txBody>
          <a:bodyPr wrap="none" rtlCol="0">
            <a:spAutoFit/>
          </a:bodyPr>
          <a:lstStyle/>
          <a:p>
            <a:r>
              <a:rPr lang="en-US" sz="1800" u="sng" dirty="0" smtClean="0">
                <a:solidFill>
                  <a:srgbClr val="0000FF"/>
                </a:solidFill>
                <a:latin typeface="Candara"/>
                <a:cs typeface="Candara"/>
              </a:rPr>
              <a:t>Acetaldehyde</a:t>
            </a:r>
            <a:r>
              <a:rPr lang="en-US" sz="1800" dirty="0" smtClean="0">
                <a:solidFill>
                  <a:srgbClr val="0000FF"/>
                </a:solidFill>
                <a:latin typeface="Candara"/>
                <a:cs typeface="Candara"/>
              </a:rPr>
              <a:t>: 	methyl group is tetrahedral, sp3, 109.5</a:t>
            </a:r>
            <a:br>
              <a:rPr lang="en-US" sz="1800" dirty="0" smtClean="0">
                <a:solidFill>
                  <a:srgbClr val="0000FF"/>
                </a:solidFill>
                <a:latin typeface="Candara"/>
                <a:cs typeface="Candara"/>
              </a:rPr>
            </a:br>
            <a:r>
              <a:rPr lang="en-US" sz="1800" dirty="0" smtClean="0">
                <a:solidFill>
                  <a:srgbClr val="0000FF"/>
                </a:solidFill>
                <a:latin typeface="Candara"/>
                <a:cs typeface="Candara"/>
              </a:rPr>
              <a:t>		central C is sp2 (120) &amp; empty </a:t>
            </a:r>
            <a:r>
              <a:rPr lang="en-US" sz="1800" dirty="0" err="1" smtClean="0">
                <a:solidFill>
                  <a:srgbClr val="0000FF"/>
                </a:solidFill>
                <a:latin typeface="Candara"/>
                <a:cs typeface="Candara"/>
              </a:rPr>
              <a:t>p</a:t>
            </a:r>
            <a:r>
              <a:rPr lang="en-US" sz="1800" dirty="0" smtClean="0">
                <a:solidFill>
                  <a:srgbClr val="0000FF"/>
                </a:solidFill>
                <a:latin typeface="Candara"/>
                <a:cs typeface="Candara"/>
              </a:rPr>
              <a:t> forms </a:t>
            </a:r>
            <a:r>
              <a:rPr lang="en-US" sz="1800" dirty="0" err="1" smtClean="0">
                <a:solidFill>
                  <a:srgbClr val="0000FF"/>
                </a:solidFill>
                <a:latin typeface="Candara"/>
                <a:cs typeface="Candara"/>
              </a:rPr>
              <a:t>π</a:t>
            </a:r>
            <a:r>
              <a:rPr lang="en-US" sz="1800" dirty="0" smtClean="0">
                <a:solidFill>
                  <a:srgbClr val="0000FF"/>
                </a:solidFill>
                <a:latin typeface="Candara"/>
                <a:cs typeface="Candara"/>
              </a:rPr>
              <a:t> with O</a:t>
            </a:r>
          </a:p>
          <a:p>
            <a:r>
              <a:rPr lang="en-US" sz="1800" dirty="0" smtClean="0">
                <a:solidFill>
                  <a:srgbClr val="0000FF"/>
                </a:solidFill>
                <a:latin typeface="Candara"/>
                <a:cs typeface="Candara"/>
              </a:rPr>
              <a:t>		O is sp2 </a:t>
            </a:r>
            <a:r>
              <a:rPr lang="en-US" sz="1800" dirty="0" err="1" smtClean="0">
                <a:solidFill>
                  <a:srgbClr val="0000FF"/>
                </a:solidFill>
                <a:latin typeface="Candara"/>
                <a:cs typeface="Candara"/>
              </a:rPr>
              <a:t>w</a:t>
            </a:r>
            <a:r>
              <a:rPr lang="en-US" sz="1800" dirty="0" smtClean="0">
                <a:solidFill>
                  <a:srgbClr val="0000FF"/>
                </a:solidFill>
                <a:latin typeface="Candara"/>
                <a:cs typeface="Candara"/>
              </a:rPr>
              <a:t>/ </a:t>
            </a:r>
            <a:r>
              <a:rPr lang="en-US" sz="1800" dirty="0" err="1" smtClean="0">
                <a:solidFill>
                  <a:srgbClr val="0000FF"/>
                </a:solidFill>
                <a:latin typeface="Candara"/>
                <a:cs typeface="Candara"/>
              </a:rPr>
              <a:t>e</a:t>
            </a:r>
            <a:r>
              <a:rPr lang="en-US" sz="1800" dirty="0" smtClean="0">
                <a:solidFill>
                  <a:srgbClr val="0000FF"/>
                </a:solidFill>
                <a:latin typeface="Candara"/>
                <a:cs typeface="Candara"/>
              </a:rPr>
              <a:t>- pairs in 2 sp2 (120°), empty </a:t>
            </a:r>
            <a:r>
              <a:rPr lang="en-US" sz="1800" dirty="0" err="1" smtClean="0">
                <a:solidFill>
                  <a:srgbClr val="0000FF"/>
                </a:solidFill>
                <a:latin typeface="Candara"/>
                <a:cs typeface="Candara"/>
              </a:rPr>
              <a:t>p</a:t>
            </a:r>
            <a:r>
              <a:rPr lang="en-US" sz="1800" dirty="0" smtClean="0">
                <a:solidFill>
                  <a:srgbClr val="0000FF"/>
                </a:solidFill>
                <a:latin typeface="Candara"/>
                <a:cs typeface="Candara"/>
              </a:rPr>
              <a:t> forms </a:t>
            </a:r>
            <a:r>
              <a:rPr lang="en-US" sz="1800" dirty="0" err="1" smtClean="0">
                <a:solidFill>
                  <a:srgbClr val="0000FF"/>
                </a:solidFill>
                <a:latin typeface="Candara"/>
                <a:cs typeface="Candara"/>
              </a:rPr>
              <a:t>π</a:t>
            </a:r>
            <a:r>
              <a:rPr lang="en-US" sz="1800" dirty="0" smtClean="0">
                <a:solidFill>
                  <a:srgbClr val="0000FF"/>
                </a:solidFill>
                <a:latin typeface="Candara"/>
                <a:cs typeface="Candara"/>
              </a:rPr>
              <a:t> with C</a:t>
            </a:r>
            <a:endParaRPr lang="en-US" sz="1800" dirty="0">
              <a:solidFill>
                <a:srgbClr val="0000FF"/>
              </a:solidFill>
              <a:latin typeface="Candara"/>
              <a:cs typeface="Candara"/>
            </a:endParaRPr>
          </a:p>
        </p:txBody>
      </p:sp>
      <p:sp>
        <p:nvSpPr>
          <p:cNvPr id="36" name="TextBox 35"/>
          <p:cNvSpPr txBox="1"/>
          <p:nvPr/>
        </p:nvSpPr>
        <p:spPr>
          <a:xfrm>
            <a:off x="457200" y="4944070"/>
            <a:ext cx="8172956" cy="1200329"/>
          </a:xfrm>
          <a:prstGeom prst="rect">
            <a:avLst/>
          </a:prstGeom>
          <a:noFill/>
        </p:spPr>
        <p:txBody>
          <a:bodyPr wrap="none" rtlCol="0">
            <a:spAutoFit/>
          </a:bodyPr>
          <a:lstStyle/>
          <a:p>
            <a:r>
              <a:rPr lang="en-US" sz="1800" u="sng" dirty="0" smtClean="0">
                <a:solidFill>
                  <a:srgbClr val="0000FF"/>
                </a:solidFill>
                <a:latin typeface="Candara"/>
                <a:cs typeface="Candara"/>
              </a:rPr>
              <a:t>Methyl acetate</a:t>
            </a:r>
            <a:r>
              <a:rPr lang="en-US" sz="1800" dirty="0" smtClean="0">
                <a:solidFill>
                  <a:srgbClr val="0000FF"/>
                </a:solidFill>
                <a:latin typeface="Candara"/>
                <a:cs typeface="Candara"/>
              </a:rPr>
              <a:t>: 	methyl groups are tetrahedral, sp3, 109.5°</a:t>
            </a:r>
            <a:br>
              <a:rPr lang="en-US" sz="1800" dirty="0" smtClean="0">
                <a:solidFill>
                  <a:srgbClr val="0000FF"/>
                </a:solidFill>
                <a:latin typeface="Candara"/>
                <a:cs typeface="Candara"/>
              </a:rPr>
            </a:br>
            <a:r>
              <a:rPr lang="en-US" sz="1800" dirty="0" smtClean="0">
                <a:solidFill>
                  <a:srgbClr val="0000FF"/>
                </a:solidFill>
                <a:latin typeface="Candara"/>
                <a:cs typeface="Candara"/>
              </a:rPr>
              <a:t>		central C is sp2 (120°) &amp; empty </a:t>
            </a:r>
            <a:r>
              <a:rPr lang="en-US" sz="1800" dirty="0" err="1" smtClean="0">
                <a:solidFill>
                  <a:srgbClr val="0000FF"/>
                </a:solidFill>
                <a:latin typeface="Candara"/>
                <a:cs typeface="Candara"/>
              </a:rPr>
              <a:t>p</a:t>
            </a:r>
            <a:r>
              <a:rPr lang="en-US" sz="1800" dirty="0" smtClean="0">
                <a:solidFill>
                  <a:srgbClr val="0000FF"/>
                </a:solidFill>
                <a:latin typeface="Candara"/>
                <a:cs typeface="Candara"/>
              </a:rPr>
              <a:t> forms </a:t>
            </a:r>
            <a:r>
              <a:rPr lang="en-US" sz="1800" dirty="0" err="1" smtClean="0">
                <a:solidFill>
                  <a:srgbClr val="0000FF"/>
                </a:solidFill>
                <a:latin typeface="Candara"/>
                <a:cs typeface="Candara"/>
              </a:rPr>
              <a:t>π</a:t>
            </a:r>
            <a:r>
              <a:rPr lang="en-US" sz="1800" dirty="0" smtClean="0">
                <a:solidFill>
                  <a:srgbClr val="0000FF"/>
                </a:solidFill>
                <a:latin typeface="Candara"/>
                <a:cs typeface="Candara"/>
              </a:rPr>
              <a:t> with O</a:t>
            </a:r>
          </a:p>
          <a:p>
            <a:r>
              <a:rPr lang="en-US" sz="1800" dirty="0" smtClean="0">
                <a:solidFill>
                  <a:srgbClr val="0000FF"/>
                </a:solidFill>
                <a:latin typeface="Candara"/>
                <a:cs typeface="Candara"/>
              </a:rPr>
              <a:t>		double O is sp2 </a:t>
            </a:r>
            <a:r>
              <a:rPr lang="en-US" sz="1800" dirty="0" err="1" smtClean="0">
                <a:solidFill>
                  <a:srgbClr val="0000FF"/>
                </a:solidFill>
                <a:latin typeface="Candara"/>
                <a:cs typeface="Candara"/>
              </a:rPr>
              <a:t>w</a:t>
            </a:r>
            <a:r>
              <a:rPr lang="en-US" sz="1800" dirty="0" smtClean="0">
                <a:solidFill>
                  <a:srgbClr val="0000FF"/>
                </a:solidFill>
                <a:latin typeface="Candara"/>
                <a:cs typeface="Candara"/>
              </a:rPr>
              <a:t>/ </a:t>
            </a:r>
            <a:r>
              <a:rPr lang="en-US" sz="1800" dirty="0" err="1" smtClean="0">
                <a:solidFill>
                  <a:srgbClr val="0000FF"/>
                </a:solidFill>
                <a:latin typeface="Candara"/>
                <a:cs typeface="Candara"/>
              </a:rPr>
              <a:t>e</a:t>
            </a:r>
            <a:r>
              <a:rPr lang="en-US" sz="1800" dirty="0" smtClean="0">
                <a:solidFill>
                  <a:srgbClr val="0000FF"/>
                </a:solidFill>
                <a:latin typeface="Candara"/>
                <a:cs typeface="Candara"/>
              </a:rPr>
              <a:t>- pairs in 2 sp2 (120°), empty </a:t>
            </a:r>
            <a:r>
              <a:rPr lang="en-US" sz="1800" dirty="0" err="1" smtClean="0">
                <a:solidFill>
                  <a:srgbClr val="0000FF"/>
                </a:solidFill>
                <a:latin typeface="Candara"/>
                <a:cs typeface="Candara"/>
              </a:rPr>
              <a:t>p</a:t>
            </a:r>
            <a:r>
              <a:rPr lang="en-US" sz="1800" dirty="0" smtClean="0">
                <a:solidFill>
                  <a:srgbClr val="0000FF"/>
                </a:solidFill>
                <a:latin typeface="Candara"/>
                <a:cs typeface="Candara"/>
              </a:rPr>
              <a:t> forms </a:t>
            </a:r>
            <a:r>
              <a:rPr lang="en-US" sz="1800" dirty="0" err="1" smtClean="0">
                <a:solidFill>
                  <a:srgbClr val="0000FF"/>
                </a:solidFill>
                <a:latin typeface="Candara"/>
                <a:cs typeface="Candara"/>
              </a:rPr>
              <a:t>π</a:t>
            </a:r>
            <a:endParaRPr lang="en-US" sz="1800" dirty="0" smtClean="0">
              <a:solidFill>
                <a:srgbClr val="0000FF"/>
              </a:solidFill>
              <a:latin typeface="Candara"/>
              <a:cs typeface="Candara"/>
            </a:endParaRPr>
          </a:p>
          <a:p>
            <a:r>
              <a:rPr lang="en-US" sz="1800" dirty="0" smtClean="0">
                <a:solidFill>
                  <a:srgbClr val="0000FF"/>
                </a:solidFill>
                <a:latin typeface="Candara"/>
                <a:cs typeface="Candara"/>
              </a:rPr>
              <a:t>		single-bonded O is tetrahedral, sp3, 109.5° </a:t>
            </a:r>
            <a:r>
              <a:rPr lang="en-US" sz="1800" dirty="0" err="1" smtClean="0">
                <a:solidFill>
                  <a:srgbClr val="0000FF"/>
                </a:solidFill>
                <a:latin typeface="Candara"/>
                <a:cs typeface="Candara"/>
              </a:rPr>
              <a:t>w</a:t>
            </a:r>
            <a:r>
              <a:rPr lang="en-US" sz="1800" dirty="0" smtClean="0">
                <a:solidFill>
                  <a:srgbClr val="0000FF"/>
                </a:solidFill>
                <a:latin typeface="Candara"/>
                <a:cs typeface="Candara"/>
              </a:rPr>
              <a:t>/ free pairs in 2 orb.</a:t>
            </a:r>
          </a:p>
        </p:txBody>
      </p:sp>
    </p:spTree>
    <p:extLst>
      <p:ext uri="{BB962C8B-B14F-4D97-AF65-F5344CB8AC3E}">
        <p14:creationId xmlns:p14="http://schemas.microsoft.com/office/powerpoint/2010/main" val="2576784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amp;P p.1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63422" y="1702775"/>
            <a:ext cx="6977139" cy="1184805"/>
          </a:xfrm>
          <a:prstGeom prst="rect">
            <a:avLst/>
          </a:prstGeom>
        </p:spPr>
      </p:pic>
      <p:sp>
        <p:nvSpPr>
          <p:cNvPr id="83970"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pitchFamily="-111" charset="0"/>
              <a:ea typeface="Candara" pitchFamily="-111" charset="0"/>
              <a:cs typeface="Candara" pitchFamily="-111" charset="0"/>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p>
        </p:txBody>
      </p:sp>
      <p:pic>
        <p:nvPicPr>
          <p:cNvPr id="83972" name="Picture 0" descr="JCE2004p1232fig1a.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83973"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pitchFamily="-111" charset="0"/>
                <a:ea typeface="Candara" pitchFamily="-111" charset="0"/>
                <a:cs typeface="Candara" pitchFamily="-111" charset="0"/>
              </a:rPr>
              <a:t>Preview of basic molecular geometries</a:t>
            </a:r>
            <a:endParaRPr lang="en-US" sz="2800" dirty="0">
              <a:solidFill>
                <a:srgbClr val="000000"/>
              </a:solidFill>
              <a:latin typeface="Candara" pitchFamily="-111" charset="0"/>
              <a:ea typeface="Candara" pitchFamily="-111" charset="0"/>
              <a:cs typeface="Candara" pitchFamily="-111" charset="0"/>
            </a:endParaRPr>
          </a:p>
        </p:txBody>
      </p:sp>
      <p:sp>
        <p:nvSpPr>
          <p:cNvPr id="83977" name="TextBox 7"/>
          <p:cNvSpPr txBox="1">
            <a:spLocks noChangeArrowheads="1"/>
          </p:cNvSpPr>
          <p:nvPr/>
        </p:nvSpPr>
        <p:spPr bwMode="auto">
          <a:xfrm>
            <a:off x="7772400" y="6323263"/>
            <a:ext cx="1268947" cy="369332"/>
          </a:xfrm>
          <a:prstGeom prst="rect">
            <a:avLst/>
          </a:prstGeom>
          <a:noFill/>
          <a:ln w="9525">
            <a:noFill/>
            <a:miter lim="800000"/>
            <a:headEnd/>
            <a:tailEnd/>
          </a:ln>
        </p:spPr>
        <p:txBody>
          <a:bodyPr wrap="none">
            <a:prstTxWarp prst="textNoShape">
              <a:avLst/>
            </a:prstTxWarp>
            <a:spAutoFit/>
          </a:bodyPr>
          <a:lstStyle/>
          <a:p>
            <a:r>
              <a:rPr lang="en-US" dirty="0" smtClean="0">
                <a:latin typeface="Candara" pitchFamily="-111" charset="0"/>
                <a:ea typeface="Candara" pitchFamily="-111" charset="0"/>
                <a:cs typeface="Candara" pitchFamily="-111" charset="0"/>
              </a:rPr>
              <a:t>H&amp;P p.11-13</a:t>
            </a:r>
            <a:endParaRPr lang="en-US" dirty="0">
              <a:latin typeface="Candara" pitchFamily="-111" charset="0"/>
              <a:ea typeface="Candara" pitchFamily="-111" charset="0"/>
              <a:cs typeface="Candara" pitchFamily="-111" charset="0"/>
            </a:endParaRPr>
          </a:p>
        </p:txBody>
      </p:sp>
      <p:sp>
        <p:nvSpPr>
          <p:cNvPr id="8" name="TextBox 7"/>
          <p:cNvSpPr txBox="1"/>
          <p:nvPr/>
        </p:nvSpPr>
        <p:spPr>
          <a:xfrm>
            <a:off x="427038" y="1058599"/>
            <a:ext cx="8649899" cy="707886"/>
          </a:xfrm>
          <a:prstGeom prst="rect">
            <a:avLst/>
          </a:prstGeom>
          <a:noFill/>
        </p:spPr>
        <p:txBody>
          <a:bodyPr wrap="none" rtlCol="0">
            <a:spAutoFit/>
          </a:bodyPr>
          <a:lstStyle/>
          <a:p>
            <a:r>
              <a:rPr lang="en-US" dirty="0" smtClean="0">
                <a:latin typeface="Candara"/>
                <a:cs typeface="Candara"/>
              </a:rPr>
              <a:t>Many single-bonded molecules have </a:t>
            </a:r>
            <a:r>
              <a:rPr lang="en-US" b="1" i="1" dirty="0" smtClean="0">
                <a:latin typeface="Candara"/>
                <a:cs typeface="Candara"/>
              </a:rPr>
              <a:t>tetrahedral </a:t>
            </a:r>
            <a:r>
              <a:rPr lang="en-US" dirty="0" smtClean="0">
                <a:latin typeface="Candara"/>
                <a:cs typeface="Candara"/>
              </a:rPr>
              <a:t>geometries, with bond angles</a:t>
            </a:r>
            <a:br>
              <a:rPr lang="en-US" dirty="0" smtClean="0">
                <a:latin typeface="Candara"/>
                <a:cs typeface="Candara"/>
              </a:rPr>
            </a:br>
            <a:r>
              <a:rPr lang="en-US" dirty="0" smtClean="0">
                <a:latin typeface="Candara"/>
                <a:cs typeface="Candara"/>
              </a:rPr>
              <a:t>close to 109° and a 3D shape.</a:t>
            </a:r>
            <a:endParaRPr lang="en-US" dirty="0">
              <a:latin typeface="Candara"/>
              <a:cs typeface="Candara"/>
            </a:endParaRPr>
          </a:p>
        </p:txBody>
      </p:sp>
      <p:grpSp>
        <p:nvGrpSpPr>
          <p:cNvPr id="2" name="Group 1"/>
          <p:cNvGrpSpPr/>
          <p:nvPr/>
        </p:nvGrpSpPr>
        <p:grpSpPr>
          <a:xfrm>
            <a:off x="432390" y="2761687"/>
            <a:ext cx="8584401" cy="1741002"/>
            <a:chOff x="432390" y="2761687"/>
            <a:chExt cx="8584401" cy="1741002"/>
          </a:xfrm>
        </p:grpSpPr>
        <p:pic>
          <p:nvPicPr>
            <p:cNvPr id="16" name="Picture 15" descr="H&amp;P p.1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994524" y="3304773"/>
              <a:ext cx="5365273" cy="986490"/>
            </a:xfrm>
            <a:prstGeom prst="rect">
              <a:avLst/>
            </a:prstGeom>
          </p:spPr>
        </p:pic>
        <p:pic>
          <p:nvPicPr>
            <p:cNvPr id="19" name="Picture 18" descr="H&amp;P p.1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063422" y="3314442"/>
              <a:ext cx="1631013" cy="1188247"/>
            </a:xfrm>
            <a:prstGeom prst="rect">
              <a:avLst/>
            </a:prstGeom>
          </p:spPr>
        </p:pic>
        <p:sp>
          <p:nvSpPr>
            <p:cNvPr id="11" name="TextBox 10"/>
            <p:cNvSpPr txBox="1"/>
            <p:nvPr/>
          </p:nvSpPr>
          <p:spPr>
            <a:xfrm>
              <a:off x="432390" y="2761687"/>
              <a:ext cx="8584401" cy="707886"/>
            </a:xfrm>
            <a:prstGeom prst="rect">
              <a:avLst/>
            </a:prstGeom>
            <a:noFill/>
          </p:spPr>
          <p:txBody>
            <a:bodyPr wrap="none" rtlCol="0">
              <a:spAutoFit/>
            </a:bodyPr>
            <a:lstStyle/>
            <a:p>
              <a:r>
                <a:rPr lang="en-US" dirty="0" smtClean="0">
                  <a:latin typeface="Candara"/>
                  <a:cs typeface="Candara"/>
                </a:rPr>
                <a:t>Double-bonds have a </a:t>
              </a:r>
              <a:r>
                <a:rPr lang="en-US" b="1" i="1" dirty="0" err="1" smtClean="0">
                  <a:latin typeface="Candara"/>
                  <a:cs typeface="Candara"/>
                </a:rPr>
                <a:t>trigonal</a:t>
              </a:r>
              <a:r>
                <a:rPr lang="en-US" b="1" i="1" dirty="0" smtClean="0">
                  <a:latin typeface="Candara"/>
                  <a:cs typeface="Candara"/>
                </a:rPr>
                <a:t> planar </a:t>
              </a:r>
              <a:r>
                <a:rPr lang="en-US" dirty="0" smtClean="0">
                  <a:latin typeface="Candara"/>
                  <a:cs typeface="Candara"/>
                </a:rPr>
                <a:t>geometry, with bond angles close to 120° </a:t>
              </a:r>
              <a:br>
                <a:rPr lang="en-US" dirty="0" smtClean="0">
                  <a:latin typeface="Candara"/>
                  <a:cs typeface="Candara"/>
                </a:rPr>
              </a:br>
              <a:r>
                <a:rPr lang="en-US" dirty="0" smtClean="0">
                  <a:latin typeface="Candara"/>
                  <a:cs typeface="Candara"/>
                </a:rPr>
                <a:t>and a flat (or planar) shape.</a:t>
              </a:r>
              <a:endParaRPr lang="en-US" dirty="0">
                <a:latin typeface="Candara"/>
                <a:cs typeface="Candara"/>
              </a:endParaRPr>
            </a:p>
          </p:txBody>
        </p:sp>
      </p:grpSp>
      <p:grpSp>
        <p:nvGrpSpPr>
          <p:cNvPr id="4" name="Group 3"/>
          <p:cNvGrpSpPr/>
          <p:nvPr/>
        </p:nvGrpSpPr>
        <p:grpSpPr>
          <a:xfrm>
            <a:off x="437742" y="4475953"/>
            <a:ext cx="8364489" cy="2500813"/>
            <a:chOff x="437742" y="4475953"/>
            <a:chExt cx="8364489" cy="2500813"/>
          </a:xfrm>
        </p:grpSpPr>
        <p:pic>
          <p:nvPicPr>
            <p:cNvPr id="18" name="Picture 17" descr="H&amp;P p.12"/>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35266" y="5004759"/>
              <a:ext cx="2884641" cy="1893346"/>
            </a:xfrm>
            <a:prstGeom prst="rect">
              <a:avLst/>
            </a:prstGeom>
          </p:spPr>
        </p:pic>
        <p:grpSp>
          <p:nvGrpSpPr>
            <p:cNvPr id="3" name="Group 2"/>
            <p:cNvGrpSpPr/>
            <p:nvPr/>
          </p:nvGrpSpPr>
          <p:grpSpPr>
            <a:xfrm>
              <a:off x="437742" y="4475953"/>
              <a:ext cx="8364489" cy="2500813"/>
              <a:chOff x="437742" y="4475953"/>
              <a:chExt cx="8364489" cy="2500813"/>
            </a:xfrm>
          </p:grpSpPr>
          <p:pic>
            <p:nvPicPr>
              <p:cNvPr id="22" name="Picture 21" descr="H&amp;P p.1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3623105" y="5205280"/>
                <a:ext cx="3118936" cy="1771486"/>
              </a:xfrm>
              <a:prstGeom prst="rect">
                <a:avLst/>
              </a:prstGeom>
            </p:spPr>
          </p:pic>
          <p:sp>
            <p:nvSpPr>
              <p:cNvPr id="13" name="TextBox 12"/>
              <p:cNvSpPr txBox="1"/>
              <p:nvPr/>
            </p:nvSpPr>
            <p:spPr>
              <a:xfrm>
                <a:off x="437742" y="4475953"/>
                <a:ext cx="8364489" cy="1015663"/>
              </a:xfrm>
              <a:prstGeom prst="rect">
                <a:avLst/>
              </a:prstGeom>
              <a:noFill/>
            </p:spPr>
            <p:txBody>
              <a:bodyPr wrap="none" rtlCol="0">
                <a:spAutoFit/>
              </a:bodyPr>
              <a:lstStyle/>
              <a:p>
                <a:r>
                  <a:rPr lang="en-US" dirty="0" smtClean="0">
                    <a:latin typeface="Candara"/>
                    <a:cs typeface="Candara"/>
                  </a:rPr>
                  <a:t>Atoms with five bonds (rather than 4) create </a:t>
                </a:r>
                <a:r>
                  <a:rPr lang="en-US" b="1" i="1" dirty="0" err="1" smtClean="0">
                    <a:latin typeface="Candara"/>
                    <a:cs typeface="Candara"/>
                  </a:rPr>
                  <a:t>trigonal</a:t>
                </a:r>
                <a:r>
                  <a:rPr lang="en-US" b="1" i="1" dirty="0" smtClean="0">
                    <a:latin typeface="Candara"/>
                    <a:cs typeface="Candara"/>
                  </a:rPr>
                  <a:t> </a:t>
                </a:r>
                <a:r>
                  <a:rPr lang="en-US" b="1" i="1" dirty="0" err="1" smtClean="0">
                    <a:latin typeface="Candara"/>
                    <a:cs typeface="Candara"/>
                  </a:rPr>
                  <a:t>bipyrimidal</a:t>
                </a:r>
                <a:r>
                  <a:rPr lang="en-US" b="1" i="1" dirty="0" smtClean="0">
                    <a:latin typeface="Candara"/>
                    <a:cs typeface="Candara"/>
                  </a:rPr>
                  <a:t> </a:t>
                </a:r>
                <a:r>
                  <a:rPr lang="en-US" dirty="0" smtClean="0">
                    <a:latin typeface="Candara"/>
                    <a:cs typeface="Candara"/>
                  </a:rPr>
                  <a:t>geometry:</a:t>
                </a:r>
              </a:p>
              <a:p>
                <a:pPr>
                  <a:buFont typeface="Arial"/>
                  <a:buChar char="•"/>
                </a:pPr>
                <a:r>
                  <a:rPr lang="en-US" dirty="0" smtClean="0">
                    <a:latin typeface="Candara"/>
                    <a:cs typeface="Candara"/>
                  </a:rPr>
                  <a:t> 3 atoms bond in the plane of the central atom with 120° bond angles; and</a:t>
                </a:r>
              </a:p>
              <a:p>
                <a:pPr>
                  <a:buFont typeface="Arial"/>
                  <a:buChar char="•"/>
                </a:pPr>
                <a:r>
                  <a:rPr lang="en-US" dirty="0" smtClean="0">
                    <a:latin typeface="Candara"/>
                    <a:cs typeface="Candara"/>
                  </a:rPr>
                  <a:t> the other 2 atoms are perpendicular to this flat plane.</a:t>
                </a:r>
                <a:endParaRPr lang="en-US" dirty="0">
                  <a:latin typeface="Candara"/>
                  <a:cs typeface="Candara"/>
                </a:endParaRPr>
              </a:p>
            </p:txBody>
          </p:sp>
          <p:sp>
            <p:nvSpPr>
              <p:cNvPr id="24" name="TextBox 23"/>
              <p:cNvSpPr txBox="1"/>
              <p:nvPr/>
            </p:nvSpPr>
            <p:spPr>
              <a:xfrm>
                <a:off x="1203346" y="5775158"/>
                <a:ext cx="558566" cy="338554"/>
              </a:xfrm>
              <a:prstGeom prst="rect">
                <a:avLst/>
              </a:prstGeom>
              <a:noFill/>
            </p:spPr>
            <p:txBody>
              <a:bodyPr wrap="none" rtlCol="0">
                <a:spAutoFit/>
              </a:bodyPr>
              <a:lstStyle/>
              <a:p>
                <a:r>
                  <a:rPr lang="en-US" sz="1600" i="1" dirty="0" smtClean="0">
                    <a:solidFill>
                      <a:srgbClr val="0000FF"/>
                    </a:solidFill>
                  </a:rPr>
                  <a:t>PCl5</a:t>
                </a:r>
                <a:endParaRPr lang="en-US" sz="1600" i="1" dirty="0">
                  <a:solidFill>
                    <a:srgbClr val="0000FF"/>
                  </a:solidFill>
                </a:endParaRPr>
              </a:p>
            </p:txBody>
          </p:sp>
          <p:sp>
            <p:nvSpPr>
              <p:cNvPr id="25" name="TextBox 24"/>
              <p:cNvSpPr txBox="1"/>
              <p:nvPr/>
            </p:nvSpPr>
            <p:spPr>
              <a:xfrm>
                <a:off x="6461313" y="5736052"/>
                <a:ext cx="2274982" cy="646331"/>
              </a:xfrm>
              <a:prstGeom prst="rect">
                <a:avLst/>
              </a:prstGeom>
              <a:noFill/>
            </p:spPr>
            <p:txBody>
              <a:bodyPr wrap="none" rtlCol="0">
                <a:spAutoFit/>
              </a:bodyPr>
              <a:lstStyle/>
              <a:p>
                <a:r>
                  <a:rPr lang="en-US" sz="1800" i="1" dirty="0" smtClean="0">
                    <a:solidFill>
                      <a:srgbClr val="0000FF"/>
                    </a:solidFill>
                    <a:latin typeface="Candara"/>
                    <a:cs typeface="Candara"/>
                  </a:rPr>
                  <a:t>An SN2 addition</a:t>
                </a:r>
                <a:br>
                  <a:rPr lang="en-US" sz="1800" i="1" dirty="0" smtClean="0">
                    <a:solidFill>
                      <a:srgbClr val="0000FF"/>
                    </a:solidFill>
                    <a:latin typeface="Candara"/>
                    <a:cs typeface="Candara"/>
                  </a:rPr>
                </a:br>
                <a:r>
                  <a:rPr lang="en-US" sz="1800" i="1" dirty="0" smtClean="0">
                    <a:solidFill>
                      <a:srgbClr val="0000FF"/>
                    </a:solidFill>
                    <a:latin typeface="Candara"/>
                    <a:cs typeface="Candara"/>
                  </a:rPr>
                  <a:t>reaction intermediate</a:t>
                </a:r>
                <a:endParaRPr lang="en-US" sz="1800" i="1" dirty="0">
                  <a:solidFill>
                    <a:srgbClr val="0000FF"/>
                  </a:solidFill>
                  <a:latin typeface="Candara"/>
                  <a:cs typeface="Candara"/>
                </a:endParaRPr>
              </a:p>
            </p:txBody>
          </p:sp>
        </p:grpSp>
      </p:grpSp>
    </p:spTree>
    <p:extLst>
      <p:ext uri="{BB962C8B-B14F-4D97-AF65-F5344CB8AC3E}">
        <p14:creationId xmlns:p14="http://schemas.microsoft.com/office/powerpoint/2010/main" val="1188690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CHE2060 Topic 1: Atoms, orbitals &amp; bonding</a:t>
            </a:r>
            <a:endParaRPr lang="en-US" sz="2800" dirty="0">
              <a:solidFill>
                <a:srgbClr val="0000FF"/>
              </a:solidFill>
              <a:latin typeface="Candara" charset="0"/>
              <a:ea typeface="Candara" charset="0"/>
              <a:cs typeface="Candara" charset="0"/>
            </a:endParaRPr>
          </a:p>
        </p:txBody>
      </p:sp>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95236"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95237" name="TextBox 6"/>
          <p:cNvSpPr txBox="1">
            <a:spLocks noChangeArrowheads="1"/>
          </p:cNvSpPr>
          <p:nvPr/>
        </p:nvSpPr>
        <p:spPr bwMode="auto">
          <a:xfrm>
            <a:off x="381000" y="990600"/>
            <a:ext cx="6324600" cy="5324535"/>
          </a:xfrm>
          <a:prstGeom prst="rect">
            <a:avLst/>
          </a:prstGeom>
          <a:noFill/>
          <a:ln w="9525">
            <a:noFill/>
            <a:miter lim="800000"/>
            <a:headEnd/>
            <a:tailEnd/>
          </a:ln>
        </p:spPr>
        <p:txBody>
          <a:bodyPr wrap="square">
            <a:prstTxWarp prst="textNoShape">
              <a:avLst/>
            </a:prstTxWarp>
            <a:spAutoFit/>
          </a:bodyPr>
          <a:lstStyle/>
          <a:p>
            <a:r>
              <a:rPr lang="en-US" b="1" dirty="0" smtClean="0">
                <a:latin typeface="Candara"/>
                <a:cs typeface="Candara"/>
              </a:rPr>
              <a:t>Atoms, Orbitals &amp; Bonding Topics:</a:t>
            </a:r>
            <a:endParaRPr lang="en-US" dirty="0" smtClean="0">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Very quick history of chemistry…</a:t>
            </a:r>
          </a:p>
          <a:p>
            <a:pPr marL="228600" indent="-228600">
              <a:buFont typeface="+mj-lt"/>
              <a:buAutoNum type="arabicPeriod"/>
            </a:pPr>
            <a:r>
              <a:rPr lang="en-US" dirty="0" smtClean="0">
                <a:solidFill>
                  <a:schemeClr val="bg1">
                    <a:lumMod val="50000"/>
                  </a:schemeClr>
                </a:solidFill>
                <a:latin typeface="Candara"/>
                <a:cs typeface="Candara"/>
              </a:rPr>
              <a:t> What is organic chemistry?</a:t>
            </a:r>
          </a:p>
          <a:p>
            <a:pPr marL="228600" indent="-228600">
              <a:buFont typeface="+mj-lt"/>
              <a:buAutoNum type="arabicPeriod"/>
            </a:pPr>
            <a:r>
              <a:rPr lang="en-US" dirty="0" smtClean="0">
                <a:solidFill>
                  <a:schemeClr val="bg1">
                    <a:lumMod val="50000"/>
                  </a:schemeClr>
                </a:solidFill>
                <a:latin typeface="Candara"/>
                <a:cs typeface="Candara"/>
              </a:rPr>
              <a:t> Atomic models: nuclear to quantum</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All </a:t>
            </a:r>
            <a:r>
              <a:rPr lang="en-US" dirty="0">
                <a:solidFill>
                  <a:schemeClr val="bg1">
                    <a:lumMod val="50000"/>
                  </a:schemeClr>
                </a:solidFill>
                <a:latin typeface="Candara"/>
                <a:cs typeface="Candara"/>
              </a:rPr>
              <a:t>about </a:t>
            </a:r>
            <a:r>
              <a:rPr lang="en-US" dirty="0" smtClean="0">
                <a:solidFill>
                  <a:schemeClr val="bg1">
                    <a:lumMod val="50000"/>
                  </a:schemeClr>
                </a:solidFill>
                <a:latin typeface="Candara"/>
                <a:cs typeface="Candara"/>
              </a:rPr>
              <a:t>orbitals</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How </a:t>
            </a:r>
            <a:r>
              <a:rPr lang="en-US" dirty="0">
                <a:solidFill>
                  <a:schemeClr val="bg1">
                    <a:lumMod val="50000"/>
                  </a:schemeClr>
                </a:solidFill>
                <a:latin typeface="Candara"/>
                <a:cs typeface="Candara"/>
              </a:rPr>
              <a:t>orbitals fill: electron </a:t>
            </a:r>
            <a:r>
              <a:rPr lang="en-US" dirty="0" smtClean="0">
                <a:solidFill>
                  <a:schemeClr val="bg1">
                    <a:lumMod val="50000"/>
                  </a:schemeClr>
                </a:solidFill>
                <a:latin typeface="Candara"/>
                <a:cs typeface="Candara"/>
              </a:rPr>
              <a:t>configuration</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Basic </a:t>
            </a:r>
            <a:r>
              <a:rPr lang="en-US" dirty="0">
                <a:solidFill>
                  <a:schemeClr val="bg1">
                    <a:lumMod val="50000"/>
                  </a:schemeClr>
                </a:solidFill>
                <a:latin typeface="Candara"/>
                <a:cs typeface="Candara"/>
              </a:rPr>
              <a:t>bonding: valence electrons &amp; molecular </a:t>
            </a:r>
            <a:r>
              <a:rPr lang="en-US" dirty="0" smtClean="0">
                <a:solidFill>
                  <a:schemeClr val="bg1">
                    <a:lumMod val="50000"/>
                  </a:schemeClr>
                </a:solidFill>
                <a:latin typeface="Candara"/>
                <a:cs typeface="Candara"/>
              </a:rPr>
              <a:t>orbitals</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Lewis </a:t>
            </a:r>
            <a:r>
              <a:rPr lang="en-US" dirty="0">
                <a:solidFill>
                  <a:schemeClr val="bg1">
                    <a:lumMod val="50000"/>
                  </a:schemeClr>
                </a:solidFill>
                <a:latin typeface="Candara"/>
                <a:cs typeface="Candara"/>
              </a:rPr>
              <a:t>dot structures of </a:t>
            </a:r>
            <a:r>
              <a:rPr lang="en-US" dirty="0" smtClean="0">
                <a:solidFill>
                  <a:schemeClr val="bg1">
                    <a:lumMod val="50000"/>
                  </a:schemeClr>
                </a:solidFill>
                <a:latin typeface="Candara"/>
                <a:cs typeface="Candara"/>
              </a:rPr>
              <a:t>molecules</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Electronegativity </a:t>
            </a:r>
            <a:r>
              <a:rPr lang="en-US" dirty="0">
                <a:solidFill>
                  <a:schemeClr val="bg1">
                    <a:lumMod val="50000"/>
                  </a:schemeClr>
                </a:solidFill>
                <a:latin typeface="Candara"/>
                <a:cs typeface="Candara"/>
              </a:rPr>
              <a:t>&amp; bond </a:t>
            </a:r>
            <a:r>
              <a:rPr lang="en-US" dirty="0" smtClean="0">
                <a:solidFill>
                  <a:schemeClr val="bg1">
                    <a:lumMod val="50000"/>
                  </a:schemeClr>
                </a:solidFill>
                <a:latin typeface="Candara"/>
                <a:cs typeface="Candara"/>
              </a:rPr>
              <a:t>polarity</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Resonance</a:t>
            </a:r>
            <a:r>
              <a:rPr lang="en-US" dirty="0">
                <a:solidFill>
                  <a:schemeClr val="bg1">
                    <a:lumMod val="50000"/>
                  </a:schemeClr>
                </a:solidFill>
                <a:latin typeface="Candara"/>
                <a:cs typeface="Candara"/>
              </a:rPr>
              <a:t>: a critical </a:t>
            </a:r>
            <a:r>
              <a:rPr lang="en-US" dirty="0" smtClean="0">
                <a:solidFill>
                  <a:schemeClr val="bg1">
                    <a:lumMod val="50000"/>
                  </a:schemeClr>
                </a:solidFill>
                <a:latin typeface="Candara"/>
                <a:cs typeface="Candara"/>
              </a:rPr>
              <a:t>concept</a:t>
            </a:r>
          </a:p>
          <a:p>
            <a:pPr marL="228600" indent="-228600">
              <a:buFont typeface="+mj-lt"/>
              <a:buAutoNum type="arabicPeriod"/>
            </a:pPr>
            <a:r>
              <a:rPr lang="en-US" dirty="0" smtClean="0">
                <a:solidFill>
                  <a:srgbClr val="0000FF"/>
                </a:solidFill>
                <a:latin typeface="Candara"/>
                <a:cs typeface="Candara"/>
              </a:rPr>
              <a:t> </a:t>
            </a:r>
            <a:r>
              <a:rPr lang="en-US" dirty="0">
                <a:solidFill>
                  <a:srgbClr val="0000FF"/>
                </a:solidFill>
                <a:latin typeface="Candara" charset="0"/>
                <a:ea typeface="Candara" charset="0"/>
                <a:cs typeface="Candara" charset="0"/>
              </a:rPr>
              <a:t> </a:t>
            </a:r>
            <a:r>
              <a:rPr lang="en-US" dirty="0">
                <a:solidFill>
                  <a:srgbClr val="0000FF"/>
                </a:solidFill>
                <a:latin typeface="Candara"/>
                <a:ea typeface="Candara" charset="0"/>
                <a:cs typeface="Candara"/>
              </a:rPr>
              <a:t>Orbital hybridization: key to carbon’s “flexibility”</a:t>
            </a:r>
          </a:p>
          <a:p>
            <a:pPr marL="457200" lvl="2"/>
            <a:r>
              <a:rPr lang="en-US" dirty="0">
                <a:solidFill>
                  <a:srgbClr val="0000FF"/>
                </a:solidFill>
                <a:latin typeface="Candara"/>
                <a:ea typeface="Candara" charset="0"/>
                <a:cs typeface="Candara"/>
              </a:rPr>
              <a:t> </a:t>
            </a:r>
            <a:r>
              <a:rPr lang="en-US" dirty="0" smtClean="0">
                <a:solidFill>
                  <a:srgbClr val="0000FF"/>
                </a:solidFill>
                <a:latin typeface="Candara"/>
                <a:ea typeface="Candara" charset="0"/>
                <a:cs typeface="Candara"/>
              </a:rPr>
              <a:t>sp3 </a:t>
            </a:r>
          </a:p>
          <a:p>
            <a:pPr marL="457200" lvl="2"/>
            <a:r>
              <a:rPr lang="en-US" dirty="0">
                <a:solidFill>
                  <a:srgbClr val="0000FF"/>
                </a:solidFill>
                <a:latin typeface="Candara"/>
                <a:ea typeface="Candara" charset="0"/>
                <a:cs typeface="Candara"/>
              </a:rPr>
              <a:t> </a:t>
            </a:r>
            <a:r>
              <a:rPr lang="en-US" dirty="0" smtClean="0">
                <a:solidFill>
                  <a:srgbClr val="0000FF"/>
                </a:solidFill>
                <a:latin typeface="Candara"/>
                <a:ea typeface="Candara" charset="0"/>
                <a:cs typeface="Candara"/>
              </a:rPr>
              <a:t>sp2</a:t>
            </a:r>
          </a:p>
          <a:p>
            <a:pPr marL="457200" lvl="2"/>
            <a:r>
              <a:rPr lang="en-US" b="1" dirty="0">
                <a:solidFill>
                  <a:srgbClr val="0000FF"/>
                </a:solidFill>
                <a:latin typeface="Candara"/>
                <a:ea typeface="Candara" charset="0"/>
                <a:cs typeface="Candara"/>
              </a:rPr>
              <a:t> </a:t>
            </a:r>
            <a:r>
              <a:rPr lang="en-US" b="1" dirty="0" err="1" smtClean="0">
                <a:solidFill>
                  <a:srgbClr val="0000FF"/>
                </a:solidFill>
                <a:latin typeface="Candara"/>
                <a:ea typeface="Candara" charset="0"/>
                <a:cs typeface="Candara"/>
              </a:rPr>
              <a:t>sp</a:t>
            </a:r>
            <a:endParaRPr lang="en-US" b="1" dirty="0" smtClean="0">
              <a:solidFill>
                <a:srgbClr val="0000FF"/>
              </a:solidFill>
              <a:latin typeface="Candara"/>
              <a:ea typeface="Candara" charset="0"/>
              <a:cs typeface="Candara"/>
            </a:endParaRPr>
          </a:p>
          <a:p>
            <a:pPr marL="228600" indent="-228600">
              <a:buFont typeface="+mj-lt"/>
              <a:buAutoNum type="arabicPeriod"/>
            </a:pPr>
            <a:r>
              <a:rPr lang="en-US" dirty="0">
                <a:latin typeface="Candara"/>
                <a:ea typeface="Candara" charset="0"/>
                <a:cs typeface="Candara"/>
              </a:rPr>
              <a:t> </a:t>
            </a:r>
            <a:r>
              <a:rPr lang="en-US" dirty="0" smtClean="0">
                <a:latin typeface="Candara"/>
                <a:cs typeface="Candara"/>
              </a:rPr>
              <a:t>Free </a:t>
            </a:r>
            <a:r>
              <a:rPr lang="en-US" dirty="0">
                <a:latin typeface="Candara"/>
                <a:cs typeface="Candara"/>
              </a:rPr>
              <a:t>electron pairs &amp; </a:t>
            </a:r>
            <a:r>
              <a:rPr lang="en-US" dirty="0" smtClean="0">
                <a:latin typeface="Candara"/>
                <a:cs typeface="Candara"/>
              </a:rPr>
              <a:t>radicals</a:t>
            </a:r>
            <a:endParaRPr lang="en-US" sz="1100" dirty="0">
              <a:latin typeface="Candara"/>
              <a:cs typeface="Candara"/>
            </a:endParaRPr>
          </a:p>
          <a:p>
            <a:pPr marL="228600" indent="-228600">
              <a:buFont typeface="+mj-lt"/>
              <a:buAutoNum type="arabicPeriod"/>
              <a:defRPr/>
            </a:pPr>
            <a:r>
              <a:rPr lang="en-US" dirty="0">
                <a:latin typeface="Candara"/>
                <a:cs typeface="Candara"/>
              </a:rPr>
              <a:t> VSEPR: </a:t>
            </a:r>
            <a:r>
              <a:rPr lang="en-US" dirty="0" smtClean="0">
                <a:latin typeface="Candara"/>
                <a:cs typeface="Candara"/>
              </a:rPr>
              <a:t>classifying </a:t>
            </a:r>
            <a:r>
              <a:rPr lang="en-US" dirty="0">
                <a:latin typeface="Candara"/>
                <a:cs typeface="Candara"/>
              </a:rPr>
              <a:t>molecular geometry </a:t>
            </a:r>
            <a:br>
              <a:rPr lang="en-US" dirty="0">
                <a:latin typeface="Candara"/>
                <a:cs typeface="Candara"/>
              </a:rPr>
            </a:br>
            <a:r>
              <a:rPr lang="en-US" dirty="0">
                <a:latin typeface="Candara"/>
                <a:cs typeface="Candara"/>
              </a:rPr>
              <a:t>     &amp; orbital </a:t>
            </a:r>
            <a:r>
              <a:rPr lang="en-US" dirty="0" smtClean="0">
                <a:latin typeface="Candara"/>
                <a:cs typeface="Candara"/>
              </a:rPr>
              <a:t>hybridization</a:t>
            </a:r>
            <a:endParaRPr lang="en-US" dirty="0">
              <a:latin typeface="Candara"/>
              <a:cs typeface="Candara"/>
            </a:endParaRPr>
          </a:p>
        </p:txBody>
      </p:sp>
      <p:pic>
        <p:nvPicPr>
          <p:cNvPr id="4" name="Picture 3" descr="Molecular-electrostatic-potential-map-MEP-for-meropene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053837" y="2480563"/>
            <a:ext cx="3352800" cy="2201673"/>
          </a:xfrm>
          <a:prstGeom prst="rect">
            <a:avLst/>
          </a:prstGeom>
          <a:effectLst>
            <a:reflection blurRad="6350" stA="50000" endA="300" endPos="55000" dir="5400000" sy="-100000" algn="bl" rotWithShape="0"/>
          </a:effectLst>
        </p:spPr>
      </p:pic>
      <p:sp>
        <p:nvSpPr>
          <p:cNvPr id="7" name="TextBox 6"/>
          <p:cNvSpPr txBox="1"/>
          <p:nvPr/>
        </p:nvSpPr>
        <p:spPr>
          <a:xfrm>
            <a:off x="6248400" y="5616714"/>
            <a:ext cx="2821355" cy="707886"/>
          </a:xfrm>
          <a:prstGeom prst="rect">
            <a:avLst/>
          </a:prstGeom>
          <a:noFill/>
        </p:spPr>
        <p:txBody>
          <a:bodyPr wrap="none" rtlCol="0">
            <a:spAutoFit/>
          </a:bodyPr>
          <a:lstStyle/>
          <a:p>
            <a:r>
              <a:rPr lang="en-US" b="1" dirty="0" smtClean="0">
                <a:latin typeface="Candara"/>
                <a:cs typeface="Candara"/>
              </a:rPr>
              <a:t>Daley &amp; Daley, Chapter 1</a:t>
            </a:r>
          </a:p>
          <a:p>
            <a:r>
              <a:rPr lang="en-US" b="1" i="1" dirty="0" smtClean="0">
                <a:latin typeface="Candara"/>
                <a:cs typeface="Candara"/>
              </a:rPr>
              <a:t>Atoms, </a:t>
            </a:r>
            <a:r>
              <a:rPr lang="en-US" b="1" i="1" dirty="0" err="1" smtClean="0">
                <a:latin typeface="Candara"/>
                <a:cs typeface="Candara"/>
              </a:rPr>
              <a:t>Orbitals</a:t>
            </a:r>
            <a:r>
              <a:rPr lang="en-US" b="1" i="1" dirty="0" smtClean="0">
                <a:latin typeface="Candara"/>
                <a:cs typeface="Candara"/>
              </a:rPr>
              <a:t> &amp; Bonds</a:t>
            </a:r>
            <a:endParaRPr lang="en-US" b="1" i="1" dirty="0">
              <a:latin typeface="Candara"/>
              <a:cs typeface="Candara"/>
            </a:endParaRPr>
          </a:p>
        </p:txBody>
      </p:sp>
    </p:spTree>
    <p:extLst>
      <p:ext uri="{BB962C8B-B14F-4D97-AF65-F5344CB8AC3E}">
        <p14:creationId xmlns:p14="http://schemas.microsoft.com/office/powerpoint/2010/main" val="39871301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3428"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1" name="TextBox 40"/>
          <p:cNvSpPr txBox="1"/>
          <p:nvPr/>
        </p:nvSpPr>
        <p:spPr>
          <a:xfrm>
            <a:off x="838200" y="2409848"/>
            <a:ext cx="7467599" cy="646331"/>
          </a:xfrm>
          <a:prstGeom prst="rect">
            <a:avLst/>
          </a:prstGeom>
          <a:noFill/>
        </p:spPr>
        <p:txBody>
          <a:bodyPr wrap="square">
            <a:spAutoFit/>
          </a:bodyPr>
          <a:lstStyle/>
          <a:p>
            <a:pPr algn="ctr">
              <a:defRPr/>
            </a:pPr>
            <a:r>
              <a:rPr lang="en-US" sz="3600" b="1" i="1" dirty="0" smtClean="0">
                <a:latin typeface="Candara"/>
                <a:cs typeface="Candara"/>
              </a:rPr>
              <a:t>sp hybridization of carbon</a:t>
            </a:r>
            <a:endParaRPr lang="en-US" sz="3600" i="1" dirty="0">
              <a:solidFill>
                <a:srgbClr val="000000"/>
              </a:solidFill>
              <a:latin typeface="Candara"/>
              <a:cs typeface="Candara"/>
            </a:endParaRPr>
          </a:p>
        </p:txBody>
      </p:sp>
      <p:sp>
        <p:nvSpPr>
          <p:cNvPr id="5"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CHE2060 Topic 1: Atoms, orbitals &amp; bonding</a:t>
            </a:r>
            <a:endParaRPr lang="en-US" sz="2800" dirty="0">
              <a:solidFill>
                <a:srgbClr val="0000FF"/>
              </a:solidFill>
              <a:latin typeface="Candara" charset="0"/>
              <a:ea typeface="Candara" charset="0"/>
              <a:cs typeface="Candara" charset="0"/>
            </a:endParaRPr>
          </a:p>
        </p:txBody>
      </p:sp>
    </p:spTree>
    <p:extLst>
      <p:ext uri="{BB962C8B-B14F-4D97-AF65-F5344CB8AC3E}">
        <p14:creationId xmlns:p14="http://schemas.microsoft.com/office/powerpoint/2010/main" val="315374762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6876621" y="825812"/>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Triple bond geometry: linear</a:t>
            </a:r>
            <a:endParaRPr lang="en-US" sz="2800" dirty="0">
              <a:solidFill>
                <a:srgbClr val="000000"/>
              </a:solidFill>
              <a:latin typeface="Candara" charset="0"/>
              <a:ea typeface="Candara" charset="0"/>
              <a:cs typeface="Candara" charset="0"/>
            </a:endParaRPr>
          </a:p>
        </p:txBody>
      </p:sp>
      <p:sp>
        <p:nvSpPr>
          <p:cNvPr id="57" name="TextBox 56"/>
          <p:cNvSpPr txBox="1"/>
          <p:nvPr/>
        </p:nvSpPr>
        <p:spPr>
          <a:xfrm rot="16200000">
            <a:off x="8024738" y="5701181"/>
            <a:ext cx="1480731" cy="369332"/>
          </a:xfrm>
          <a:prstGeom prst="rect">
            <a:avLst/>
          </a:prstGeom>
          <a:noFill/>
        </p:spPr>
        <p:txBody>
          <a:bodyPr wrap="none" rtlCol="0">
            <a:spAutoFit/>
          </a:bodyPr>
          <a:lstStyle/>
          <a:p>
            <a:r>
              <a:rPr lang="en-US" dirty="0" err="1" smtClean="0"/>
              <a:t>Bruice</a:t>
            </a:r>
            <a:r>
              <a:rPr lang="en-US" dirty="0" smtClean="0"/>
              <a:t> (2007)</a:t>
            </a:r>
            <a:endParaRPr lang="en-US" dirty="0"/>
          </a:p>
        </p:txBody>
      </p:sp>
      <p:pic>
        <p:nvPicPr>
          <p:cNvPr id="9" name="Picture 8" descr="Bruice p3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27038" y="2197340"/>
            <a:ext cx="8522732" cy="1748464"/>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val="6366373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6876621" y="825812"/>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Hybrid sp </a:t>
            </a:r>
            <a:r>
              <a:rPr lang="en-US" sz="2800" b="1" dirty="0" err="1" smtClean="0">
                <a:solidFill>
                  <a:srgbClr val="0000FF"/>
                </a:solidFill>
                <a:latin typeface="Candara" charset="0"/>
                <a:ea typeface="Candara" charset="0"/>
                <a:cs typeface="Candara" charset="0"/>
              </a:rPr>
              <a:t>orbitals</a:t>
            </a:r>
            <a:endParaRPr lang="en-US" sz="2800" dirty="0">
              <a:solidFill>
                <a:srgbClr val="000000"/>
              </a:solidFill>
              <a:latin typeface="Candara" charset="0"/>
              <a:ea typeface="Candara" charset="0"/>
              <a:cs typeface="Candara" charset="0"/>
            </a:endParaRPr>
          </a:p>
        </p:txBody>
      </p:sp>
      <p:sp>
        <p:nvSpPr>
          <p:cNvPr id="86" name="Text Box 3"/>
          <p:cNvSpPr txBox="1">
            <a:spLocks noChangeArrowheads="1"/>
          </p:cNvSpPr>
          <p:nvPr/>
        </p:nvSpPr>
        <p:spPr bwMode="auto">
          <a:xfrm>
            <a:off x="381000" y="965537"/>
            <a:ext cx="8221622" cy="1631216"/>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The molecule BeH2 has a </a:t>
            </a:r>
            <a:r>
              <a:rPr lang="en-US" b="1" i="1" dirty="0" smtClean="0">
                <a:latin typeface="Candara"/>
                <a:cs typeface="Candara"/>
              </a:rPr>
              <a:t>linear </a:t>
            </a:r>
            <a:r>
              <a:rPr lang="en-US" dirty="0" smtClean="0">
                <a:latin typeface="Candara"/>
                <a:cs typeface="Candara"/>
              </a:rPr>
              <a:t>geometry with two </a:t>
            </a:r>
            <a:br>
              <a:rPr lang="en-US" dirty="0" smtClean="0">
                <a:latin typeface="Candara"/>
                <a:cs typeface="Candara"/>
              </a:rPr>
            </a:br>
            <a:r>
              <a:rPr lang="en-US" dirty="0" smtClean="0">
                <a:latin typeface="Candara"/>
                <a:cs typeface="Candara"/>
              </a:rPr>
              <a:t>equal bonds with identical bond angles.</a:t>
            </a:r>
            <a:br>
              <a:rPr lang="en-US" dirty="0" smtClean="0">
                <a:latin typeface="Candara"/>
                <a:cs typeface="Candara"/>
              </a:rPr>
            </a:br>
            <a:endParaRPr lang="en-US" b="1" i="1" dirty="0" smtClean="0">
              <a:latin typeface="Candara"/>
              <a:cs typeface="Candara"/>
            </a:endParaRPr>
          </a:p>
          <a:p>
            <a:pPr indent="6350"/>
            <a:r>
              <a:rPr lang="en-US" b="1" i="1" dirty="0" smtClean="0">
                <a:latin typeface="Candara"/>
                <a:cs typeface="Candara"/>
              </a:rPr>
              <a:t>Can this geometry cannot be explained by the electron configuration of the </a:t>
            </a:r>
            <a:br>
              <a:rPr lang="en-US" b="1" i="1" dirty="0" smtClean="0">
                <a:latin typeface="Candara"/>
                <a:cs typeface="Candara"/>
              </a:rPr>
            </a:br>
            <a:r>
              <a:rPr lang="en-US" b="1" i="1" dirty="0" smtClean="0">
                <a:latin typeface="Candara"/>
                <a:cs typeface="Candara"/>
              </a:rPr>
              <a:t>ground state Be atom?!</a:t>
            </a:r>
            <a:r>
              <a:rPr lang="en-US" b="1" dirty="0" smtClean="0">
                <a:latin typeface="Candara"/>
                <a:cs typeface="Candara"/>
              </a:rPr>
              <a:t> </a:t>
            </a:r>
          </a:p>
        </p:txBody>
      </p:sp>
      <p:sp>
        <p:nvSpPr>
          <p:cNvPr id="100" name="Text Box 3"/>
          <p:cNvSpPr txBox="1">
            <a:spLocks noChangeArrowheads="1"/>
          </p:cNvSpPr>
          <p:nvPr/>
        </p:nvSpPr>
        <p:spPr bwMode="auto">
          <a:xfrm>
            <a:off x="5687583" y="1494149"/>
            <a:ext cx="466569"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Be </a:t>
            </a:r>
          </a:p>
        </p:txBody>
      </p:sp>
      <p:sp>
        <p:nvSpPr>
          <p:cNvPr id="115" name="Text Box 3"/>
          <p:cNvSpPr txBox="1">
            <a:spLocks noChangeArrowheads="1"/>
          </p:cNvSpPr>
          <p:nvPr/>
        </p:nvSpPr>
        <p:spPr bwMode="auto">
          <a:xfrm>
            <a:off x="6279325" y="1492843"/>
            <a:ext cx="351854"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H</a:t>
            </a:r>
          </a:p>
        </p:txBody>
      </p:sp>
      <p:sp>
        <p:nvSpPr>
          <p:cNvPr id="118" name="Text Box 3"/>
          <p:cNvSpPr txBox="1">
            <a:spLocks noChangeArrowheads="1"/>
          </p:cNvSpPr>
          <p:nvPr/>
        </p:nvSpPr>
        <p:spPr bwMode="auto">
          <a:xfrm>
            <a:off x="5230383" y="1475039"/>
            <a:ext cx="351854"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H</a:t>
            </a:r>
          </a:p>
        </p:txBody>
      </p:sp>
      <p:cxnSp>
        <p:nvCxnSpPr>
          <p:cNvPr id="121" name="Straight Connector 120"/>
          <p:cNvCxnSpPr/>
          <p:nvPr/>
        </p:nvCxnSpPr>
        <p:spPr bwMode="auto">
          <a:xfrm rot="10800000">
            <a:off x="5488179" y="1708149"/>
            <a:ext cx="290204"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2" name="Text Box 3"/>
          <p:cNvSpPr txBox="1">
            <a:spLocks noChangeArrowheads="1"/>
          </p:cNvSpPr>
          <p:nvPr/>
        </p:nvSpPr>
        <p:spPr bwMode="auto">
          <a:xfrm>
            <a:off x="6635995" y="1265549"/>
            <a:ext cx="1337588" cy="646331"/>
          </a:xfrm>
          <a:prstGeom prst="rect">
            <a:avLst/>
          </a:prstGeom>
          <a:noFill/>
          <a:ln w="9525">
            <a:noFill/>
            <a:miter lim="800000"/>
            <a:headEnd/>
            <a:tailEnd/>
          </a:ln>
        </p:spPr>
        <p:txBody>
          <a:bodyPr wrap="none">
            <a:prstTxWarp prst="textNoShape">
              <a:avLst/>
            </a:prstTxWarp>
            <a:spAutoFit/>
          </a:bodyPr>
          <a:lstStyle/>
          <a:p>
            <a:pPr indent="6350" algn="ctr"/>
            <a:r>
              <a:rPr lang="en-US" sz="1800" dirty="0" smtClean="0">
                <a:solidFill>
                  <a:srgbClr val="0000FF"/>
                </a:solidFill>
                <a:latin typeface="Candara"/>
                <a:cs typeface="Candara"/>
              </a:rPr>
              <a:t>Both angles</a:t>
            </a:r>
            <a:br>
              <a:rPr lang="en-US" sz="1800" dirty="0" smtClean="0">
                <a:solidFill>
                  <a:srgbClr val="0000FF"/>
                </a:solidFill>
                <a:latin typeface="Candara"/>
                <a:cs typeface="Candara"/>
              </a:rPr>
            </a:br>
            <a:r>
              <a:rPr lang="en-US" sz="1800" dirty="0" smtClean="0">
                <a:solidFill>
                  <a:srgbClr val="0000FF"/>
                </a:solidFill>
                <a:latin typeface="Candara"/>
                <a:cs typeface="Candara"/>
              </a:rPr>
              <a:t>= 180°</a:t>
            </a:r>
          </a:p>
        </p:txBody>
      </p:sp>
      <p:sp>
        <p:nvSpPr>
          <p:cNvPr id="123" name="Text Box 3"/>
          <p:cNvSpPr txBox="1">
            <a:spLocks noChangeArrowheads="1"/>
          </p:cNvSpPr>
          <p:nvPr/>
        </p:nvSpPr>
        <p:spPr bwMode="auto">
          <a:xfrm>
            <a:off x="304800" y="2590800"/>
            <a:ext cx="7996587" cy="923330"/>
          </a:xfrm>
          <a:prstGeom prst="rect">
            <a:avLst/>
          </a:prstGeom>
          <a:noFill/>
          <a:ln w="9525">
            <a:noFill/>
            <a:miter lim="800000"/>
            <a:headEnd/>
            <a:tailEnd/>
          </a:ln>
        </p:spPr>
        <p:txBody>
          <a:bodyPr wrap="none">
            <a:prstTxWarp prst="textNoShape">
              <a:avLst/>
            </a:prstTxWarp>
            <a:spAutoFit/>
          </a:bodyPr>
          <a:lstStyle/>
          <a:p>
            <a:pPr indent="6350"/>
            <a:r>
              <a:rPr lang="en-US" sz="1800" dirty="0" smtClean="0">
                <a:solidFill>
                  <a:srgbClr val="0000FF"/>
                </a:solidFill>
                <a:latin typeface="Candara"/>
                <a:cs typeface="Candara"/>
              </a:rPr>
              <a:t>Nope! Be is 1s</a:t>
            </a:r>
            <a:r>
              <a:rPr lang="en-US" sz="1800" baseline="30000" dirty="0" smtClean="0">
                <a:solidFill>
                  <a:srgbClr val="0000FF"/>
                </a:solidFill>
                <a:latin typeface="Candara"/>
                <a:cs typeface="Candara"/>
              </a:rPr>
              <a:t>2</a:t>
            </a:r>
            <a:r>
              <a:rPr lang="en-US" sz="1800" dirty="0" smtClean="0">
                <a:solidFill>
                  <a:srgbClr val="0000FF"/>
                </a:solidFill>
                <a:latin typeface="Candara"/>
                <a:cs typeface="Candara"/>
              </a:rPr>
              <a:t>2s</a:t>
            </a:r>
            <a:r>
              <a:rPr lang="en-US" sz="1800" baseline="30000" dirty="0" smtClean="0">
                <a:solidFill>
                  <a:srgbClr val="0000FF"/>
                </a:solidFill>
                <a:latin typeface="Candara"/>
                <a:cs typeface="Candara"/>
              </a:rPr>
              <a:t>2</a:t>
            </a:r>
            <a:r>
              <a:rPr lang="en-US" sz="1800" dirty="0" smtClean="0">
                <a:solidFill>
                  <a:srgbClr val="0000FF"/>
                </a:solidFill>
                <a:latin typeface="Candara"/>
                <a:cs typeface="Candara"/>
              </a:rPr>
              <a:t>, so it’s valence shell (2s) contains a pair of electrons &amp; that pair </a:t>
            </a:r>
            <a:br>
              <a:rPr lang="en-US" sz="1800" dirty="0" smtClean="0">
                <a:solidFill>
                  <a:srgbClr val="0000FF"/>
                </a:solidFill>
                <a:latin typeface="Candara"/>
                <a:cs typeface="Candara"/>
              </a:rPr>
            </a:br>
            <a:r>
              <a:rPr lang="en-US" sz="1800" dirty="0" smtClean="0">
                <a:solidFill>
                  <a:srgbClr val="0000FF"/>
                </a:solidFill>
                <a:latin typeface="Candara"/>
                <a:cs typeface="Candara"/>
              </a:rPr>
              <a:t>is fairly stable and unlikely to participate in bonding. </a:t>
            </a:r>
            <a:br>
              <a:rPr lang="en-US" sz="1800" dirty="0" smtClean="0">
                <a:solidFill>
                  <a:srgbClr val="0000FF"/>
                </a:solidFill>
                <a:latin typeface="Candara"/>
                <a:cs typeface="Candara"/>
              </a:rPr>
            </a:br>
            <a:r>
              <a:rPr lang="en-US" sz="1800" dirty="0" smtClean="0">
                <a:solidFill>
                  <a:srgbClr val="0000FF"/>
                </a:solidFill>
                <a:latin typeface="Candara"/>
                <a:cs typeface="Candara"/>
              </a:rPr>
              <a:t>However, </a:t>
            </a:r>
            <a:r>
              <a:rPr lang="en-US" sz="1800" dirty="0" err="1" smtClean="0">
                <a:solidFill>
                  <a:srgbClr val="0000FF"/>
                </a:solidFill>
                <a:latin typeface="Candara"/>
                <a:cs typeface="Candara"/>
              </a:rPr>
              <a:t>Be’s</a:t>
            </a:r>
            <a:r>
              <a:rPr lang="en-US" sz="1800" dirty="0" smtClean="0">
                <a:solidFill>
                  <a:srgbClr val="0000FF"/>
                </a:solidFill>
                <a:latin typeface="Candara"/>
                <a:cs typeface="Candara"/>
              </a:rPr>
              <a:t> 2p orbital is empty. So:</a:t>
            </a:r>
          </a:p>
        </p:txBody>
      </p:sp>
      <p:cxnSp>
        <p:nvCxnSpPr>
          <p:cNvPr id="126" name="Straight Arrow Connector 125"/>
          <p:cNvCxnSpPr/>
          <p:nvPr/>
        </p:nvCxnSpPr>
        <p:spPr bwMode="auto">
          <a:xfrm rot="5400000" flipH="1" flipV="1">
            <a:off x="750604" y="5626052"/>
            <a:ext cx="12192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133" name="Text Box 3"/>
          <p:cNvSpPr txBox="1">
            <a:spLocks noChangeArrowheads="1"/>
          </p:cNvSpPr>
          <p:nvPr/>
        </p:nvSpPr>
        <p:spPr bwMode="auto">
          <a:xfrm rot="16200000">
            <a:off x="693282" y="5567936"/>
            <a:ext cx="935322"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energy</a:t>
            </a:r>
          </a:p>
        </p:txBody>
      </p:sp>
      <p:cxnSp>
        <p:nvCxnSpPr>
          <p:cNvPr id="134" name="Straight Connector 133"/>
          <p:cNvCxnSpPr/>
          <p:nvPr/>
        </p:nvCxnSpPr>
        <p:spPr bwMode="auto">
          <a:xfrm>
            <a:off x="1920854" y="6164216"/>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5" name="Straight Connector 134"/>
          <p:cNvCxnSpPr/>
          <p:nvPr/>
        </p:nvCxnSpPr>
        <p:spPr bwMode="auto">
          <a:xfrm>
            <a:off x="1894398" y="5173616"/>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8" name="Text Box 3"/>
          <p:cNvSpPr txBox="1">
            <a:spLocks noChangeArrowheads="1"/>
          </p:cNvSpPr>
          <p:nvPr/>
        </p:nvSpPr>
        <p:spPr bwMode="auto">
          <a:xfrm>
            <a:off x="1463654" y="5903242"/>
            <a:ext cx="410589"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2s</a:t>
            </a:r>
          </a:p>
        </p:txBody>
      </p:sp>
      <p:sp>
        <p:nvSpPr>
          <p:cNvPr id="149" name="Text Box 3"/>
          <p:cNvSpPr txBox="1">
            <a:spLocks noChangeArrowheads="1"/>
          </p:cNvSpPr>
          <p:nvPr/>
        </p:nvSpPr>
        <p:spPr bwMode="auto">
          <a:xfrm>
            <a:off x="1437198" y="4941840"/>
            <a:ext cx="445655"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2p</a:t>
            </a:r>
          </a:p>
        </p:txBody>
      </p:sp>
      <p:cxnSp>
        <p:nvCxnSpPr>
          <p:cNvPr id="150" name="Straight Arrow Connector 149"/>
          <p:cNvCxnSpPr/>
          <p:nvPr/>
        </p:nvCxnSpPr>
        <p:spPr bwMode="auto">
          <a:xfrm rot="5400000" flipH="1" flipV="1">
            <a:off x="1855504" y="5893546"/>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151" name="Straight Arrow Connector 150"/>
          <p:cNvCxnSpPr/>
          <p:nvPr/>
        </p:nvCxnSpPr>
        <p:spPr bwMode="auto">
          <a:xfrm rot="16200000" flipH="1">
            <a:off x="2007904" y="5940548"/>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163" name="Rectangle 162"/>
          <p:cNvSpPr/>
          <p:nvPr/>
        </p:nvSpPr>
        <p:spPr bwMode="auto">
          <a:xfrm>
            <a:off x="960888" y="4585073"/>
            <a:ext cx="6831255" cy="1962301"/>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cxnSp>
        <p:nvCxnSpPr>
          <p:cNvPr id="175" name="Straight Connector 174"/>
          <p:cNvCxnSpPr/>
          <p:nvPr/>
        </p:nvCxnSpPr>
        <p:spPr bwMode="auto">
          <a:xfrm rot="10800000">
            <a:off x="6083179" y="1708151"/>
            <a:ext cx="290204"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7" name="TextBox 56"/>
          <p:cNvSpPr txBox="1"/>
          <p:nvPr/>
        </p:nvSpPr>
        <p:spPr>
          <a:xfrm>
            <a:off x="7792143" y="6441548"/>
            <a:ext cx="1317638" cy="369332"/>
          </a:xfrm>
          <a:prstGeom prst="rect">
            <a:avLst/>
          </a:prstGeom>
          <a:noFill/>
        </p:spPr>
        <p:txBody>
          <a:bodyPr wrap="none" rtlCol="0">
            <a:spAutoFit/>
          </a:bodyPr>
          <a:lstStyle/>
          <a:p>
            <a:r>
              <a:rPr lang="en-US" dirty="0" smtClean="0"/>
              <a:t>M&amp;B p.11-12</a:t>
            </a:r>
            <a:endParaRPr lang="en-US" dirty="0"/>
          </a:p>
        </p:txBody>
      </p:sp>
      <p:grpSp>
        <p:nvGrpSpPr>
          <p:cNvPr id="4" name="Group 3"/>
          <p:cNvGrpSpPr/>
          <p:nvPr/>
        </p:nvGrpSpPr>
        <p:grpSpPr>
          <a:xfrm>
            <a:off x="331016" y="3478562"/>
            <a:ext cx="8751114" cy="3215878"/>
            <a:chOff x="331016" y="3478562"/>
            <a:chExt cx="8751114" cy="3215878"/>
          </a:xfrm>
        </p:grpSpPr>
        <p:sp>
          <p:nvSpPr>
            <p:cNvPr id="176" name="Curved Up Arrow 175"/>
            <p:cNvSpPr/>
            <p:nvPr/>
          </p:nvSpPr>
          <p:spPr bwMode="auto">
            <a:xfrm>
              <a:off x="2414435" y="6236446"/>
              <a:ext cx="1017874" cy="457994"/>
            </a:xfrm>
            <a:prstGeom prst="curvedUpArrow">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cxnSp>
          <p:nvCxnSpPr>
            <p:cNvPr id="42" name="Straight Connector 41"/>
            <p:cNvCxnSpPr/>
            <p:nvPr/>
          </p:nvCxnSpPr>
          <p:spPr bwMode="auto">
            <a:xfrm>
              <a:off x="3683570" y="6175496"/>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3657114" y="5184896"/>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4" name="Text Box 3"/>
            <p:cNvSpPr txBox="1">
              <a:spLocks noChangeArrowheads="1"/>
            </p:cNvSpPr>
            <p:nvPr/>
          </p:nvSpPr>
          <p:spPr bwMode="auto">
            <a:xfrm>
              <a:off x="3226370" y="5914522"/>
              <a:ext cx="410589"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2s</a:t>
              </a:r>
            </a:p>
          </p:txBody>
        </p:sp>
        <p:sp>
          <p:nvSpPr>
            <p:cNvPr id="45" name="Text Box 3"/>
            <p:cNvSpPr txBox="1">
              <a:spLocks noChangeArrowheads="1"/>
            </p:cNvSpPr>
            <p:nvPr/>
          </p:nvSpPr>
          <p:spPr bwMode="auto">
            <a:xfrm>
              <a:off x="3199914" y="4953120"/>
              <a:ext cx="445655"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2p</a:t>
              </a:r>
            </a:p>
          </p:txBody>
        </p:sp>
        <p:cxnSp>
          <p:nvCxnSpPr>
            <p:cNvPr id="49" name="Straight Arrow Connector 48"/>
            <p:cNvCxnSpPr/>
            <p:nvPr/>
          </p:nvCxnSpPr>
          <p:spPr bwMode="auto">
            <a:xfrm rot="5400000" flipH="1" flipV="1">
              <a:off x="3618220" y="5904826"/>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50" name="Straight Arrow Connector 49"/>
            <p:cNvCxnSpPr/>
            <p:nvPr/>
          </p:nvCxnSpPr>
          <p:spPr bwMode="auto">
            <a:xfrm rot="5400000" flipH="1" flipV="1">
              <a:off x="3613840" y="4932628"/>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58" name="Straight Connector 57"/>
            <p:cNvCxnSpPr/>
            <p:nvPr/>
          </p:nvCxnSpPr>
          <p:spPr bwMode="auto">
            <a:xfrm>
              <a:off x="4232874" y="5186116"/>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4808634" y="5187336"/>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1" name="Oval 60"/>
            <p:cNvSpPr/>
            <p:nvPr/>
          </p:nvSpPr>
          <p:spPr>
            <a:xfrm>
              <a:off x="3145018" y="4520105"/>
              <a:ext cx="1269296" cy="2087741"/>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31016" y="3478562"/>
              <a:ext cx="8751114" cy="369332"/>
            </a:xfrm>
            <a:prstGeom prst="rect">
              <a:avLst/>
            </a:prstGeom>
            <a:noFill/>
          </p:spPr>
          <p:txBody>
            <a:bodyPr wrap="none" rtlCol="0">
              <a:spAutoFit/>
            </a:bodyPr>
            <a:lstStyle/>
            <a:p>
              <a:pPr indent="6350">
                <a:buAutoNum type="arabicParenR"/>
              </a:pPr>
              <a:r>
                <a:rPr lang="en-US" sz="1800" dirty="0">
                  <a:solidFill>
                    <a:srgbClr val="0000FF"/>
                  </a:solidFill>
                  <a:latin typeface="Candara"/>
                  <a:cs typeface="Candara"/>
                </a:rPr>
                <a:t> “Promote” one electron from 2s to 2p. Now two unpaired e- are available for bonding</a:t>
              </a:r>
              <a:r>
                <a:rPr lang="en-US" sz="1800" dirty="0" smtClean="0">
                  <a:solidFill>
                    <a:srgbClr val="0000FF"/>
                  </a:solidFill>
                  <a:latin typeface="Candara"/>
                  <a:cs typeface="Candara"/>
                </a:rPr>
                <a:t>.</a:t>
              </a:r>
              <a:endParaRPr lang="en-US" sz="1800" dirty="0">
                <a:solidFill>
                  <a:srgbClr val="0000FF"/>
                </a:solidFill>
                <a:latin typeface="Candara"/>
                <a:cs typeface="Candara"/>
              </a:endParaRPr>
            </a:p>
          </p:txBody>
        </p:sp>
      </p:grpSp>
      <p:grpSp>
        <p:nvGrpSpPr>
          <p:cNvPr id="5" name="Group 4"/>
          <p:cNvGrpSpPr/>
          <p:nvPr/>
        </p:nvGrpSpPr>
        <p:grpSpPr>
          <a:xfrm>
            <a:off x="109344" y="3810000"/>
            <a:ext cx="7866256" cy="2880040"/>
            <a:chOff x="109344" y="3810000"/>
            <a:chExt cx="7866256" cy="2880040"/>
          </a:xfrm>
        </p:grpSpPr>
        <p:grpSp>
          <p:nvGrpSpPr>
            <p:cNvPr id="2" name="Group 55"/>
            <p:cNvGrpSpPr/>
            <p:nvPr/>
          </p:nvGrpSpPr>
          <p:grpSpPr>
            <a:xfrm>
              <a:off x="5852291" y="4962144"/>
              <a:ext cx="1699688" cy="1368382"/>
              <a:chOff x="6129864" y="4534674"/>
              <a:chExt cx="1699688" cy="1368382"/>
            </a:xfrm>
          </p:grpSpPr>
          <p:cxnSp>
            <p:nvCxnSpPr>
              <p:cNvPr id="154" name="Straight Connector 153"/>
              <p:cNvCxnSpPr/>
              <p:nvPr/>
            </p:nvCxnSpPr>
            <p:spPr bwMode="auto">
              <a:xfrm>
                <a:off x="6686552" y="5236884"/>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6" name="Straight Connector 155"/>
              <p:cNvCxnSpPr/>
              <p:nvPr/>
            </p:nvCxnSpPr>
            <p:spPr bwMode="auto">
              <a:xfrm>
                <a:off x="7372352" y="5235296"/>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8" name="Text Box 3"/>
              <p:cNvSpPr txBox="1">
                <a:spLocks noChangeArrowheads="1"/>
              </p:cNvSpPr>
              <p:nvPr/>
            </p:nvSpPr>
            <p:spPr bwMode="auto">
              <a:xfrm>
                <a:off x="6129864" y="5008284"/>
                <a:ext cx="516262" cy="369332"/>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2sp</a:t>
                </a:r>
              </a:p>
            </p:txBody>
          </p:sp>
          <p:sp>
            <p:nvSpPr>
              <p:cNvPr id="159" name="Text Box 3"/>
              <p:cNvSpPr txBox="1">
                <a:spLocks noChangeArrowheads="1"/>
              </p:cNvSpPr>
              <p:nvPr/>
            </p:nvSpPr>
            <p:spPr bwMode="auto">
              <a:xfrm>
                <a:off x="6216124" y="4534674"/>
                <a:ext cx="445655"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2p</a:t>
                </a:r>
              </a:p>
            </p:txBody>
          </p:sp>
          <p:cxnSp>
            <p:nvCxnSpPr>
              <p:cNvPr id="160" name="Straight Arrow Connector 159"/>
              <p:cNvCxnSpPr/>
              <p:nvPr/>
            </p:nvCxnSpPr>
            <p:spPr bwMode="auto">
              <a:xfrm rot="5400000" flipH="1" flipV="1">
                <a:off x="7245618" y="4969390"/>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162" name="Straight Arrow Connector 161"/>
              <p:cNvCxnSpPr/>
              <p:nvPr/>
            </p:nvCxnSpPr>
            <p:spPr bwMode="auto">
              <a:xfrm rot="5400000" flipH="1" flipV="1">
                <a:off x="6636018" y="4969390"/>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39" name="Text Box 3"/>
              <p:cNvSpPr txBox="1">
                <a:spLocks noChangeArrowheads="1"/>
              </p:cNvSpPr>
              <p:nvPr/>
            </p:nvSpPr>
            <p:spPr bwMode="auto">
              <a:xfrm>
                <a:off x="6264032" y="5502946"/>
                <a:ext cx="410589"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2s</a:t>
                </a:r>
              </a:p>
            </p:txBody>
          </p:sp>
        </p:grpSp>
        <p:sp>
          <p:nvSpPr>
            <p:cNvPr id="51" name="Curved Up Arrow 50"/>
            <p:cNvSpPr/>
            <p:nvPr/>
          </p:nvSpPr>
          <p:spPr bwMode="auto">
            <a:xfrm>
              <a:off x="4526584" y="6232046"/>
              <a:ext cx="1415179" cy="457994"/>
            </a:xfrm>
            <a:prstGeom prst="curvedUpArrow">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2" name="TextBox 51"/>
            <p:cNvSpPr txBox="1"/>
            <p:nvPr/>
          </p:nvSpPr>
          <p:spPr>
            <a:xfrm>
              <a:off x="109344" y="3810000"/>
              <a:ext cx="7866256" cy="646331"/>
            </a:xfrm>
            <a:prstGeom prst="rect">
              <a:avLst/>
            </a:prstGeom>
            <a:noFill/>
          </p:spPr>
          <p:txBody>
            <a:bodyPr wrap="none" rtlCol="0">
              <a:spAutoFit/>
            </a:bodyPr>
            <a:lstStyle/>
            <a:p>
              <a:pPr marL="342900" indent="-114300">
                <a:buFont typeface="+mj-lt"/>
                <a:buAutoNum type="arabicParenR" startAt="2"/>
              </a:pPr>
              <a:r>
                <a:rPr lang="en-US" sz="1800" dirty="0" smtClean="0">
                  <a:solidFill>
                    <a:srgbClr val="0000FF"/>
                  </a:solidFill>
                  <a:latin typeface="Candara"/>
                  <a:cs typeface="Candara"/>
                </a:rPr>
                <a:t>Hybridize </a:t>
              </a:r>
              <a:r>
                <a:rPr lang="en-US" sz="1800" dirty="0">
                  <a:solidFill>
                    <a:srgbClr val="0000FF"/>
                  </a:solidFill>
                  <a:latin typeface="Candara"/>
                  <a:cs typeface="Candara"/>
                </a:rPr>
                <a:t>the s &amp; p orbitals to form two equivalent hybridized </a:t>
              </a:r>
              <a:r>
                <a:rPr lang="en-US" sz="1800" dirty="0" err="1">
                  <a:solidFill>
                    <a:srgbClr val="0000FF"/>
                  </a:solidFill>
                  <a:latin typeface="Candara"/>
                  <a:cs typeface="Candara"/>
                </a:rPr>
                <a:t>sp</a:t>
              </a:r>
              <a:r>
                <a:rPr lang="en-US" sz="1800" dirty="0">
                  <a:solidFill>
                    <a:srgbClr val="0000FF"/>
                  </a:solidFill>
                  <a:latin typeface="Candara"/>
                  <a:cs typeface="Candara"/>
                </a:rPr>
                <a:t> orbitals that</a:t>
              </a:r>
              <a:br>
                <a:rPr lang="en-US" sz="1800" dirty="0">
                  <a:solidFill>
                    <a:srgbClr val="0000FF"/>
                  </a:solidFill>
                  <a:latin typeface="Candara"/>
                  <a:cs typeface="Candara"/>
                </a:rPr>
              </a:br>
              <a:r>
                <a:rPr lang="en-US" sz="1800" dirty="0">
                  <a:solidFill>
                    <a:srgbClr val="0000FF"/>
                  </a:solidFill>
                  <a:latin typeface="Candara"/>
                  <a:cs typeface="Candara"/>
                </a:rPr>
                <a:t>     can form two linear bonds to H atoms to create BeH2</a:t>
              </a:r>
              <a:r>
                <a:rPr lang="en-US" sz="1800" dirty="0" smtClean="0">
                  <a:solidFill>
                    <a:srgbClr val="0000FF"/>
                  </a:solidFill>
                  <a:latin typeface="Candara"/>
                  <a:cs typeface="Candara"/>
                </a:rPr>
                <a:t>.</a:t>
              </a:r>
              <a:endParaRPr lang="en-US" sz="1800" dirty="0">
                <a:solidFill>
                  <a:srgbClr val="0000FF"/>
                </a:solidFill>
                <a:latin typeface="Candara"/>
                <a:cs typeface="Candara"/>
              </a:endParaRPr>
            </a:p>
          </p:txBody>
        </p:sp>
      </p:grpSp>
    </p:spTree>
    <p:extLst>
      <p:ext uri="{BB962C8B-B14F-4D97-AF65-F5344CB8AC3E}">
        <p14:creationId xmlns:p14="http://schemas.microsoft.com/office/powerpoint/2010/main" val="3557611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Triple bonded carbons are sp hybridized</a:t>
            </a:r>
            <a:endParaRPr lang="en-US" sz="2800" dirty="0">
              <a:solidFill>
                <a:srgbClr val="000000"/>
              </a:solidFill>
              <a:latin typeface="Candara" charset="0"/>
              <a:ea typeface="Candara" charset="0"/>
              <a:cs typeface="Candara" charset="0"/>
            </a:endParaRPr>
          </a:p>
        </p:txBody>
      </p:sp>
      <p:sp>
        <p:nvSpPr>
          <p:cNvPr id="86" name="Text Box 3"/>
          <p:cNvSpPr txBox="1">
            <a:spLocks noChangeArrowheads="1"/>
          </p:cNvSpPr>
          <p:nvPr/>
        </p:nvSpPr>
        <p:spPr bwMode="auto">
          <a:xfrm>
            <a:off x="381000" y="965537"/>
            <a:ext cx="7668085" cy="1323439"/>
          </a:xfrm>
          <a:prstGeom prst="rect">
            <a:avLst/>
          </a:prstGeom>
          <a:noFill/>
          <a:ln w="9525">
            <a:noFill/>
            <a:miter lim="800000"/>
            <a:headEnd/>
            <a:tailEnd/>
          </a:ln>
        </p:spPr>
        <p:txBody>
          <a:bodyPr wrap="none">
            <a:prstTxWarp prst="textNoShape">
              <a:avLst/>
            </a:prstTxWarp>
            <a:spAutoFit/>
          </a:bodyPr>
          <a:lstStyle/>
          <a:p>
            <a:pPr indent="6350"/>
            <a:r>
              <a:rPr lang="en-US" sz="2000" dirty="0" smtClean="0">
                <a:latin typeface="Candara"/>
                <a:cs typeface="Candara"/>
              </a:rPr>
              <a:t>Acetylene gas is a high energy fuel and has the formula CHCH and the </a:t>
            </a:r>
            <a:br>
              <a:rPr lang="en-US" sz="2000" dirty="0" smtClean="0">
                <a:latin typeface="Candara"/>
                <a:cs typeface="Candara"/>
              </a:rPr>
            </a:br>
            <a:r>
              <a:rPr lang="en-US" sz="2000" dirty="0" smtClean="0">
                <a:latin typeface="Candara"/>
                <a:cs typeface="Candara"/>
              </a:rPr>
              <a:t>structure:</a:t>
            </a:r>
          </a:p>
          <a:p>
            <a:pPr indent="6350"/>
            <a:r>
              <a:rPr lang="en-US" sz="2000" dirty="0" smtClean="0">
                <a:latin typeface="Candara"/>
                <a:cs typeface="Candara"/>
              </a:rPr>
              <a:t>		H – C       C – H</a:t>
            </a:r>
          </a:p>
          <a:p>
            <a:pPr indent="6350"/>
            <a:endParaRPr lang="en-US" sz="2000" dirty="0" smtClean="0">
              <a:latin typeface="Candara"/>
              <a:cs typeface="Candara"/>
            </a:endParaRPr>
          </a:p>
        </p:txBody>
      </p:sp>
      <p:sp>
        <p:nvSpPr>
          <p:cNvPr id="10" name="Text Box 3"/>
          <p:cNvSpPr txBox="1">
            <a:spLocks noChangeArrowheads="1"/>
          </p:cNvSpPr>
          <p:nvPr/>
        </p:nvSpPr>
        <p:spPr bwMode="auto">
          <a:xfrm>
            <a:off x="381000" y="2105561"/>
            <a:ext cx="7648248" cy="861774"/>
          </a:xfrm>
          <a:prstGeom prst="rect">
            <a:avLst/>
          </a:prstGeom>
          <a:noFill/>
          <a:ln w="9525">
            <a:noFill/>
            <a:miter lim="800000"/>
            <a:headEnd/>
            <a:tailEnd/>
          </a:ln>
        </p:spPr>
        <p:txBody>
          <a:bodyPr wrap="none">
            <a:prstTxWarp prst="textNoShape">
              <a:avLst/>
            </a:prstTxWarp>
            <a:spAutoFit/>
          </a:bodyPr>
          <a:lstStyle/>
          <a:p>
            <a:pPr indent="6350">
              <a:buFont typeface="Arial"/>
              <a:buChar char="•"/>
            </a:pPr>
            <a:r>
              <a:rPr lang="en-US" sz="2000" dirty="0" smtClean="0">
                <a:latin typeface="Candara"/>
                <a:cs typeface="Candara"/>
              </a:rPr>
              <a:t> The triple bond consists of:  1 </a:t>
            </a:r>
            <a:r>
              <a:rPr lang="en-US" sz="2000" dirty="0" err="1" smtClean="0">
                <a:latin typeface="Candara"/>
                <a:cs typeface="Candara"/>
              </a:rPr>
              <a:t>σ</a:t>
            </a:r>
            <a:r>
              <a:rPr lang="en-US" sz="2000" dirty="0" smtClean="0">
                <a:latin typeface="Candara"/>
                <a:cs typeface="Candara"/>
              </a:rPr>
              <a:t> bond + 2 π bonds</a:t>
            </a:r>
            <a:br>
              <a:rPr lang="en-US" sz="2000" dirty="0" smtClean="0">
                <a:latin typeface="Candara"/>
                <a:cs typeface="Candara"/>
              </a:rPr>
            </a:br>
            <a:endParaRPr lang="en-US" sz="1000" dirty="0" smtClean="0">
              <a:latin typeface="Candara"/>
              <a:cs typeface="Candara"/>
            </a:endParaRPr>
          </a:p>
          <a:p>
            <a:pPr indent="6350">
              <a:buFont typeface="Arial"/>
              <a:buChar char="•"/>
            </a:pPr>
            <a:r>
              <a:rPr lang="en-US" sz="2000" dirty="0" smtClean="0">
                <a:latin typeface="Candara"/>
                <a:cs typeface="Candara"/>
              </a:rPr>
              <a:t> Each carbon has 2 hybridized sp </a:t>
            </a:r>
            <a:r>
              <a:rPr lang="en-US" sz="2000" dirty="0" err="1" smtClean="0">
                <a:latin typeface="Candara"/>
                <a:cs typeface="Candara"/>
              </a:rPr>
              <a:t>orbitals</a:t>
            </a:r>
            <a:r>
              <a:rPr lang="en-US" sz="2000" dirty="0" smtClean="0">
                <a:latin typeface="Candara"/>
                <a:cs typeface="Candara"/>
              </a:rPr>
              <a:t> an 2 </a:t>
            </a:r>
            <a:r>
              <a:rPr lang="en-US" sz="2000" dirty="0" err="1" smtClean="0">
                <a:latin typeface="Candara"/>
                <a:cs typeface="Candara"/>
              </a:rPr>
              <a:t>unhybridized</a:t>
            </a:r>
            <a:r>
              <a:rPr lang="en-US" sz="2000" dirty="0" smtClean="0">
                <a:latin typeface="Candara"/>
                <a:cs typeface="Candara"/>
              </a:rPr>
              <a:t> </a:t>
            </a:r>
            <a:r>
              <a:rPr lang="en-US" sz="2000" dirty="0" err="1" smtClean="0">
                <a:latin typeface="Candara"/>
                <a:cs typeface="Candara"/>
              </a:rPr>
              <a:t>p</a:t>
            </a:r>
            <a:r>
              <a:rPr lang="en-US" sz="2000" dirty="0" smtClean="0">
                <a:latin typeface="Candara"/>
                <a:cs typeface="Candara"/>
              </a:rPr>
              <a:t> </a:t>
            </a:r>
            <a:r>
              <a:rPr lang="en-US" sz="2000" dirty="0" err="1" smtClean="0">
                <a:latin typeface="Candara"/>
                <a:cs typeface="Candara"/>
              </a:rPr>
              <a:t>orbitals</a:t>
            </a:r>
            <a:endParaRPr lang="en-US" sz="2000" dirty="0" smtClean="0">
              <a:latin typeface="Candara"/>
              <a:cs typeface="Candara"/>
            </a:endParaRPr>
          </a:p>
        </p:txBody>
      </p:sp>
      <p:cxnSp>
        <p:nvCxnSpPr>
          <p:cNvPr id="11" name="Straight Arrow Connector 10"/>
          <p:cNvCxnSpPr/>
          <p:nvPr/>
        </p:nvCxnSpPr>
        <p:spPr bwMode="auto">
          <a:xfrm rot="5400000" flipH="1" flipV="1">
            <a:off x="1313717" y="4572220"/>
            <a:ext cx="12192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12" name="Text Box 3"/>
          <p:cNvSpPr txBox="1">
            <a:spLocks noChangeArrowheads="1"/>
          </p:cNvSpPr>
          <p:nvPr/>
        </p:nvSpPr>
        <p:spPr bwMode="auto">
          <a:xfrm rot="16200000">
            <a:off x="1256395" y="4514104"/>
            <a:ext cx="935322"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energy</a:t>
            </a:r>
          </a:p>
        </p:txBody>
      </p:sp>
      <p:cxnSp>
        <p:nvCxnSpPr>
          <p:cNvPr id="13" name="Straight Connector 12"/>
          <p:cNvCxnSpPr/>
          <p:nvPr/>
        </p:nvCxnSpPr>
        <p:spPr bwMode="auto">
          <a:xfrm>
            <a:off x="2457511" y="5110384"/>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457511" y="4119784"/>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143311" y="4118196"/>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3829111" y="4116608"/>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Text Box 3"/>
          <p:cNvSpPr txBox="1">
            <a:spLocks noChangeArrowheads="1"/>
          </p:cNvSpPr>
          <p:nvPr/>
        </p:nvSpPr>
        <p:spPr bwMode="auto">
          <a:xfrm>
            <a:off x="2000311" y="4849410"/>
            <a:ext cx="410589"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2s</a:t>
            </a:r>
          </a:p>
        </p:txBody>
      </p:sp>
      <p:sp>
        <p:nvSpPr>
          <p:cNvPr id="18" name="Text Box 3"/>
          <p:cNvSpPr txBox="1">
            <a:spLocks noChangeArrowheads="1"/>
          </p:cNvSpPr>
          <p:nvPr/>
        </p:nvSpPr>
        <p:spPr bwMode="auto">
          <a:xfrm>
            <a:off x="2000311" y="3888008"/>
            <a:ext cx="445655"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2p</a:t>
            </a:r>
          </a:p>
        </p:txBody>
      </p:sp>
      <p:cxnSp>
        <p:nvCxnSpPr>
          <p:cNvPr id="19" name="Straight Arrow Connector 18"/>
          <p:cNvCxnSpPr/>
          <p:nvPr/>
        </p:nvCxnSpPr>
        <p:spPr bwMode="auto">
          <a:xfrm rot="5400000" flipH="1" flipV="1">
            <a:off x="2418617" y="4839714"/>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20" name="Straight Arrow Connector 19"/>
          <p:cNvCxnSpPr/>
          <p:nvPr/>
        </p:nvCxnSpPr>
        <p:spPr bwMode="auto">
          <a:xfrm rot="16200000" flipH="1">
            <a:off x="2571017" y="4886716"/>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21" name="Straight Arrow Connector 20"/>
          <p:cNvCxnSpPr/>
          <p:nvPr/>
        </p:nvCxnSpPr>
        <p:spPr bwMode="auto">
          <a:xfrm rot="5400000" flipH="1" flipV="1">
            <a:off x="2420205" y="3878312"/>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33" name="Straight Arrow Connector 32"/>
          <p:cNvCxnSpPr/>
          <p:nvPr/>
        </p:nvCxnSpPr>
        <p:spPr bwMode="auto">
          <a:xfrm rot="5400000" flipH="1" flipV="1">
            <a:off x="3161506" y="3878312"/>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grpSp>
        <p:nvGrpSpPr>
          <p:cNvPr id="2" name="Group 1"/>
          <p:cNvGrpSpPr/>
          <p:nvPr/>
        </p:nvGrpSpPr>
        <p:grpSpPr>
          <a:xfrm>
            <a:off x="2267011" y="3657600"/>
            <a:ext cx="5829300" cy="1736109"/>
            <a:chOff x="2267011" y="3657600"/>
            <a:chExt cx="5829300" cy="1736109"/>
          </a:xfrm>
        </p:grpSpPr>
        <p:sp>
          <p:nvSpPr>
            <p:cNvPr id="22" name="Oval 21"/>
            <p:cNvSpPr/>
            <p:nvPr/>
          </p:nvSpPr>
          <p:spPr bwMode="auto">
            <a:xfrm>
              <a:off x="2267011" y="3657600"/>
              <a:ext cx="819089" cy="1602008"/>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cxnSp>
          <p:nvCxnSpPr>
            <p:cNvPr id="23" name="Straight Connector 22"/>
            <p:cNvCxnSpPr/>
            <p:nvPr/>
          </p:nvCxnSpPr>
          <p:spPr bwMode="auto">
            <a:xfrm>
              <a:off x="5353111" y="4877020"/>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6724711" y="4116608"/>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6038911" y="4875432"/>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7410511" y="4116608"/>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Text Box 3"/>
            <p:cNvSpPr txBox="1">
              <a:spLocks noChangeArrowheads="1"/>
            </p:cNvSpPr>
            <p:nvPr/>
          </p:nvSpPr>
          <p:spPr bwMode="auto">
            <a:xfrm>
              <a:off x="4743511" y="4630898"/>
              <a:ext cx="553106"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2sp</a:t>
              </a:r>
            </a:p>
          </p:txBody>
        </p:sp>
        <p:sp>
          <p:nvSpPr>
            <p:cNvPr id="28" name="Text Box 3"/>
            <p:cNvSpPr txBox="1">
              <a:spLocks noChangeArrowheads="1"/>
            </p:cNvSpPr>
            <p:nvPr/>
          </p:nvSpPr>
          <p:spPr bwMode="auto">
            <a:xfrm>
              <a:off x="4895911" y="3888008"/>
              <a:ext cx="445655" cy="400110"/>
            </a:xfrm>
            <a:prstGeom prst="rect">
              <a:avLst/>
            </a:prstGeom>
            <a:noFill/>
            <a:ln w="9525">
              <a:noFill/>
              <a:miter lim="800000"/>
              <a:headEnd/>
              <a:tailEnd/>
            </a:ln>
          </p:spPr>
          <p:txBody>
            <a:bodyPr wrap="none">
              <a:prstTxWarp prst="textNoShape">
                <a:avLst/>
              </a:prstTxWarp>
              <a:spAutoFit/>
            </a:bodyPr>
            <a:lstStyle/>
            <a:p>
              <a:pPr indent="6350"/>
              <a:r>
                <a:rPr lang="en-US" dirty="0" smtClean="0">
                  <a:latin typeface="Candara"/>
                  <a:cs typeface="Candara"/>
                </a:rPr>
                <a:t>2p</a:t>
              </a:r>
            </a:p>
          </p:txBody>
        </p:sp>
        <p:cxnSp>
          <p:nvCxnSpPr>
            <p:cNvPr id="29" name="Straight Arrow Connector 28"/>
            <p:cNvCxnSpPr/>
            <p:nvPr/>
          </p:nvCxnSpPr>
          <p:spPr bwMode="auto">
            <a:xfrm rot="5400000" flipH="1" flipV="1">
              <a:off x="5925405" y="4643517"/>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30" name="Straight Arrow Connector 29"/>
            <p:cNvCxnSpPr/>
            <p:nvPr/>
          </p:nvCxnSpPr>
          <p:spPr bwMode="auto">
            <a:xfrm rot="5400000" flipH="1" flipV="1">
              <a:off x="6671219" y="3925314"/>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31" name="Straight Arrow Connector 30"/>
            <p:cNvCxnSpPr/>
            <p:nvPr/>
          </p:nvCxnSpPr>
          <p:spPr bwMode="auto">
            <a:xfrm rot="5400000" flipH="1" flipV="1">
              <a:off x="5315805" y="4643517"/>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32" name="Rectangle 31"/>
            <p:cNvSpPr/>
            <p:nvPr/>
          </p:nvSpPr>
          <p:spPr bwMode="auto">
            <a:xfrm>
              <a:off x="4743511" y="3735608"/>
              <a:ext cx="3352800" cy="1600200"/>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cxnSp>
          <p:nvCxnSpPr>
            <p:cNvPr id="34" name="Straight Arrow Connector 33"/>
            <p:cNvCxnSpPr/>
            <p:nvPr/>
          </p:nvCxnSpPr>
          <p:spPr bwMode="auto">
            <a:xfrm rot="5400000" flipH="1" flipV="1">
              <a:off x="7428706" y="3910715"/>
              <a:ext cx="381000" cy="1588"/>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37" name="Curved Up Arrow 36"/>
            <p:cNvSpPr/>
            <p:nvPr/>
          </p:nvSpPr>
          <p:spPr bwMode="auto">
            <a:xfrm rot="1399705">
              <a:off x="3289832" y="4707909"/>
              <a:ext cx="1676400" cy="685800"/>
            </a:xfrm>
            <a:prstGeom prst="curvedUpArrow">
              <a:avLst/>
            </a:prstGeom>
            <a:solidFill>
              <a:schemeClr val="bg1">
                <a:lumMod val="95000"/>
              </a:scheme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grpSp>
      <p:cxnSp>
        <p:nvCxnSpPr>
          <p:cNvPr id="35" name="Straight Connector 34"/>
          <p:cNvCxnSpPr/>
          <p:nvPr/>
        </p:nvCxnSpPr>
        <p:spPr bwMode="auto">
          <a:xfrm>
            <a:off x="2846379" y="1791691"/>
            <a:ext cx="350182"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2850218" y="1867636"/>
            <a:ext cx="350182"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2845590" y="1714500"/>
            <a:ext cx="350182" cy="192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Rectangle 35"/>
          <p:cNvSpPr/>
          <p:nvPr/>
        </p:nvSpPr>
        <p:spPr bwMode="auto">
          <a:xfrm>
            <a:off x="1447800" y="3733800"/>
            <a:ext cx="2971800" cy="1600200"/>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Tree>
    <p:extLst>
      <p:ext uri="{BB962C8B-B14F-4D97-AF65-F5344CB8AC3E}">
        <p14:creationId xmlns:p14="http://schemas.microsoft.com/office/powerpoint/2010/main" val="67067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p:nvPr/>
        </p:nvGrpSpPr>
        <p:grpSpPr>
          <a:xfrm rot="18745777" flipH="1">
            <a:off x="2925345" y="1822824"/>
            <a:ext cx="934182" cy="860355"/>
            <a:chOff x="1371600" y="3758088"/>
            <a:chExt cx="934182" cy="860355"/>
          </a:xfrm>
        </p:grpSpPr>
        <p:sp>
          <p:nvSpPr>
            <p:cNvPr id="77" name="Curved Down Arrow 76"/>
            <p:cNvSpPr/>
            <p:nvPr/>
          </p:nvSpPr>
          <p:spPr bwMode="auto">
            <a:xfrm rot="2763907" flipV="1">
              <a:off x="1701005" y="4013666"/>
              <a:ext cx="800775" cy="408779"/>
            </a:xfrm>
            <a:prstGeom prst="curvedDown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78" name="Rectangle 77"/>
            <p:cNvSpPr/>
            <p:nvPr/>
          </p:nvSpPr>
          <p:spPr bwMode="auto">
            <a:xfrm rot="20362268">
              <a:off x="1371600" y="3758088"/>
              <a:ext cx="8382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grpSp>
      <p:grpSp>
        <p:nvGrpSpPr>
          <p:cNvPr id="3" name="Group 74"/>
          <p:cNvGrpSpPr/>
          <p:nvPr/>
        </p:nvGrpSpPr>
        <p:grpSpPr>
          <a:xfrm rot="2854223">
            <a:off x="1186253" y="1765320"/>
            <a:ext cx="934182" cy="860355"/>
            <a:chOff x="1371600" y="3758088"/>
            <a:chExt cx="934182" cy="860355"/>
          </a:xfrm>
        </p:grpSpPr>
        <p:sp>
          <p:nvSpPr>
            <p:cNvPr id="73" name="Curved Down Arrow 72"/>
            <p:cNvSpPr/>
            <p:nvPr/>
          </p:nvSpPr>
          <p:spPr bwMode="auto">
            <a:xfrm rot="2763907" flipV="1">
              <a:off x="1701005" y="4013666"/>
              <a:ext cx="800775" cy="408779"/>
            </a:xfrm>
            <a:prstGeom prst="curvedDown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74" name="Rectangle 73"/>
            <p:cNvSpPr/>
            <p:nvPr/>
          </p:nvSpPr>
          <p:spPr bwMode="auto">
            <a:xfrm rot="20362268">
              <a:off x="1371600" y="3758088"/>
              <a:ext cx="8382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grpSp>
      <p:sp>
        <p:nvSpPr>
          <p:cNvPr id="70" name="Curved Down Arrow 69"/>
          <p:cNvSpPr/>
          <p:nvPr/>
        </p:nvSpPr>
        <p:spPr bwMode="auto">
          <a:xfrm rot="2763907" flipV="1">
            <a:off x="1201580" y="3038046"/>
            <a:ext cx="800775" cy="408779"/>
          </a:xfrm>
          <a:prstGeom prst="curvedDown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71" name="Curved Down Arrow 70"/>
          <p:cNvSpPr/>
          <p:nvPr/>
        </p:nvSpPr>
        <p:spPr bwMode="auto">
          <a:xfrm rot="18836093" flipH="1" flipV="1">
            <a:off x="3100078" y="3045155"/>
            <a:ext cx="800775" cy="408779"/>
          </a:xfrm>
          <a:prstGeom prst="curvedDown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69" name="Curved Down Arrow 68"/>
          <p:cNvSpPr/>
          <p:nvPr/>
        </p:nvSpPr>
        <p:spPr bwMode="auto">
          <a:xfrm rot="18836093">
            <a:off x="1189795" y="1216355"/>
            <a:ext cx="800775" cy="408779"/>
          </a:xfrm>
          <a:prstGeom prst="curvedDown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68" name="Curved Down Arrow 67"/>
          <p:cNvSpPr/>
          <p:nvPr/>
        </p:nvSpPr>
        <p:spPr bwMode="auto">
          <a:xfrm rot="2763907" flipH="1">
            <a:off x="3072605" y="1194266"/>
            <a:ext cx="800775" cy="408779"/>
          </a:xfrm>
          <a:prstGeom prst="curvedDownArrow">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Geometry of sp hybridization &amp; triple bond</a:t>
            </a:r>
            <a:endParaRPr lang="en-US" sz="2800" dirty="0">
              <a:solidFill>
                <a:srgbClr val="000000"/>
              </a:solidFill>
              <a:latin typeface="Candara" charset="0"/>
              <a:ea typeface="Candara" charset="0"/>
              <a:cs typeface="Candara" charset="0"/>
            </a:endParaRPr>
          </a:p>
        </p:txBody>
      </p:sp>
      <p:sp>
        <p:nvSpPr>
          <p:cNvPr id="57" name="Teardrop 56"/>
          <p:cNvSpPr/>
          <p:nvPr/>
        </p:nvSpPr>
        <p:spPr bwMode="auto">
          <a:xfrm rot="2712578">
            <a:off x="2719167" y="2008703"/>
            <a:ext cx="579290" cy="531224"/>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8" name="TextBox 57"/>
          <p:cNvSpPr txBox="1"/>
          <p:nvPr/>
        </p:nvSpPr>
        <p:spPr>
          <a:xfrm flipH="1">
            <a:off x="2826311" y="2057661"/>
            <a:ext cx="457275" cy="369332"/>
          </a:xfrm>
          <a:prstGeom prst="rect">
            <a:avLst/>
          </a:prstGeom>
          <a:noFill/>
        </p:spPr>
        <p:txBody>
          <a:bodyPr wrap="square" rtlCol="0">
            <a:spAutoFit/>
          </a:bodyPr>
          <a:lstStyle/>
          <a:p>
            <a:r>
              <a:rPr lang="en-US" sz="1800" dirty="0" smtClean="0">
                <a:solidFill>
                  <a:schemeClr val="bg1"/>
                </a:solidFill>
                <a:latin typeface="Candara"/>
                <a:cs typeface="Candara"/>
              </a:rPr>
              <a:t>sp</a:t>
            </a:r>
            <a:endParaRPr lang="en-US" sz="1800" dirty="0">
              <a:solidFill>
                <a:schemeClr val="bg1"/>
              </a:solidFill>
              <a:latin typeface="Candara"/>
              <a:cs typeface="Candara"/>
            </a:endParaRPr>
          </a:p>
        </p:txBody>
      </p:sp>
      <p:sp>
        <p:nvSpPr>
          <p:cNvPr id="59" name="Teardrop 58"/>
          <p:cNvSpPr/>
          <p:nvPr/>
        </p:nvSpPr>
        <p:spPr bwMode="auto">
          <a:xfrm rot="18887422" flipH="1">
            <a:off x="3947068" y="2007968"/>
            <a:ext cx="579290" cy="531226"/>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1" name="Teardrop 50"/>
          <p:cNvSpPr/>
          <p:nvPr/>
        </p:nvSpPr>
        <p:spPr bwMode="auto">
          <a:xfrm rot="2712578">
            <a:off x="509367" y="2008702"/>
            <a:ext cx="579290" cy="531224"/>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2" name="TextBox 51"/>
          <p:cNvSpPr txBox="1"/>
          <p:nvPr/>
        </p:nvSpPr>
        <p:spPr>
          <a:xfrm flipH="1">
            <a:off x="616511" y="2057660"/>
            <a:ext cx="457275" cy="369332"/>
          </a:xfrm>
          <a:prstGeom prst="rect">
            <a:avLst/>
          </a:prstGeom>
          <a:noFill/>
        </p:spPr>
        <p:txBody>
          <a:bodyPr wrap="square" rtlCol="0">
            <a:spAutoFit/>
          </a:bodyPr>
          <a:lstStyle/>
          <a:p>
            <a:r>
              <a:rPr lang="en-US" sz="1800" dirty="0" smtClean="0">
                <a:solidFill>
                  <a:schemeClr val="bg1"/>
                </a:solidFill>
                <a:latin typeface="Candara"/>
                <a:cs typeface="Candara"/>
              </a:rPr>
              <a:t>sp</a:t>
            </a:r>
            <a:endParaRPr lang="en-US" sz="1800" dirty="0">
              <a:solidFill>
                <a:schemeClr val="bg1"/>
              </a:solidFill>
              <a:latin typeface="Candara"/>
              <a:cs typeface="Candara"/>
            </a:endParaRPr>
          </a:p>
        </p:txBody>
      </p:sp>
      <p:sp>
        <p:nvSpPr>
          <p:cNvPr id="38" name="Teardrop 37"/>
          <p:cNvSpPr/>
          <p:nvPr/>
        </p:nvSpPr>
        <p:spPr bwMode="auto">
          <a:xfrm rot="18887422" flipH="1">
            <a:off x="1737268" y="2007967"/>
            <a:ext cx="579290" cy="531226"/>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39" name="Display 38"/>
          <p:cNvSpPr/>
          <p:nvPr/>
        </p:nvSpPr>
        <p:spPr bwMode="auto">
          <a:xfrm rot="16200000">
            <a:off x="929956" y="1626807"/>
            <a:ext cx="990517" cy="327701"/>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40" name="Display 39"/>
          <p:cNvSpPr/>
          <p:nvPr/>
        </p:nvSpPr>
        <p:spPr bwMode="auto">
          <a:xfrm rot="5400000" flipV="1">
            <a:off x="929956" y="2664492"/>
            <a:ext cx="990517" cy="327701"/>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41" name="TextBox 40"/>
          <p:cNvSpPr txBox="1"/>
          <p:nvPr/>
        </p:nvSpPr>
        <p:spPr>
          <a:xfrm>
            <a:off x="1239106" y="1407808"/>
            <a:ext cx="532871" cy="369332"/>
          </a:xfrm>
          <a:prstGeom prst="rect">
            <a:avLst/>
          </a:prstGeom>
          <a:noFill/>
        </p:spPr>
        <p:txBody>
          <a:bodyPr wrap="square" rtlCol="0">
            <a:spAutoFit/>
          </a:bodyPr>
          <a:lstStyle/>
          <a:p>
            <a:r>
              <a:rPr lang="en-US" sz="1800" dirty="0" err="1">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42" name="TextBox 41"/>
          <p:cNvSpPr txBox="1"/>
          <p:nvPr/>
        </p:nvSpPr>
        <p:spPr>
          <a:xfrm>
            <a:off x="1264701" y="2831068"/>
            <a:ext cx="369473" cy="369332"/>
          </a:xfrm>
          <a:prstGeom prst="rect">
            <a:avLst/>
          </a:prstGeom>
          <a:noFill/>
        </p:spPr>
        <p:txBody>
          <a:bodyPr wrap="square" rtlCol="0">
            <a:spAutoFit/>
          </a:bodyPr>
          <a:lstStyle/>
          <a:p>
            <a:r>
              <a:rPr lang="en-US" sz="1800" dirty="0" err="1" smtClean="0">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45" name="TextBox 44"/>
          <p:cNvSpPr txBox="1"/>
          <p:nvPr/>
        </p:nvSpPr>
        <p:spPr>
          <a:xfrm>
            <a:off x="1844412" y="2056925"/>
            <a:ext cx="457276" cy="369332"/>
          </a:xfrm>
          <a:prstGeom prst="rect">
            <a:avLst/>
          </a:prstGeom>
          <a:noFill/>
        </p:spPr>
        <p:txBody>
          <a:bodyPr wrap="square" rtlCol="0">
            <a:spAutoFit/>
          </a:bodyPr>
          <a:lstStyle/>
          <a:p>
            <a:r>
              <a:rPr lang="en-US" sz="1800" dirty="0" smtClean="0">
                <a:solidFill>
                  <a:schemeClr val="bg1"/>
                </a:solidFill>
                <a:latin typeface="Candara"/>
                <a:cs typeface="Candara"/>
              </a:rPr>
              <a:t>sp</a:t>
            </a:r>
            <a:endParaRPr lang="en-US" sz="1800" dirty="0">
              <a:solidFill>
                <a:schemeClr val="bg1"/>
              </a:solidFill>
              <a:latin typeface="Candara"/>
              <a:cs typeface="Candara"/>
            </a:endParaRPr>
          </a:p>
        </p:txBody>
      </p:sp>
      <p:sp>
        <p:nvSpPr>
          <p:cNvPr id="49" name="Oval 48"/>
          <p:cNvSpPr/>
          <p:nvPr/>
        </p:nvSpPr>
        <p:spPr bwMode="auto">
          <a:xfrm flipH="1" flipV="1">
            <a:off x="1325589" y="2230755"/>
            <a:ext cx="172001" cy="14819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3" name="Oval 52"/>
          <p:cNvSpPr/>
          <p:nvPr/>
        </p:nvSpPr>
        <p:spPr bwMode="auto">
          <a:xfrm>
            <a:off x="1223979" y="2104402"/>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4" name="TextBox 53"/>
          <p:cNvSpPr txBox="1"/>
          <p:nvPr/>
        </p:nvSpPr>
        <p:spPr>
          <a:xfrm>
            <a:off x="1238577" y="2069068"/>
            <a:ext cx="532871" cy="369332"/>
          </a:xfrm>
          <a:prstGeom prst="rect">
            <a:avLst/>
          </a:prstGeom>
          <a:noFill/>
        </p:spPr>
        <p:txBody>
          <a:bodyPr wrap="square" rtlCol="0">
            <a:spAutoFit/>
          </a:bodyPr>
          <a:lstStyle/>
          <a:p>
            <a:r>
              <a:rPr lang="en-US" sz="1800" dirty="0" err="1">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60" name="Display 59"/>
          <p:cNvSpPr/>
          <p:nvPr/>
        </p:nvSpPr>
        <p:spPr bwMode="auto">
          <a:xfrm rot="16200000">
            <a:off x="3139756" y="1626808"/>
            <a:ext cx="990517" cy="327701"/>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61" name="Display 60"/>
          <p:cNvSpPr/>
          <p:nvPr/>
        </p:nvSpPr>
        <p:spPr bwMode="auto">
          <a:xfrm rot="5400000" flipV="1">
            <a:off x="3139756" y="2664493"/>
            <a:ext cx="990517" cy="327701"/>
          </a:xfrm>
          <a:prstGeom prst="flowChartDisplay">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62" name="TextBox 61"/>
          <p:cNvSpPr txBox="1"/>
          <p:nvPr/>
        </p:nvSpPr>
        <p:spPr>
          <a:xfrm>
            <a:off x="3448906" y="1407809"/>
            <a:ext cx="532871" cy="369332"/>
          </a:xfrm>
          <a:prstGeom prst="rect">
            <a:avLst/>
          </a:prstGeom>
          <a:noFill/>
        </p:spPr>
        <p:txBody>
          <a:bodyPr wrap="square" rtlCol="0">
            <a:spAutoFit/>
          </a:bodyPr>
          <a:lstStyle/>
          <a:p>
            <a:r>
              <a:rPr lang="en-US" sz="1800" dirty="0" err="1">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63" name="TextBox 62"/>
          <p:cNvSpPr txBox="1"/>
          <p:nvPr/>
        </p:nvSpPr>
        <p:spPr>
          <a:xfrm>
            <a:off x="3474501" y="2831069"/>
            <a:ext cx="369473" cy="369332"/>
          </a:xfrm>
          <a:prstGeom prst="rect">
            <a:avLst/>
          </a:prstGeom>
          <a:noFill/>
        </p:spPr>
        <p:txBody>
          <a:bodyPr wrap="square" rtlCol="0">
            <a:spAutoFit/>
          </a:bodyPr>
          <a:lstStyle/>
          <a:p>
            <a:r>
              <a:rPr lang="en-US" sz="1800" dirty="0" err="1" smtClean="0">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64" name="TextBox 63"/>
          <p:cNvSpPr txBox="1"/>
          <p:nvPr/>
        </p:nvSpPr>
        <p:spPr>
          <a:xfrm>
            <a:off x="4054212" y="2056926"/>
            <a:ext cx="457276" cy="369332"/>
          </a:xfrm>
          <a:prstGeom prst="rect">
            <a:avLst/>
          </a:prstGeom>
          <a:noFill/>
        </p:spPr>
        <p:txBody>
          <a:bodyPr wrap="square" rtlCol="0">
            <a:spAutoFit/>
          </a:bodyPr>
          <a:lstStyle/>
          <a:p>
            <a:r>
              <a:rPr lang="en-US" sz="1800" dirty="0" smtClean="0">
                <a:solidFill>
                  <a:schemeClr val="bg1"/>
                </a:solidFill>
                <a:latin typeface="Candara"/>
                <a:cs typeface="Candara"/>
              </a:rPr>
              <a:t>sp</a:t>
            </a:r>
            <a:endParaRPr lang="en-US" sz="1800" dirty="0">
              <a:solidFill>
                <a:schemeClr val="bg1"/>
              </a:solidFill>
              <a:latin typeface="Candara"/>
              <a:cs typeface="Candara"/>
            </a:endParaRPr>
          </a:p>
        </p:txBody>
      </p:sp>
      <p:sp>
        <p:nvSpPr>
          <p:cNvPr id="65" name="Oval 64"/>
          <p:cNvSpPr/>
          <p:nvPr/>
        </p:nvSpPr>
        <p:spPr bwMode="auto">
          <a:xfrm flipH="1" flipV="1">
            <a:off x="3535389" y="2230756"/>
            <a:ext cx="172001" cy="14819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66" name="Oval 65"/>
          <p:cNvSpPr/>
          <p:nvPr/>
        </p:nvSpPr>
        <p:spPr bwMode="auto">
          <a:xfrm>
            <a:off x="3433779" y="2104403"/>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67" name="TextBox 66"/>
          <p:cNvSpPr txBox="1"/>
          <p:nvPr/>
        </p:nvSpPr>
        <p:spPr>
          <a:xfrm>
            <a:off x="3448377" y="2069069"/>
            <a:ext cx="532871" cy="369332"/>
          </a:xfrm>
          <a:prstGeom prst="rect">
            <a:avLst/>
          </a:prstGeom>
          <a:noFill/>
        </p:spPr>
        <p:txBody>
          <a:bodyPr wrap="square" rtlCol="0">
            <a:spAutoFit/>
          </a:bodyPr>
          <a:lstStyle/>
          <a:p>
            <a:r>
              <a:rPr lang="en-US" sz="1800" dirty="0" err="1">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119" name="Text Box 3"/>
          <p:cNvSpPr txBox="1">
            <a:spLocks noChangeArrowheads="1"/>
          </p:cNvSpPr>
          <p:nvPr/>
        </p:nvSpPr>
        <p:spPr bwMode="auto">
          <a:xfrm>
            <a:off x="381000" y="3888665"/>
            <a:ext cx="8597225" cy="2754600"/>
          </a:xfrm>
          <a:prstGeom prst="rect">
            <a:avLst/>
          </a:prstGeom>
          <a:noFill/>
          <a:ln w="9525">
            <a:noFill/>
            <a:miter lim="800000"/>
            <a:headEnd/>
            <a:tailEnd/>
          </a:ln>
        </p:spPr>
        <p:txBody>
          <a:bodyPr wrap="none">
            <a:prstTxWarp prst="textNoShape">
              <a:avLst/>
            </a:prstTxWarp>
            <a:spAutoFit/>
          </a:bodyPr>
          <a:lstStyle/>
          <a:p>
            <a:pPr indent="6350">
              <a:buFont typeface="Arial"/>
              <a:buChar char="•"/>
            </a:pPr>
            <a:r>
              <a:rPr lang="en-US" sz="2000" dirty="0" smtClean="0">
                <a:latin typeface="Candara"/>
                <a:cs typeface="Candara"/>
              </a:rPr>
              <a:t> Two sp </a:t>
            </a:r>
            <a:r>
              <a:rPr lang="en-US" sz="2000" dirty="0" err="1" smtClean="0">
                <a:latin typeface="Candara"/>
                <a:cs typeface="Candara"/>
              </a:rPr>
              <a:t>orbitals</a:t>
            </a:r>
            <a:r>
              <a:rPr lang="en-US" sz="2000" dirty="0" smtClean="0">
                <a:latin typeface="Candara"/>
                <a:cs typeface="Candara"/>
              </a:rPr>
              <a:t> overlap to form a single or </a:t>
            </a:r>
            <a:r>
              <a:rPr lang="en-US" sz="2000" dirty="0" err="1" smtClean="0">
                <a:latin typeface="Candara"/>
                <a:cs typeface="Candara"/>
              </a:rPr>
              <a:t>σ</a:t>
            </a:r>
            <a:r>
              <a:rPr lang="en-US" sz="2000" dirty="0" smtClean="0">
                <a:latin typeface="Candara"/>
                <a:cs typeface="Candara"/>
              </a:rPr>
              <a:t> bond.</a:t>
            </a:r>
          </a:p>
          <a:p>
            <a:pPr indent="6350">
              <a:buFont typeface="Arial"/>
              <a:buChar char="•"/>
            </a:pPr>
            <a:endParaRPr lang="en-US" sz="800" dirty="0" smtClean="0">
              <a:latin typeface="Candara"/>
              <a:cs typeface="Candara"/>
            </a:endParaRPr>
          </a:p>
          <a:p>
            <a:pPr indent="6350">
              <a:buFont typeface="Arial"/>
              <a:buChar char="•"/>
            </a:pPr>
            <a:r>
              <a:rPr lang="en-US" sz="2000" dirty="0">
                <a:latin typeface="Candara"/>
                <a:cs typeface="Candara"/>
              </a:rPr>
              <a:t> </a:t>
            </a:r>
            <a:r>
              <a:rPr lang="en-US" sz="2000" dirty="0" smtClean="0">
                <a:latin typeface="Candara"/>
                <a:cs typeface="Candara"/>
              </a:rPr>
              <a:t>Two sets of parallel </a:t>
            </a:r>
            <a:r>
              <a:rPr lang="en-US" sz="2000" dirty="0" err="1" smtClean="0">
                <a:latin typeface="Candara"/>
                <a:cs typeface="Candara"/>
              </a:rPr>
              <a:t>p</a:t>
            </a:r>
            <a:r>
              <a:rPr lang="en-US" sz="2000" dirty="0" smtClean="0">
                <a:latin typeface="Candara"/>
                <a:cs typeface="Candara"/>
              </a:rPr>
              <a:t> </a:t>
            </a:r>
            <a:r>
              <a:rPr lang="en-US" sz="2000" dirty="0" err="1" smtClean="0">
                <a:latin typeface="Candara"/>
                <a:cs typeface="Candara"/>
              </a:rPr>
              <a:t>orbitals</a:t>
            </a:r>
            <a:r>
              <a:rPr lang="en-US" sz="2000" dirty="0" smtClean="0">
                <a:latin typeface="Candara"/>
                <a:cs typeface="Candara"/>
              </a:rPr>
              <a:t> bend toward one another &amp; then “fuse” to </a:t>
            </a:r>
            <a:br>
              <a:rPr lang="en-US" sz="2000" dirty="0" smtClean="0">
                <a:latin typeface="Candara"/>
                <a:cs typeface="Candara"/>
              </a:rPr>
            </a:br>
            <a:r>
              <a:rPr lang="en-US" sz="2000" dirty="0" smtClean="0">
                <a:latin typeface="Candara"/>
                <a:cs typeface="Candara"/>
              </a:rPr>
              <a:t>       form 2 perpendicular </a:t>
            </a:r>
            <a:r>
              <a:rPr lang="en-US" sz="2000" dirty="0" err="1" smtClean="0">
                <a:latin typeface="Candara"/>
                <a:cs typeface="Candara"/>
              </a:rPr>
              <a:t>π</a:t>
            </a:r>
            <a:r>
              <a:rPr lang="en-US" sz="2000" dirty="0" smtClean="0">
                <a:latin typeface="Candara"/>
                <a:cs typeface="Candara"/>
              </a:rPr>
              <a:t> bonds.</a:t>
            </a:r>
          </a:p>
          <a:p>
            <a:pPr indent="6350">
              <a:buFont typeface="Arial"/>
              <a:buChar char="•"/>
            </a:pPr>
            <a:endParaRPr lang="en-US" sz="800" dirty="0" smtClean="0">
              <a:latin typeface="Candara"/>
              <a:cs typeface="Candara"/>
            </a:endParaRPr>
          </a:p>
          <a:p>
            <a:pPr indent="6350">
              <a:buFont typeface="Arial"/>
              <a:buChar char="•"/>
            </a:pPr>
            <a:r>
              <a:rPr lang="en-US" sz="2000" dirty="0" smtClean="0">
                <a:latin typeface="Candara"/>
                <a:cs typeface="Candara"/>
              </a:rPr>
              <a:t> Each </a:t>
            </a:r>
            <a:r>
              <a:rPr lang="en-US" sz="2000" dirty="0" err="1" smtClean="0">
                <a:latin typeface="Candara"/>
                <a:cs typeface="Candara"/>
              </a:rPr>
              <a:t>π</a:t>
            </a:r>
            <a:r>
              <a:rPr lang="en-US" sz="2000" dirty="0" smtClean="0">
                <a:latin typeface="Candara"/>
                <a:cs typeface="Candara"/>
              </a:rPr>
              <a:t> bond has both + and – lobe that sit further from the nucleus, above &amp;</a:t>
            </a:r>
            <a:br>
              <a:rPr lang="en-US" sz="2000" dirty="0" smtClean="0">
                <a:latin typeface="Candara"/>
                <a:cs typeface="Candara"/>
              </a:rPr>
            </a:br>
            <a:r>
              <a:rPr lang="en-US" sz="2000" dirty="0" smtClean="0">
                <a:latin typeface="Candara"/>
                <a:cs typeface="Candara"/>
              </a:rPr>
              <a:t>   below the sigma bond.</a:t>
            </a:r>
          </a:p>
          <a:p>
            <a:pPr indent="6350">
              <a:buFont typeface="Arial"/>
              <a:buChar char="•"/>
            </a:pPr>
            <a:endParaRPr lang="en-US" sz="800" dirty="0" smtClean="0">
              <a:latin typeface="Candara"/>
              <a:cs typeface="Candara"/>
            </a:endParaRPr>
          </a:p>
          <a:p>
            <a:pPr indent="6350">
              <a:buFont typeface="Arial"/>
              <a:buChar char="•"/>
            </a:pPr>
            <a:r>
              <a:rPr lang="en-US" sz="2000" dirty="0" smtClean="0">
                <a:latin typeface="Candara"/>
                <a:cs typeface="Candara"/>
              </a:rPr>
              <a:t> The </a:t>
            </a:r>
            <a:r>
              <a:rPr lang="en-US" sz="2000" dirty="0" err="1" smtClean="0">
                <a:latin typeface="Candara"/>
                <a:cs typeface="Candara"/>
              </a:rPr>
              <a:t>π</a:t>
            </a:r>
            <a:r>
              <a:rPr lang="en-US" sz="2000" dirty="0" smtClean="0">
                <a:latin typeface="Candara"/>
                <a:cs typeface="Candara"/>
              </a:rPr>
              <a:t> bonds are the “second” &amp; “third” bonds of the triple bond.</a:t>
            </a:r>
          </a:p>
          <a:p>
            <a:pPr indent="6350">
              <a:buFont typeface="Arial"/>
              <a:buChar char="•"/>
            </a:pPr>
            <a:endParaRPr lang="en-US" sz="800" dirty="0" smtClean="0">
              <a:latin typeface="Candara"/>
              <a:cs typeface="Candara"/>
            </a:endParaRPr>
          </a:p>
          <a:p>
            <a:pPr indent="6350">
              <a:buFont typeface="Arial"/>
              <a:buChar char="•"/>
            </a:pPr>
            <a:r>
              <a:rPr lang="en-US" sz="2000" dirty="0" smtClean="0">
                <a:latin typeface="Candara"/>
                <a:cs typeface="Candara"/>
              </a:rPr>
              <a:t> There is no </a:t>
            </a:r>
            <a:r>
              <a:rPr lang="en-US" sz="2000" b="1" i="1" dirty="0" smtClean="0">
                <a:latin typeface="Candara"/>
                <a:cs typeface="Candara"/>
              </a:rPr>
              <a:t>rotational freedom</a:t>
            </a:r>
            <a:r>
              <a:rPr lang="en-US" sz="2000" b="1" dirty="0" smtClean="0">
                <a:latin typeface="Candara"/>
                <a:cs typeface="Candara"/>
              </a:rPr>
              <a:t> </a:t>
            </a:r>
            <a:r>
              <a:rPr lang="en-US" sz="2000" dirty="0" smtClean="0">
                <a:latin typeface="Candara"/>
                <a:cs typeface="Candara"/>
              </a:rPr>
              <a:t>around the bonded carbons.</a:t>
            </a:r>
          </a:p>
        </p:txBody>
      </p:sp>
      <p:grpSp>
        <p:nvGrpSpPr>
          <p:cNvPr id="4" name="Group 3"/>
          <p:cNvGrpSpPr/>
          <p:nvPr/>
        </p:nvGrpSpPr>
        <p:grpSpPr>
          <a:xfrm>
            <a:off x="4724400" y="627063"/>
            <a:ext cx="4114800" cy="2725737"/>
            <a:chOff x="4724400" y="627063"/>
            <a:chExt cx="4114800" cy="2725737"/>
          </a:xfrm>
        </p:grpSpPr>
        <p:sp>
          <p:nvSpPr>
            <p:cNvPr id="114" name="Stored Data 113"/>
            <p:cNvSpPr/>
            <p:nvPr/>
          </p:nvSpPr>
          <p:spPr bwMode="auto">
            <a:xfrm rot="5400000" flipV="1">
              <a:off x="6781800" y="809001"/>
              <a:ext cx="914400" cy="1524000"/>
            </a:xfrm>
            <a:prstGeom prst="flowChartOnlineStorag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837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91" name="Teardrop 90"/>
            <p:cNvSpPr/>
            <p:nvPr/>
          </p:nvSpPr>
          <p:spPr bwMode="auto">
            <a:xfrm rot="2712578">
              <a:off x="5599079" y="1957414"/>
              <a:ext cx="579290" cy="531224"/>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92" name="TextBox 91"/>
            <p:cNvSpPr txBox="1"/>
            <p:nvPr/>
          </p:nvSpPr>
          <p:spPr>
            <a:xfrm flipH="1">
              <a:off x="5706223" y="2006372"/>
              <a:ext cx="457275" cy="369332"/>
            </a:xfrm>
            <a:prstGeom prst="rect">
              <a:avLst/>
            </a:prstGeom>
            <a:noFill/>
          </p:spPr>
          <p:txBody>
            <a:bodyPr wrap="square" rtlCol="0">
              <a:spAutoFit/>
            </a:bodyPr>
            <a:lstStyle/>
            <a:p>
              <a:r>
                <a:rPr lang="en-US" sz="1800" dirty="0" smtClean="0">
                  <a:solidFill>
                    <a:schemeClr val="bg1"/>
                  </a:solidFill>
                  <a:latin typeface="Candara"/>
                  <a:cs typeface="Candara"/>
                </a:rPr>
                <a:t>sp</a:t>
              </a:r>
              <a:endParaRPr lang="en-US" sz="1800" dirty="0">
                <a:solidFill>
                  <a:schemeClr val="bg1"/>
                </a:solidFill>
                <a:latin typeface="Candara"/>
                <a:cs typeface="Candara"/>
              </a:endParaRPr>
            </a:p>
          </p:txBody>
        </p:sp>
        <p:sp>
          <p:nvSpPr>
            <p:cNvPr id="93" name="Teardrop 92"/>
            <p:cNvSpPr/>
            <p:nvPr/>
          </p:nvSpPr>
          <p:spPr bwMode="auto">
            <a:xfrm rot="18887422" flipH="1">
              <a:off x="6826980" y="1956679"/>
              <a:ext cx="579290" cy="531226"/>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96" name="TextBox 95"/>
            <p:cNvSpPr txBox="1"/>
            <p:nvPr/>
          </p:nvSpPr>
          <p:spPr>
            <a:xfrm>
              <a:off x="6629929" y="1356520"/>
              <a:ext cx="532871" cy="369332"/>
            </a:xfrm>
            <a:prstGeom prst="rect">
              <a:avLst/>
            </a:prstGeom>
            <a:noFill/>
          </p:spPr>
          <p:txBody>
            <a:bodyPr wrap="square" rtlCol="0">
              <a:spAutoFit/>
            </a:bodyPr>
            <a:lstStyle/>
            <a:p>
              <a:r>
                <a:rPr lang="en-US" sz="1800" dirty="0" err="1">
                  <a:latin typeface="Candara"/>
                  <a:cs typeface="Candara"/>
                </a:rPr>
                <a:t>p</a:t>
              </a:r>
              <a:r>
                <a:rPr lang="en-US" sz="1800" dirty="0" smtClean="0">
                  <a:latin typeface="Candara"/>
                  <a:cs typeface="Candara"/>
                </a:rPr>
                <a:t>+</a:t>
              </a:r>
              <a:endParaRPr lang="en-US" sz="1800" dirty="0">
                <a:latin typeface="Candara"/>
                <a:cs typeface="Candara"/>
              </a:endParaRPr>
            </a:p>
          </p:txBody>
        </p:sp>
        <p:sp>
          <p:nvSpPr>
            <p:cNvPr id="98" name="TextBox 97"/>
            <p:cNvSpPr txBox="1"/>
            <p:nvPr/>
          </p:nvSpPr>
          <p:spPr>
            <a:xfrm>
              <a:off x="6934124" y="2005637"/>
              <a:ext cx="457276" cy="369332"/>
            </a:xfrm>
            <a:prstGeom prst="rect">
              <a:avLst/>
            </a:prstGeom>
            <a:noFill/>
          </p:spPr>
          <p:txBody>
            <a:bodyPr wrap="square" rtlCol="0">
              <a:spAutoFit/>
            </a:bodyPr>
            <a:lstStyle/>
            <a:p>
              <a:r>
                <a:rPr lang="en-US" sz="1800" dirty="0" smtClean="0">
                  <a:solidFill>
                    <a:schemeClr val="bg1"/>
                  </a:solidFill>
                  <a:latin typeface="Candara"/>
                  <a:cs typeface="Candara"/>
                </a:rPr>
                <a:t>sp</a:t>
              </a:r>
              <a:endParaRPr lang="en-US" sz="1800" dirty="0">
                <a:solidFill>
                  <a:schemeClr val="bg1"/>
                </a:solidFill>
                <a:latin typeface="Candara"/>
                <a:cs typeface="Candara"/>
              </a:endParaRPr>
            </a:p>
          </p:txBody>
        </p:sp>
        <p:sp>
          <p:nvSpPr>
            <p:cNvPr id="99" name="Oval 98"/>
            <p:cNvSpPr/>
            <p:nvPr/>
          </p:nvSpPr>
          <p:spPr bwMode="auto">
            <a:xfrm flipH="1" flipV="1">
              <a:off x="6415301" y="2179467"/>
              <a:ext cx="172001" cy="14819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103" name="Teardrop 102"/>
            <p:cNvSpPr/>
            <p:nvPr/>
          </p:nvSpPr>
          <p:spPr bwMode="auto">
            <a:xfrm rot="2712578">
              <a:off x="7046879" y="1957415"/>
              <a:ext cx="579290" cy="531224"/>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104" name="TextBox 103"/>
            <p:cNvSpPr txBox="1"/>
            <p:nvPr/>
          </p:nvSpPr>
          <p:spPr>
            <a:xfrm flipH="1">
              <a:off x="7154023" y="2006373"/>
              <a:ext cx="457275" cy="369332"/>
            </a:xfrm>
            <a:prstGeom prst="rect">
              <a:avLst/>
            </a:prstGeom>
            <a:noFill/>
          </p:spPr>
          <p:txBody>
            <a:bodyPr wrap="square" rtlCol="0">
              <a:spAutoFit/>
            </a:bodyPr>
            <a:lstStyle/>
            <a:p>
              <a:r>
                <a:rPr lang="en-US" sz="1800" dirty="0" smtClean="0">
                  <a:solidFill>
                    <a:schemeClr val="bg1"/>
                  </a:solidFill>
                  <a:latin typeface="Candara"/>
                  <a:cs typeface="Candara"/>
                </a:rPr>
                <a:t>sp</a:t>
              </a:r>
              <a:endParaRPr lang="en-US" sz="1800" dirty="0">
                <a:solidFill>
                  <a:schemeClr val="bg1"/>
                </a:solidFill>
                <a:latin typeface="Candara"/>
                <a:cs typeface="Candara"/>
              </a:endParaRPr>
            </a:p>
          </p:txBody>
        </p:sp>
        <p:sp>
          <p:nvSpPr>
            <p:cNvPr id="105" name="Teardrop 104"/>
            <p:cNvSpPr/>
            <p:nvPr/>
          </p:nvSpPr>
          <p:spPr bwMode="auto">
            <a:xfrm rot="18887422" flipH="1">
              <a:off x="8274780" y="1956680"/>
              <a:ext cx="579290" cy="531226"/>
            </a:xfrm>
            <a:prstGeom prst="teardrop">
              <a:avLst>
                <a:gd name="adj" fmla="val 172253"/>
              </a:avLst>
            </a:prstGeom>
            <a:gradFill flip="none" rotWithShape="1">
              <a:gsLst>
                <a:gs pos="0">
                  <a:srgbClr val="0000FF"/>
                </a:gs>
                <a:gs pos="100000">
                  <a:srgbClr val="FFFFFF"/>
                </a:gs>
              </a:gsLst>
              <a:path path="circle">
                <a:fillToRect t="100000" r="100000"/>
              </a:path>
              <a:tileRect l="-100000" b="-100000"/>
            </a:gradFill>
            <a:ln>
              <a:solidFill>
                <a:srgbClr val="0000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110" name="TextBox 109"/>
            <p:cNvSpPr txBox="1"/>
            <p:nvPr/>
          </p:nvSpPr>
          <p:spPr>
            <a:xfrm>
              <a:off x="8381924" y="2005638"/>
              <a:ext cx="457276" cy="369332"/>
            </a:xfrm>
            <a:prstGeom prst="rect">
              <a:avLst/>
            </a:prstGeom>
            <a:noFill/>
          </p:spPr>
          <p:txBody>
            <a:bodyPr wrap="square" rtlCol="0">
              <a:spAutoFit/>
            </a:bodyPr>
            <a:lstStyle/>
            <a:p>
              <a:r>
                <a:rPr lang="en-US" sz="1800" dirty="0" smtClean="0">
                  <a:solidFill>
                    <a:schemeClr val="bg1"/>
                  </a:solidFill>
                  <a:latin typeface="Candara"/>
                  <a:cs typeface="Candara"/>
                </a:rPr>
                <a:t>sp</a:t>
              </a:r>
              <a:endParaRPr lang="en-US" sz="1800" dirty="0">
                <a:solidFill>
                  <a:schemeClr val="bg1"/>
                </a:solidFill>
                <a:latin typeface="Candara"/>
                <a:cs typeface="Candara"/>
              </a:endParaRPr>
            </a:p>
          </p:txBody>
        </p:sp>
        <p:sp>
          <p:nvSpPr>
            <p:cNvPr id="111" name="Oval 110"/>
            <p:cNvSpPr/>
            <p:nvPr/>
          </p:nvSpPr>
          <p:spPr bwMode="auto">
            <a:xfrm flipH="1" flipV="1">
              <a:off x="7863101" y="2179468"/>
              <a:ext cx="172001" cy="148192"/>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115" name="Stored Data 114"/>
            <p:cNvSpPr/>
            <p:nvPr/>
          </p:nvSpPr>
          <p:spPr bwMode="auto">
            <a:xfrm rot="16200000">
              <a:off x="6781800" y="2133600"/>
              <a:ext cx="914400" cy="1524000"/>
            </a:xfrm>
            <a:prstGeom prst="flowChartOnlineStorag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117" name="TextBox 116"/>
            <p:cNvSpPr txBox="1"/>
            <p:nvPr/>
          </p:nvSpPr>
          <p:spPr>
            <a:xfrm>
              <a:off x="6629400" y="2866401"/>
              <a:ext cx="532871" cy="369332"/>
            </a:xfrm>
            <a:prstGeom prst="rect">
              <a:avLst/>
            </a:prstGeom>
            <a:noFill/>
          </p:spPr>
          <p:txBody>
            <a:bodyPr wrap="square" rtlCol="0">
              <a:spAutoFit/>
            </a:bodyPr>
            <a:lstStyle/>
            <a:p>
              <a:r>
                <a:rPr lang="en-US" sz="1800" dirty="0" smtClean="0">
                  <a:latin typeface="Candara"/>
                  <a:cs typeface="Candara"/>
                </a:rPr>
                <a:t>p-</a:t>
              </a:r>
              <a:endParaRPr lang="en-US" sz="1800" dirty="0">
                <a:latin typeface="Candara"/>
                <a:cs typeface="Candara"/>
              </a:endParaRPr>
            </a:p>
          </p:txBody>
        </p:sp>
        <p:sp>
          <p:nvSpPr>
            <p:cNvPr id="118" name="Snip Diagonal Corner Rectangle 117"/>
            <p:cNvSpPr/>
            <p:nvPr/>
          </p:nvSpPr>
          <p:spPr bwMode="auto">
            <a:xfrm rot="18889869">
              <a:off x="6666044" y="1681702"/>
              <a:ext cx="1129442" cy="1145530"/>
            </a:xfrm>
            <a:prstGeom prst="snip2DiagRect">
              <a:avLst>
                <a:gd name="adj1" fmla="val 0"/>
                <a:gd name="adj2" fmla="val 50000"/>
              </a:avLst>
            </a:prstGeom>
            <a:gradFill flip="none" rotWithShape="1">
              <a:gsLst>
                <a:gs pos="0">
                  <a:schemeClr val="accent5">
                    <a:tint val="50000"/>
                    <a:satMod val="300000"/>
                    <a:alpha val="73000"/>
                  </a:schemeClr>
                </a:gs>
                <a:gs pos="35000">
                  <a:schemeClr val="accent5">
                    <a:tint val="37000"/>
                    <a:satMod val="300000"/>
                    <a:alpha val="73000"/>
                  </a:schemeClr>
                </a:gs>
                <a:gs pos="100000">
                  <a:schemeClr val="accent5">
                    <a:tint val="15000"/>
                    <a:satMod val="350000"/>
                    <a:alpha val="73000"/>
                  </a:schemeClr>
                </a:gs>
              </a:gsLst>
              <a:lin ang="16200000" scaled="1"/>
              <a:tileRec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113" name="TextBox 112"/>
            <p:cNvSpPr txBox="1"/>
            <p:nvPr/>
          </p:nvSpPr>
          <p:spPr>
            <a:xfrm>
              <a:off x="7366014" y="2248340"/>
              <a:ext cx="532871" cy="369332"/>
            </a:xfrm>
            <a:prstGeom prst="rect">
              <a:avLst/>
            </a:prstGeom>
            <a:noFill/>
          </p:spPr>
          <p:txBody>
            <a:bodyPr wrap="square" rtlCol="0">
              <a:spAutoFit/>
            </a:bodyPr>
            <a:lstStyle/>
            <a:p>
              <a:r>
                <a:rPr lang="en-US" sz="1800" dirty="0" err="1">
                  <a:latin typeface="Candara"/>
                  <a:cs typeface="Candara"/>
                </a:rPr>
                <a:t>p</a:t>
              </a:r>
              <a:r>
                <a:rPr lang="en-US" sz="1800" dirty="0" smtClean="0">
                  <a:latin typeface="Candara"/>
                  <a:cs typeface="Candara"/>
                </a:rPr>
                <a:t>+</a:t>
              </a:r>
              <a:endParaRPr lang="en-US" sz="1800" dirty="0">
                <a:latin typeface="Candara"/>
                <a:cs typeface="Candara"/>
              </a:endParaRPr>
            </a:p>
          </p:txBody>
        </p:sp>
        <p:cxnSp>
          <p:nvCxnSpPr>
            <p:cNvPr id="121" name="Straight Arrow Connector 120"/>
            <p:cNvCxnSpPr/>
            <p:nvPr/>
          </p:nvCxnSpPr>
          <p:spPr bwMode="auto">
            <a:xfrm>
              <a:off x="4724400" y="2271401"/>
              <a:ext cx="685800" cy="15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Tree>
    <p:extLst>
      <p:ext uri="{BB962C8B-B14F-4D97-AF65-F5344CB8AC3E}">
        <p14:creationId xmlns:p14="http://schemas.microsoft.com/office/powerpoint/2010/main" val="2752286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Bruice p3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6488" y="2301987"/>
            <a:ext cx="6627660" cy="2193813"/>
          </a:xfrm>
          <a:prstGeom prst="rect">
            <a:avLst/>
          </a:prstGeom>
          <a:effectLst>
            <a:outerShdw blurRad="50800" dist="38100" dir="2700000">
              <a:srgbClr val="000000">
                <a:alpha val="43000"/>
              </a:srgbClr>
            </a:outerShdw>
          </a:effectLst>
        </p:spPr>
      </p:pic>
      <p:pic>
        <p:nvPicPr>
          <p:cNvPr id="53" name="Picture 52" descr="Bruice p3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04256" y="838200"/>
            <a:ext cx="2275245" cy="2257854"/>
          </a:xfrm>
          <a:prstGeom prst="rect">
            <a:avLst/>
          </a:prstGeom>
          <a:effectLst>
            <a:outerShdw blurRad="50800" dist="38100" dir="2700000">
              <a:srgbClr val="000000">
                <a:alpha val="43000"/>
              </a:srgbClr>
            </a:outerShdw>
          </a:effectLst>
        </p:spPr>
      </p:pic>
      <p:sp>
        <p:nvSpPr>
          <p:cNvPr id="58372" name="Rectangle 4"/>
          <p:cNvSpPr>
            <a:spLocks noChangeArrowheads="1"/>
          </p:cNvSpPr>
          <p:nvPr/>
        </p:nvSpPr>
        <p:spPr bwMode="auto">
          <a:xfrm>
            <a:off x="6876621" y="825812"/>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Hybrid sp &amp; triple bonding</a:t>
            </a:r>
            <a:endParaRPr lang="en-US" sz="2800" dirty="0">
              <a:solidFill>
                <a:srgbClr val="000000"/>
              </a:solidFill>
              <a:latin typeface="Candara" charset="0"/>
              <a:ea typeface="Candara" charset="0"/>
              <a:cs typeface="Candara" charset="0"/>
            </a:endParaRPr>
          </a:p>
        </p:txBody>
      </p:sp>
      <p:sp>
        <p:nvSpPr>
          <p:cNvPr id="57" name="TextBox 56"/>
          <p:cNvSpPr txBox="1"/>
          <p:nvPr/>
        </p:nvSpPr>
        <p:spPr>
          <a:xfrm rot="16200000">
            <a:off x="8024738" y="5701181"/>
            <a:ext cx="1480731" cy="369332"/>
          </a:xfrm>
          <a:prstGeom prst="rect">
            <a:avLst/>
          </a:prstGeom>
          <a:noFill/>
        </p:spPr>
        <p:txBody>
          <a:bodyPr wrap="none" rtlCol="0">
            <a:spAutoFit/>
          </a:bodyPr>
          <a:lstStyle/>
          <a:p>
            <a:r>
              <a:rPr lang="en-US" dirty="0" err="1" smtClean="0"/>
              <a:t>Bruice</a:t>
            </a:r>
            <a:r>
              <a:rPr lang="en-US" dirty="0" smtClean="0"/>
              <a:t> (2007)</a:t>
            </a:r>
            <a:endParaRPr lang="en-US" dirty="0"/>
          </a:p>
        </p:txBody>
      </p:sp>
      <p:pic>
        <p:nvPicPr>
          <p:cNvPr id="9" name="Picture 8" descr="Bruice p3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1200" y="4572000"/>
            <a:ext cx="6627660" cy="2113470"/>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val="1180104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Exercise: hybridization &amp; geometry</a:t>
            </a:r>
            <a:endParaRPr lang="en-US" sz="2800" dirty="0">
              <a:solidFill>
                <a:srgbClr val="000000"/>
              </a:solidFill>
              <a:latin typeface="Candara" charset="0"/>
              <a:ea typeface="Candara" charset="0"/>
              <a:cs typeface="Candara" charset="0"/>
            </a:endParaRPr>
          </a:p>
        </p:txBody>
      </p:sp>
      <p:sp>
        <p:nvSpPr>
          <p:cNvPr id="86" name="Text Box 3"/>
          <p:cNvSpPr txBox="1">
            <a:spLocks noChangeArrowheads="1"/>
          </p:cNvSpPr>
          <p:nvPr/>
        </p:nvSpPr>
        <p:spPr bwMode="auto">
          <a:xfrm>
            <a:off x="381000" y="965537"/>
            <a:ext cx="8316549" cy="1015663"/>
          </a:xfrm>
          <a:prstGeom prst="rect">
            <a:avLst/>
          </a:prstGeom>
          <a:noFill/>
          <a:ln w="9525">
            <a:noFill/>
            <a:miter lim="800000"/>
            <a:headEnd/>
            <a:tailEnd/>
          </a:ln>
        </p:spPr>
        <p:txBody>
          <a:bodyPr wrap="none">
            <a:prstTxWarp prst="textNoShape">
              <a:avLst/>
            </a:prstTxWarp>
            <a:spAutoFit/>
          </a:bodyPr>
          <a:lstStyle/>
          <a:p>
            <a:pPr indent="6350"/>
            <a:r>
              <a:rPr lang="en-US" sz="2000" dirty="0" smtClean="0">
                <a:latin typeface="Candara"/>
                <a:cs typeface="Candara"/>
              </a:rPr>
              <a:t>For the molecule below, </a:t>
            </a:r>
            <a:r>
              <a:rPr lang="en-US" sz="2000" dirty="0" err="1" smtClean="0">
                <a:latin typeface="Candara"/>
                <a:cs typeface="Candara"/>
              </a:rPr>
              <a:t>nitrile</a:t>
            </a:r>
            <a:r>
              <a:rPr lang="en-US" sz="2000" dirty="0" smtClean="0">
                <a:latin typeface="Candara"/>
                <a:cs typeface="Candara"/>
              </a:rPr>
              <a:t>, draw a structure showing both bond angles </a:t>
            </a:r>
            <a:br>
              <a:rPr lang="en-US" sz="2000" dirty="0" smtClean="0">
                <a:latin typeface="Candara"/>
                <a:cs typeface="Candara"/>
              </a:rPr>
            </a:br>
            <a:r>
              <a:rPr lang="en-US" sz="2000" dirty="0" smtClean="0">
                <a:latin typeface="Candara"/>
                <a:cs typeface="Candara"/>
              </a:rPr>
              <a:t>&amp; </a:t>
            </a:r>
            <a:r>
              <a:rPr lang="en-US" sz="2000" dirty="0" err="1" smtClean="0">
                <a:latin typeface="Candara"/>
                <a:cs typeface="Candara"/>
              </a:rPr>
              <a:t>orbitals</a:t>
            </a:r>
            <a:r>
              <a:rPr lang="en-US" sz="2000" dirty="0" smtClean="0">
                <a:latin typeface="Candara"/>
                <a:cs typeface="Candara"/>
              </a:rPr>
              <a:t>.</a:t>
            </a:r>
          </a:p>
          <a:p>
            <a:pPr indent="6350"/>
            <a:r>
              <a:rPr lang="en-US" sz="2000" dirty="0" smtClean="0">
                <a:latin typeface="Candara"/>
                <a:cs typeface="Candara"/>
              </a:rPr>
              <a:t>			CH3 – C        N: </a:t>
            </a:r>
          </a:p>
        </p:txBody>
      </p:sp>
      <p:cxnSp>
        <p:nvCxnSpPr>
          <p:cNvPr id="10" name="Straight Connector 9"/>
          <p:cNvCxnSpPr/>
          <p:nvPr/>
        </p:nvCxnSpPr>
        <p:spPr bwMode="auto">
          <a:xfrm>
            <a:off x="4065579" y="1791691"/>
            <a:ext cx="350182"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064790" y="1712176"/>
            <a:ext cx="350182"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069418" y="1863384"/>
            <a:ext cx="350182"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p:cNvGrpSpPr/>
          <p:nvPr/>
        </p:nvGrpSpPr>
        <p:grpSpPr>
          <a:xfrm>
            <a:off x="528446" y="1981200"/>
            <a:ext cx="8199681" cy="4363388"/>
            <a:chOff x="528446" y="1981200"/>
            <a:chExt cx="8199681" cy="4363388"/>
          </a:xfrm>
        </p:grpSpPr>
        <p:sp>
          <p:nvSpPr>
            <p:cNvPr id="35" name="TextBox 34"/>
            <p:cNvSpPr txBox="1"/>
            <p:nvPr/>
          </p:nvSpPr>
          <p:spPr>
            <a:xfrm>
              <a:off x="528446" y="1981200"/>
              <a:ext cx="8199681" cy="1292662"/>
            </a:xfrm>
            <a:prstGeom prst="rect">
              <a:avLst/>
            </a:prstGeom>
            <a:noFill/>
          </p:spPr>
          <p:txBody>
            <a:bodyPr wrap="none" rtlCol="0">
              <a:spAutoFit/>
            </a:bodyPr>
            <a:lstStyle/>
            <a:p>
              <a:pPr>
                <a:buFont typeface="Arial"/>
                <a:buChar char="•"/>
              </a:pPr>
              <a:r>
                <a:rPr lang="en-US" sz="1800" dirty="0" smtClean="0">
                  <a:solidFill>
                    <a:srgbClr val="0000FF"/>
                  </a:solidFill>
                  <a:latin typeface="Candara"/>
                  <a:cs typeface="Candara"/>
                </a:rPr>
                <a:t> Methyl group is sp3 hybridized &amp; tetrahedral with 109.5° angles.</a:t>
              </a:r>
            </a:p>
            <a:p>
              <a:pPr>
                <a:buFont typeface="Arial"/>
                <a:buChar char="•"/>
              </a:pPr>
              <a:r>
                <a:rPr lang="en-US" sz="1800" dirty="0" smtClean="0">
                  <a:solidFill>
                    <a:srgbClr val="0000FF"/>
                  </a:solidFill>
                  <a:latin typeface="Candara"/>
                  <a:cs typeface="Candara"/>
                </a:rPr>
                <a:t> Central carbon is sp hybridized &amp; linear with 180° angles;</a:t>
              </a:r>
              <a:r>
                <a:rPr lang="en-US" dirty="0" smtClean="0">
                  <a:solidFill>
                    <a:srgbClr val="0000FF"/>
                  </a:solidFill>
                  <a:latin typeface="Candara"/>
                  <a:cs typeface="Candara"/>
                </a:rPr>
                <a:t> </a:t>
              </a:r>
              <a:r>
                <a:rPr lang="en-US" sz="1800" dirty="0" smtClean="0">
                  <a:solidFill>
                    <a:srgbClr val="0000FF"/>
                  </a:solidFill>
                  <a:latin typeface="Candara"/>
                  <a:cs typeface="Candara"/>
                </a:rPr>
                <a:t>2 </a:t>
              </a:r>
              <a:r>
                <a:rPr lang="en-US" sz="1800" dirty="0" err="1" smtClean="0">
                  <a:solidFill>
                    <a:srgbClr val="0000FF"/>
                  </a:solidFill>
                  <a:latin typeface="Candara"/>
                  <a:cs typeface="Candara"/>
                </a:rPr>
                <a:t>unhybridized</a:t>
              </a:r>
              <a:r>
                <a:rPr lang="en-US" sz="1800" dirty="0" smtClean="0">
                  <a:solidFill>
                    <a:srgbClr val="0000FF"/>
                  </a:solidFill>
                  <a:latin typeface="Candara"/>
                  <a:cs typeface="Candara"/>
                </a:rPr>
                <a:t> </a:t>
              </a:r>
              <a:r>
                <a:rPr lang="en-US" sz="1800" dirty="0" err="1" smtClean="0">
                  <a:solidFill>
                    <a:srgbClr val="0000FF"/>
                  </a:solidFill>
                  <a:latin typeface="Candara"/>
                  <a:cs typeface="Candara"/>
                </a:rPr>
                <a:t>p</a:t>
              </a:r>
              <a:r>
                <a:rPr lang="en-US" sz="1800" dirty="0" smtClean="0">
                  <a:solidFill>
                    <a:srgbClr val="0000FF"/>
                  </a:solidFill>
                  <a:latin typeface="Candara"/>
                  <a:cs typeface="Candara"/>
                </a:rPr>
                <a:t> </a:t>
              </a:r>
              <a:r>
                <a:rPr lang="en-US" sz="1800" dirty="0" err="1" smtClean="0">
                  <a:solidFill>
                    <a:srgbClr val="0000FF"/>
                  </a:solidFill>
                  <a:latin typeface="Candara"/>
                  <a:cs typeface="Candara"/>
                </a:rPr>
                <a:t>orbitals</a:t>
              </a:r>
              <a:endParaRPr lang="en-US" sz="1800" dirty="0" smtClean="0">
                <a:solidFill>
                  <a:srgbClr val="0000FF"/>
                </a:solidFill>
                <a:latin typeface="Candara"/>
                <a:cs typeface="Candara"/>
              </a:endParaRPr>
            </a:p>
            <a:p>
              <a:pPr>
                <a:buFont typeface="Arial"/>
                <a:buChar char="•"/>
              </a:pPr>
              <a:r>
                <a:rPr lang="en-US" dirty="0" smtClean="0">
                  <a:solidFill>
                    <a:srgbClr val="0000FF"/>
                  </a:solidFill>
                  <a:latin typeface="Candara"/>
                  <a:cs typeface="Candara"/>
                </a:rPr>
                <a:t> </a:t>
              </a:r>
              <a:r>
                <a:rPr lang="en-US" sz="1800" dirty="0" smtClean="0">
                  <a:solidFill>
                    <a:srgbClr val="0000FF"/>
                  </a:solidFill>
                  <a:latin typeface="Candara"/>
                  <a:cs typeface="Candara"/>
                </a:rPr>
                <a:t>The nitrogen is sp hybridized &amp; linear with 180° angles;</a:t>
              </a:r>
              <a:r>
                <a:rPr lang="en-US" dirty="0" smtClean="0">
                  <a:solidFill>
                    <a:srgbClr val="0000FF"/>
                  </a:solidFill>
                  <a:latin typeface="Candara"/>
                  <a:cs typeface="Candara"/>
                </a:rPr>
                <a:t> </a:t>
              </a:r>
              <a:r>
                <a:rPr lang="en-US" sz="1800" dirty="0" smtClean="0">
                  <a:solidFill>
                    <a:srgbClr val="0000FF"/>
                  </a:solidFill>
                  <a:latin typeface="Candara"/>
                  <a:cs typeface="Candara"/>
                </a:rPr>
                <a:t>2 </a:t>
              </a:r>
              <a:r>
                <a:rPr lang="en-US" sz="1800" dirty="0" err="1" smtClean="0">
                  <a:solidFill>
                    <a:srgbClr val="0000FF"/>
                  </a:solidFill>
                  <a:latin typeface="Candara"/>
                  <a:cs typeface="Candara"/>
                </a:rPr>
                <a:t>unhybridized</a:t>
              </a:r>
              <a:r>
                <a:rPr lang="en-US" sz="1800" dirty="0" smtClean="0">
                  <a:solidFill>
                    <a:srgbClr val="0000FF"/>
                  </a:solidFill>
                  <a:latin typeface="Candara"/>
                  <a:cs typeface="Candara"/>
                </a:rPr>
                <a:t> </a:t>
              </a:r>
              <a:r>
                <a:rPr lang="en-US" sz="1800" dirty="0" err="1" smtClean="0">
                  <a:solidFill>
                    <a:srgbClr val="0000FF"/>
                  </a:solidFill>
                  <a:latin typeface="Candara"/>
                  <a:cs typeface="Candara"/>
                </a:rPr>
                <a:t>p</a:t>
              </a:r>
              <a:r>
                <a:rPr lang="en-US" sz="1800" dirty="0" smtClean="0">
                  <a:solidFill>
                    <a:srgbClr val="0000FF"/>
                  </a:solidFill>
                  <a:latin typeface="Candara"/>
                  <a:cs typeface="Candara"/>
                </a:rPr>
                <a:t> </a:t>
              </a:r>
              <a:r>
                <a:rPr lang="en-US" sz="1800" dirty="0" err="1" smtClean="0">
                  <a:solidFill>
                    <a:srgbClr val="0000FF"/>
                  </a:solidFill>
                  <a:latin typeface="Candara"/>
                  <a:cs typeface="Candara"/>
                </a:rPr>
                <a:t>orbitals</a:t>
              </a:r>
              <a:r>
                <a:rPr lang="en-US" dirty="0" smtClean="0">
                  <a:solidFill>
                    <a:srgbClr val="0000FF"/>
                  </a:solidFill>
                  <a:latin typeface="Candara"/>
                  <a:cs typeface="Candara"/>
                </a:rPr>
                <a:t>; </a:t>
              </a:r>
              <a:br>
                <a:rPr lang="en-US" dirty="0" smtClean="0">
                  <a:solidFill>
                    <a:srgbClr val="0000FF"/>
                  </a:solidFill>
                  <a:latin typeface="Candara"/>
                  <a:cs typeface="Candara"/>
                </a:rPr>
              </a:br>
              <a:r>
                <a:rPr lang="en-US" dirty="0" smtClean="0">
                  <a:solidFill>
                    <a:srgbClr val="0000FF"/>
                  </a:solidFill>
                  <a:latin typeface="Candara"/>
                  <a:cs typeface="Candara"/>
                </a:rPr>
                <a:t>        </a:t>
              </a:r>
              <a:r>
                <a:rPr lang="en-US" sz="1800" dirty="0" smtClean="0">
                  <a:solidFill>
                    <a:srgbClr val="0000FF"/>
                  </a:solidFill>
                  <a:latin typeface="Candara"/>
                  <a:cs typeface="Candara"/>
                </a:rPr>
                <a:t>free </a:t>
              </a:r>
              <a:r>
                <a:rPr lang="en-US" sz="1800" dirty="0" err="1" smtClean="0">
                  <a:solidFill>
                    <a:srgbClr val="0000FF"/>
                  </a:solidFill>
                  <a:latin typeface="Candara"/>
                  <a:cs typeface="Candara"/>
                </a:rPr>
                <a:t>e</a:t>
              </a:r>
              <a:r>
                <a:rPr lang="en-US" sz="1800" dirty="0" smtClean="0">
                  <a:solidFill>
                    <a:srgbClr val="0000FF"/>
                  </a:solidFill>
                  <a:latin typeface="Candara"/>
                  <a:cs typeface="Candara"/>
                </a:rPr>
                <a:t>- pair in the second </a:t>
              </a:r>
              <a:r>
                <a:rPr lang="en-US" sz="1800" dirty="0" err="1" smtClean="0">
                  <a:solidFill>
                    <a:srgbClr val="0000FF"/>
                  </a:solidFill>
                  <a:latin typeface="Candara"/>
                  <a:cs typeface="Candara"/>
                </a:rPr>
                <a:t>unbonded</a:t>
              </a:r>
              <a:r>
                <a:rPr lang="en-US" sz="1800" dirty="0" smtClean="0">
                  <a:solidFill>
                    <a:srgbClr val="0000FF"/>
                  </a:solidFill>
                  <a:latin typeface="Candara"/>
                  <a:cs typeface="Candara"/>
                </a:rPr>
                <a:t> sp orbital</a:t>
              </a:r>
              <a:endParaRPr lang="en-US" sz="1800" dirty="0">
                <a:solidFill>
                  <a:srgbClr val="0000FF"/>
                </a:solidFill>
                <a:latin typeface="Candara"/>
                <a:cs typeface="Candara"/>
              </a:endParaRPr>
            </a:p>
          </p:txBody>
        </p:sp>
        <p:sp>
          <p:nvSpPr>
            <p:cNvPr id="26" name="Arc 25"/>
            <p:cNvSpPr/>
            <p:nvPr/>
          </p:nvSpPr>
          <p:spPr>
            <a:xfrm rot="8575074">
              <a:off x="2076590" y="4950431"/>
              <a:ext cx="800235" cy="1394157"/>
            </a:xfrm>
            <a:prstGeom prst="arc">
              <a:avLst>
                <a:gd name="adj1" fmla="val 15935813"/>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ardrop 12"/>
            <p:cNvSpPr/>
            <p:nvPr/>
          </p:nvSpPr>
          <p:spPr bwMode="auto">
            <a:xfrm rot="400550">
              <a:off x="2131975" y="5005038"/>
              <a:ext cx="655638" cy="657225"/>
            </a:xfrm>
            <a:prstGeom prst="teardrop">
              <a:avLst>
                <a:gd name="adj" fmla="val 172253"/>
              </a:avLst>
            </a:prstGeom>
            <a:gradFill flip="none" rotWithShape="1">
              <a:gsLst>
                <a:gs pos="0">
                  <a:schemeClr val="tx1">
                    <a:lumMod val="85000"/>
                    <a:lumOff val="15000"/>
                  </a:schemeClr>
                </a:gs>
                <a:gs pos="100000">
                  <a:srgbClr val="FFFFFF"/>
                </a:gs>
              </a:gsLst>
              <a:path path="circle">
                <a:fillToRect t="100000" r="100000"/>
              </a:path>
              <a:tileRect l="-100000" b="-100000"/>
            </a:gradFill>
            <a:ln>
              <a:solidFill>
                <a:srgbClr val="7F7F7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14" name="Teardrop 13"/>
            <p:cNvSpPr/>
            <p:nvPr/>
          </p:nvSpPr>
          <p:spPr bwMode="auto">
            <a:xfrm rot="19385547" flipH="1">
              <a:off x="3441664" y="4632330"/>
              <a:ext cx="655638" cy="657225"/>
            </a:xfrm>
            <a:prstGeom prst="teardrop">
              <a:avLst>
                <a:gd name="adj" fmla="val 172253"/>
              </a:avLst>
            </a:prstGeom>
            <a:gradFill flip="none" rotWithShape="1">
              <a:gsLst>
                <a:gs pos="0">
                  <a:srgbClr val="404040"/>
                </a:gs>
                <a:gs pos="100000">
                  <a:srgbClr val="FFFFFF"/>
                </a:gs>
              </a:gsLst>
              <a:path path="circle">
                <a:fillToRect t="100000" r="100000"/>
              </a:path>
              <a:tileRect l="-100000" b="-100000"/>
            </a:gradFill>
            <a:ln>
              <a:solidFill>
                <a:srgbClr val="7F7F7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15" name="Teardrop 14"/>
            <p:cNvSpPr/>
            <p:nvPr/>
          </p:nvSpPr>
          <p:spPr bwMode="auto">
            <a:xfrm rot="18429152">
              <a:off x="2786768" y="5263936"/>
              <a:ext cx="655638" cy="657225"/>
            </a:xfrm>
            <a:prstGeom prst="teardrop">
              <a:avLst>
                <a:gd name="adj" fmla="val 172253"/>
              </a:avLst>
            </a:prstGeom>
            <a:gradFill flip="none" rotWithShape="1">
              <a:gsLst>
                <a:gs pos="0">
                  <a:schemeClr val="tx1">
                    <a:lumMod val="85000"/>
                    <a:lumOff val="15000"/>
                  </a:schemeClr>
                </a:gs>
                <a:gs pos="100000">
                  <a:srgbClr val="FFFFFF"/>
                </a:gs>
              </a:gsLst>
              <a:path path="circle">
                <a:fillToRect t="100000" r="100000"/>
              </a:path>
              <a:tileRect l="-100000" b="-100000"/>
            </a:gradFill>
            <a:ln>
              <a:solidFill>
                <a:srgbClr val="7F7F7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16" name="Teardrop 15"/>
            <p:cNvSpPr/>
            <p:nvPr/>
          </p:nvSpPr>
          <p:spPr bwMode="auto">
            <a:xfrm rot="6310390">
              <a:off x="2314653" y="3852437"/>
              <a:ext cx="655638" cy="657225"/>
            </a:xfrm>
            <a:prstGeom prst="teardrop">
              <a:avLst>
                <a:gd name="adj" fmla="val 172253"/>
              </a:avLst>
            </a:prstGeom>
            <a:gradFill flip="none" rotWithShape="1">
              <a:gsLst>
                <a:gs pos="0">
                  <a:schemeClr val="tx1">
                    <a:lumMod val="85000"/>
                    <a:lumOff val="15000"/>
                  </a:schemeClr>
                </a:gs>
                <a:gs pos="100000">
                  <a:srgbClr val="FFFFFF"/>
                </a:gs>
              </a:gsLst>
              <a:path path="circle">
                <a:fillToRect t="100000" r="100000"/>
              </a:path>
              <a:tileRect l="-100000" b="-100000"/>
            </a:gradFill>
            <a:ln>
              <a:solidFill>
                <a:srgbClr val="7F7F7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18" name="TextBox 17"/>
            <p:cNvSpPr txBox="1"/>
            <p:nvPr/>
          </p:nvSpPr>
          <p:spPr>
            <a:xfrm rot="19935052">
              <a:off x="2352205" y="3914581"/>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19" name="TextBox 18"/>
            <p:cNvSpPr txBox="1"/>
            <p:nvPr/>
          </p:nvSpPr>
          <p:spPr>
            <a:xfrm>
              <a:off x="3475232" y="4688809"/>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20" name="TextBox 19"/>
            <p:cNvSpPr txBox="1"/>
            <p:nvPr/>
          </p:nvSpPr>
          <p:spPr>
            <a:xfrm rot="19935052">
              <a:off x="2842839" y="5410356"/>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21" name="TextBox 20"/>
            <p:cNvSpPr txBox="1"/>
            <p:nvPr/>
          </p:nvSpPr>
          <p:spPr>
            <a:xfrm rot="19935052">
              <a:off x="2240062" y="5236065"/>
              <a:ext cx="559243" cy="400110"/>
            </a:xfrm>
            <a:prstGeom prst="rect">
              <a:avLst/>
            </a:prstGeom>
            <a:noFill/>
          </p:spPr>
          <p:txBody>
            <a:bodyPr wrap="none" rtlCol="0">
              <a:spAutoFit/>
            </a:bodyPr>
            <a:lstStyle/>
            <a:p>
              <a:r>
                <a:rPr lang="en-US" sz="2000" dirty="0" smtClean="0">
                  <a:solidFill>
                    <a:schemeClr val="bg1"/>
                  </a:solidFill>
                </a:rPr>
                <a:t>sp3</a:t>
              </a:r>
              <a:endParaRPr lang="en-US" sz="2000" dirty="0">
                <a:solidFill>
                  <a:schemeClr val="bg1"/>
                </a:solidFill>
              </a:endParaRPr>
            </a:p>
          </p:txBody>
        </p:sp>
        <p:sp>
          <p:nvSpPr>
            <p:cNvPr id="22" name="Oval 21"/>
            <p:cNvSpPr/>
            <p:nvPr/>
          </p:nvSpPr>
          <p:spPr>
            <a:xfrm rot="19935052">
              <a:off x="2113085" y="3514652"/>
              <a:ext cx="800235" cy="791643"/>
            </a:xfrm>
            <a:prstGeom prst="ellipse">
              <a:avLst/>
            </a:prstGeom>
            <a:gradFill flip="none" rotWithShape="1">
              <a:gsLst>
                <a:gs pos="0">
                  <a:schemeClr val="accent4">
                    <a:tint val="50000"/>
                    <a:satMod val="300000"/>
                    <a:alpha val="34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sp>
          <p:nvSpPr>
            <p:cNvPr id="23" name="Oval 22"/>
            <p:cNvSpPr/>
            <p:nvPr/>
          </p:nvSpPr>
          <p:spPr>
            <a:xfrm rot="19935052">
              <a:off x="1882894" y="5042008"/>
              <a:ext cx="800235" cy="791643"/>
            </a:xfrm>
            <a:prstGeom prst="ellipse">
              <a:avLst/>
            </a:prstGeom>
            <a:gradFill flip="none" rotWithShape="1">
              <a:gsLst>
                <a:gs pos="0">
                  <a:schemeClr val="accent4">
                    <a:tint val="50000"/>
                    <a:satMod val="300000"/>
                    <a:alpha val="34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sp>
          <p:nvSpPr>
            <p:cNvPr id="24" name="Oval 23"/>
            <p:cNvSpPr/>
            <p:nvPr/>
          </p:nvSpPr>
          <p:spPr>
            <a:xfrm rot="19935052">
              <a:off x="2804769" y="5408625"/>
              <a:ext cx="800235" cy="791643"/>
            </a:xfrm>
            <a:prstGeom prst="ellipse">
              <a:avLst/>
            </a:prstGeom>
            <a:gradFill flip="none" rotWithShape="1">
              <a:gsLst>
                <a:gs pos="0">
                  <a:schemeClr val="accent4">
                    <a:tint val="50000"/>
                    <a:satMod val="300000"/>
                    <a:alpha val="34000"/>
                  </a:schemeClr>
                </a:gs>
                <a:gs pos="35000">
                  <a:schemeClr val="accent4">
                    <a:tint val="37000"/>
                    <a:satMod val="300000"/>
                    <a:alpha val="75000"/>
                  </a:schemeClr>
                </a:gs>
                <a:gs pos="100000">
                  <a:schemeClr val="accent4">
                    <a:tint val="15000"/>
                    <a:satMod val="350000"/>
                    <a:alpha val="75000"/>
                  </a:schemeClr>
                </a:gs>
              </a:gsLst>
              <a:lin ang="162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Candara"/>
                  <a:cs typeface="Candara"/>
                </a:rPr>
                <a:t>H</a:t>
              </a:r>
              <a:endParaRPr lang="en-US" dirty="0">
                <a:latin typeface="Candara"/>
                <a:cs typeface="Candara"/>
              </a:endParaRPr>
            </a:p>
          </p:txBody>
        </p:sp>
        <p:sp>
          <p:nvSpPr>
            <p:cNvPr id="25" name="Arc 24"/>
            <p:cNvSpPr/>
            <p:nvPr/>
          </p:nvSpPr>
          <p:spPr>
            <a:xfrm rot="19588573" flipH="1">
              <a:off x="2097557" y="4096123"/>
              <a:ext cx="800235" cy="1394157"/>
            </a:xfrm>
            <a:prstGeom prst="arc">
              <a:avLst>
                <a:gd name="adj1" fmla="val 15935813"/>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rot="21381067">
              <a:off x="1309213" y="4507855"/>
              <a:ext cx="751941" cy="369332"/>
            </a:xfrm>
            <a:prstGeom prst="rect">
              <a:avLst/>
            </a:prstGeom>
            <a:noFill/>
          </p:spPr>
          <p:txBody>
            <a:bodyPr wrap="none" rtlCol="0">
              <a:spAutoFit/>
            </a:bodyPr>
            <a:lstStyle/>
            <a:p>
              <a:r>
                <a:rPr lang="en-US" dirty="0" smtClean="0"/>
                <a:t>109.5°</a:t>
              </a:r>
              <a:endParaRPr lang="en-US" dirty="0"/>
            </a:p>
          </p:txBody>
        </p:sp>
        <p:sp>
          <p:nvSpPr>
            <p:cNvPr id="29" name="Teardrop 28"/>
            <p:cNvSpPr/>
            <p:nvPr/>
          </p:nvSpPr>
          <p:spPr bwMode="auto">
            <a:xfrm rot="2771623">
              <a:off x="3668245" y="4566964"/>
              <a:ext cx="655638" cy="657225"/>
            </a:xfrm>
            <a:prstGeom prst="teardrop">
              <a:avLst>
                <a:gd name="adj" fmla="val 172253"/>
              </a:avLst>
            </a:prstGeom>
            <a:gradFill flip="none" rotWithShape="1">
              <a:gsLst>
                <a:gs pos="0">
                  <a:schemeClr val="tx1">
                    <a:lumMod val="85000"/>
                    <a:lumOff val="15000"/>
                    <a:alpha val="70000"/>
                  </a:schemeClr>
                </a:gs>
                <a:gs pos="100000">
                  <a:srgbClr val="FFFFFF">
                    <a:alpha val="70000"/>
                  </a:srgbClr>
                </a:gs>
              </a:gsLst>
              <a:path path="circle">
                <a:fillToRect t="100000" r="100000"/>
              </a:path>
              <a:tileRect l="-100000" b="-100000"/>
            </a:gradFill>
            <a:ln>
              <a:solidFill>
                <a:srgbClr val="7F7F7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31" name="Teardrop 30"/>
            <p:cNvSpPr/>
            <p:nvPr/>
          </p:nvSpPr>
          <p:spPr bwMode="auto">
            <a:xfrm rot="18641239" flipH="1">
              <a:off x="5200780" y="4487287"/>
              <a:ext cx="655638" cy="657225"/>
            </a:xfrm>
            <a:prstGeom prst="teardrop">
              <a:avLst>
                <a:gd name="adj" fmla="val 172253"/>
              </a:avLst>
            </a:prstGeom>
            <a:gradFill flip="none" rotWithShape="1">
              <a:gsLst>
                <a:gs pos="0">
                  <a:schemeClr val="tx1">
                    <a:lumMod val="85000"/>
                    <a:lumOff val="15000"/>
                  </a:schemeClr>
                </a:gs>
                <a:gs pos="100000">
                  <a:srgbClr val="FFFFFF"/>
                </a:gs>
              </a:gsLst>
              <a:path path="circle">
                <a:fillToRect t="100000" r="100000"/>
              </a:path>
              <a:tileRect l="-100000" b="-100000"/>
            </a:gradFill>
            <a:ln>
              <a:solidFill>
                <a:srgbClr val="7F7F7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32" name="TextBox 31"/>
            <p:cNvSpPr txBox="1"/>
            <p:nvPr/>
          </p:nvSpPr>
          <p:spPr>
            <a:xfrm>
              <a:off x="5321214" y="4562271"/>
              <a:ext cx="434634" cy="400110"/>
            </a:xfrm>
            <a:prstGeom prst="rect">
              <a:avLst/>
            </a:prstGeom>
            <a:noFill/>
          </p:spPr>
          <p:txBody>
            <a:bodyPr wrap="none" rtlCol="0">
              <a:spAutoFit/>
            </a:bodyPr>
            <a:lstStyle/>
            <a:p>
              <a:r>
                <a:rPr lang="en-US" sz="2000" dirty="0" smtClean="0">
                  <a:solidFill>
                    <a:schemeClr val="bg1"/>
                  </a:solidFill>
                </a:rPr>
                <a:t>sp</a:t>
              </a:r>
              <a:endParaRPr lang="en-US" sz="2000" dirty="0">
                <a:solidFill>
                  <a:schemeClr val="bg1"/>
                </a:solidFill>
              </a:endParaRPr>
            </a:p>
          </p:txBody>
        </p:sp>
        <p:sp>
          <p:nvSpPr>
            <p:cNvPr id="33" name="Teardrop 32"/>
            <p:cNvSpPr/>
            <p:nvPr/>
          </p:nvSpPr>
          <p:spPr bwMode="auto">
            <a:xfrm rot="2750109">
              <a:off x="5441121" y="4470672"/>
              <a:ext cx="655638" cy="657225"/>
            </a:xfrm>
            <a:prstGeom prst="teardrop">
              <a:avLst>
                <a:gd name="adj" fmla="val 172253"/>
              </a:avLst>
            </a:prstGeom>
            <a:gradFill flip="none" rotWithShape="1">
              <a:gsLst>
                <a:gs pos="0">
                  <a:srgbClr val="0000FF">
                    <a:alpha val="70000"/>
                  </a:srgbClr>
                </a:gs>
                <a:gs pos="100000">
                  <a:srgbClr val="FFFFFF">
                    <a:alpha val="70000"/>
                  </a:srgbClr>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defRPr/>
              </a:pPr>
              <a:endParaRPr lang="en-US" dirty="0">
                <a:solidFill>
                  <a:schemeClr val="tx1"/>
                </a:solidFill>
                <a:latin typeface="Candara"/>
              </a:endParaRPr>
            </a:p>
          </p:txBody>
        </p:sp>
        <p:sp>
          <p:nvSpPr>
            <p:cNvPr id="34" name="Teardrop 33"/>
            <p:cNvSpPr/>
            <p:nvPr/>
          </p:nvSpPr>
          <p:spPr bwMode="auto">
            <a:xfrm rot="18748972" flipH="1">
              <a:off x="6966435" y="4444068"/>
              <a:ext cx="655638" cy="657225"/>
            </a:xfrm>
            <a:prstGeom prst="teardrop">
              <a:avLst>
                <a:gd name="adj" fmla="val 172253"/>
              </a:avLst>
            </a:prstGeom>
            <a:solidFill>
              <a:srgbClr val="ACB1FF"/>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prstTxWarp prst="textNoShape">
                <a:avLst/>
              </a:prstTxWarp>
            </a:bodyPr>
            <a:lstStyle/>
            <a:p>
              <a:pPr>
                <a:defRPr/>
              </a:pPr>
              <a:endParaRPr lang="en-US" dirty="0">
                <a:solidFill>
                  <a:schemeClr val="tx1"/>
                </a:solidFill>
                <a:latin typeface="Candara"/>
              </a:endParaRPr>
            </a:p>
          </p:txBody>
        </p:sp>
        <p:sp>
          <p:nvSpPr>
            <p:cNvPr id="36" name="TextBox 35"/>
            <p:cNvSpPr txBox="1"/>
            <p:nvPr/>
          </p:nvSpPr>
          <p:spPr>
            <a:xfrm rot="16200000">
              <a:off x="7061705" y="4555427"/>
              <a:ext cx="406481" cy="461665"/>
            </a:xfrm>
            <a:prstGeom prst="rect">
              <a:avLst/>
            </a:prstGeom>
            <a:noFill/>
          </p:spPr>
          <p:txBody>
            <a:bodyPr wrap="none" rtlCol="0">
              <a:spAutoFit/>
            </a:bodyPr>
            <a:lstStyle/>
            <a:p>
              <a:r>
                <a:rPr lang="en-US" sz="2400" dirty="0" smtClean="0"/>
                <a:t>. .</a:t>
              </a:r>
              <a:endParaRPr lang="en-US" sz="2400" dirty="0"/>
            </a:p>
          </p:txBody>
        </p:sp>
        <p:sp>
          <p:nvSpPr>
            <p:cNvPr id="37" name="Oval 36"/>
            <p:cNvSpPr/>
            <p:nvPr/>
          </p:nvSpPr>
          <p:spPr>
            <a:xfrm rot="19935052" flipH="1">
              <a:off x="4759372" y="4847996"/>
              <a:ext cx="91225" cy="90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rot="19935052" flipH="1">
              <a:off x="2977839" y="4818217"/>
              <a:ext cx="91225" cy="90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9935052" flipH="1">
              <a:off x="6427920" y="4757012"/>
              <a:ext cx="91225" cy="90320"/>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3910143" y="4649527"/>
              <a:ext cx="434634" cy="400110"/>
            </a:xfrm>
            <a:prstGeom prst="rect">
              <a:avLst/>
            </a:prstGeom>
            <a:noFill/>
          </p:spPr>
          <p:txBody>
            <a:bodyPr wrap="none" rtlCol="0">
              <a:spAutoFit/>
            </a:bodyPr>
            <a:lstStyle/>
            <a:p>
              <a:r>
                <a:rPr lang="en-US" sz="2000" dirty="0" smtClean="0">
                  <a:solidFill>
                    <a:schemeClr val="bg1"/>
                  </a:solidFill>
                </a:rPr>
                <a:t>sp</a:t>
              </a:r>
              <a:endParaRPr lang="en-US" sz="2000" dirty="0">
                <a:solidFill>
                  <a:schemeClr val="bg1"/>
                </a:solidFill>
              </a:endParaRPr>
            </a:p>
          </p:txBody>
        </p:sp>
        <p:sp>
          <p:nvSpPr>
            <p:cNvPr id="42" name="TextBox 41"/>
            <p:cNvSpPr txBox="1"/>
            <p:nvPr/>
          </p:nvSpPr>
          <p:spPr>
            <a:xfrm>
              <a:off x="5617637" y="4557543"/>
              <a:ext cx="434634" cy="400110"/>
            </a:xfrm>
            <a:prstGeom prst="rect">
              <a:avLst/>
            </a:prstGeom>
            <a:noFill/>
          </p:spPr>
          <p:txBody>
            <a:bodyPr wrap="none" rtlCol="0">
              <a:spAutoFit/>
            </a:bodyPr>
            <a:lstStyle/>
            <a:p>
              <a:r>
                <a:rPr lang="en-US" sz="2000" dirty="0" smtClean="0">
                  <a:solidFill>
                    <a:schemeClr val="bg1"/>
                  </a:solidFill>
                </a:rPr>
                <a:t>sp</a:t>
              </a:r>
              <a:endParaRPr lang="en-US" sz="2000" dirty="0">
                <a:solidFill>
                  <a:schemeClr val="bg1"/>
                </a:solidFill>
              </a:endParaRPr>
            </a:p>
          </p:txBody>
        </p:sp>
        <p:sp>
          <p:nvSpPr>
            <p:cNvPr id="43" name="TextBox 42"/>
            <p:cNvSpPr txBox="1"/>
            <p:nvPr/>
          </p:nvSpPr>
          <p:spPr>
            <a:xfrm>
              <a:off x="6968648" y="4542858"/>
              <a:ext cx="434634" cy="400110"/>
            </a:xfrm>
            <a:prstGeom prst="rect">
              <a:avLst/>
            </a:prstGeom>
            <a:noFill/>
          </p:spPr>
          <p:txBody>
            <a:bodyPr wrap="none" rtlCol="0">
              <a:spAutoFit/>
            </a:bodyPr>
            <a:lstStyle/>
            <a:p>
              <a:r>
                <a:rPr lang="en-US" sz="2000" dirty="0" smtClean="0">
                  <a:solidFill>
                    <a:schemeClr val="bg1"/>
                  </a:solidFill>
                </a:rPr>
                <a:t>sp</a:t>
              </a:r>
              <a:endParaRPr lang="en-US" sz="2000" dirty="0">
                <a:solidFill>
                  <a:schemeClr val="bg1"/>
                </a:solidFill>
              </a:endParaRPr>
            </a:p>
          </p:txBody>
        </p:sp>
        <p:sp>
          <p:nvSpPr>
            <p:cNvPr id="45" name="Stored Data 44"/>
            <p:cNvSpPr/>
            <p:nvPr/>
          </p:nvSpPr>
          <p:spPr bwMode="auto">
            <a:xfrm rot="5400000" flipV="1">
              <a:off x="5216374" y="3364296"/>
              <a:ext cx="914400" cy="1556503"/>
            </a:xfrm>
            <a:prstGeom prst="flowChartOnlineStorage">
              <a:avLst/>
            </a:prstGeom>
            <a:gradFill flip="none" rotWithShape="1">
              <a:gsLst>
                <a:gs pos="0">
                  <a:schemeClr val="accent5">
                    <a:tint val="50000"/>
                    <a:satMod val="300000"/>
                    <a:alpha val="90000"/>
                  </a:schemeClr>
                </a:gs>
                <a:gs pos="35000">
                  <a:schemeClr val="accent5">
                    <a:tint val="37000"/>
                    <a:satMod val="300000"/>
                    <a:alpha val="90000"/>
                  </a:schemeClr>
                </a:gs>
                <a:gs pos="100000">
                  <a:schemeClr val="accent5">
                    <a:tint val="15000"/>
                    <a:satMod val="350000"/>
                    <a:alpha val="90000"/>
                  </a:schemeClr>
                </a:gs>
              </a:gsLst>
              <a:lin ang="16200000" scaled="1"/>
              <a:tileRect/>
            </a:gradFill>
            <a:ln>
              <a:solidFill>
                <a:schemeClr val="accent1">
                  <a:lumMod val="40000"/>
                  <a:lumOff val="6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49" name="Stored Data 48"/>
            <p:cNvSpPr/>
            <p:nvPr/>
          </p:nvSpPr>
          <p:spPr bwMode="auto">
            <a:xfrm rot="16200000">
              <a:off x="5216373" y="4688895"/>
              <a:ext cx="914400" cy="1556503"/>
            </a:xfrm>
            <a:prstGeom prst="flowChartOnlineStorage">
              <a:avLst/>
            </a:prstGeom>
            <a:gradFill flip="none" rotWithShape="1">
              <a:gsLst>
                <a:gs pos="0">
                  <a:schemeClr val="accent5">
                    <a:tint val="50000"/>
                    <a:satMod val="300000"/>
                    <a:alpha val="90000"/>
                  </a:schemeClr>
                </a:gs>
                <a:gs pos="35000">
                  <a:schemeClr val="accent5">
                    <a:tint val="37000"/>
                    <a:satMod val="300000"/>
                    <a:alpha val="90000"/>
                  </a:schemeClr>
                </a:gs>
                <a:gs pos="100000">
                  <a:schemeClr val="accent5">
                    <a:tint val="15000"/>
                    <a:satMod val="350000"/>
                    <a:alpha val="90000"/>
                  </a:schemeClr>
                </a:gs>
              </a:gsLst>
              <a:lin ang="16200000" scaled="1"/>
              <a:tileRect/>
            </a:gradFill>
            <a:ln>
              <a:solidFill>
                <a:schemeClr val="accent1">
                  <a:lumMod val="40000"/>
                  <a:lumOff val="6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sp>
          <p:nvSpPr>
            <p:cNvPr id="50" name="Snip Diagonal Corner Rectangle 49"/>
            <p:cNvSpPr/>
            <p:nvPr/>
          </p:nvSpPr>
          <p:spPr bwMode="auto">
            <a:xfrm rot="18889869">
              <a:off x="5082766" y="4259187"/>
              <a:ext cx="1129442" cy="1145530"/>
            </a:xfrm>
            <a:prstGeom prst="snip2DiagRect">
              <a:avLst>
                <a:gd name="adj1" fmla="val 0"/>
                <a:gd name="adj2" fmla="val 50000"/>
              </a:avLst>
            </a:prstGeom>
            <a:gradFill flip="none" rotWithShape="1">
              <a:gsLst>
                <a:gs pos="0">
                  <a:schemeClr val="accent5">
                    <a:tint val="50000"/>
                    <a:satMod val="300000"/>
                    <a:alpha val="54000"/>
                  </a:schemeClr>
                </a:gs>
                <a:gs pos="35000">
                  <a:schemeClr val="accent5">
                    <a:tint val="37000"/>
                    <a:satMod val="300000"/>
                    <a:alpha val="54000"/>
                  </a:schemeClr>
                </a:gs>
                <a:gs pos="100000">
                  <a:schemeClr val="accent5">
                    <a:tint val="15000"/>
                    <a:satMod val="350000"/>
                    <a:alpha val="54000"/>
                  </a:schemeClr>
                </a:gs>
              </a:gsLst>
              <a:lin ang="16200000" scaled="1"/>
              <a:tileRect/>
            </a:gradFill>
            <a:ln>
              <a:solidFill>
                <a:schemeClr val="accent1">
                  <a:lumMod val="40000"/>
                  <a:lumOff val="6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ndara"/>
              </a:endParaRPr>
            </a:p>
          </p:txBody>
        </p:sp>
      </p:grpSp>
    </p:spTree>
    <p:extLst>
      <p:ext uri="{BB962C8B-B14F-4D97-AF65-F5344CB8AC3E}">
        <p14:creationId xmlns:p14="http://schemas.microsoft.com/office/powerpoint/2010/main" val="1342867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Bottom line for orbital hybridization?</a:t>
            </a:r>
            <a:endParaRPr lang="en-US" sz="2800" dirty="0">
              <a:solidFill>
                <a:srgbClr val="000000"/>
              </a:solidFill>
              <a:latin typeface="Candara" charset="0"/>
              <a:ea typeface="Candara" charset="0"/>
              <a:cs typeface="Candara" charset="0"/>
            </a:endParaRPr>
          </a:p>
        </p:txBody>
      </p:sp>
      <p:sp>
        <p:nvSpPr>
          <p:cNvPr id="45" name="Text Box 3"/>
          <p:cNvSpPr txBox="1">
            <a:spLocks noChangeArrowheads="1"/>
          </p:cNvSpPr>
          <p:nvPr/>
        </p:nvSpPr>
        <p:spPr bwMode="auto">
          <a:xfrm>
            <a:off x="381000" y="965537"/>
            <a:ext cx="8639698" cy="3477875"/>
          </a:xfrm>
          <a:prstGeom prst="rect">
            <a:avLst/>
          </a:prstGeom>
          <a:noFill/>
          <a:ln w="9525">
            <a:noFill/>
            <a:miter lim="800000"/>
            <a:headEnd/>
            <a:tailEnd/>
          </a:ln>
        </p:spPr>
        <p:txBody>
          <a:bodyPr wrap="none">
            <a:prstTxWarp prst="textNoShape">
              <a:avLst/>
            </a:prstTxWarp>
            <a:spAutoFit/>
          </a:bodyPr>
          <a:lstStyle/>
          <a:p>
            <a:pPr indent="6350"/>
            <a:r>
              <a:rPr lang="en-US" sz="2000" dirty="0" smtClean="0">
                <a:latin typeface="Candara"/>
                <a:cs typeface="Candara"/>
              </a:rPr>
              <a:t>Explanations range from the simple to the complex; we’ll focus on the former.</a:t>
            </a:r>
          </a:p>
          <a:p>
            <a:pPr indent="6350"/>
            <a:endParaRPr lang="en-US" sz="2000" dirty="0" smtClean="0">
              <a:latin typeface="Candara"/>
              <a:cs typeface="Candara"/>
            </a:endParaRPr>
          </a:p>
          <a:p>
            <a:pPr indent="6350">
              <a:buAutoNum type="arabicParenR"/>
            </a:pPr>
            <a:r>
              <a:rPr lang="en-US" sz="2000" dirty="0" smtClean="0">
                <a:latin typeface="Candara"/>
                <a:cs typeface="Candara"/>
              </a:rPr>
              <a:t> Hybridization is a quantum mechanical approach that combines wave</a:t>
            </a:r>
            <a:br>
              <a:rPr lang="en-US" sz="2000" dirty="0" smtClean="0">
                <a:latin typeface="Candara"/>
                <a:cs typeface="Candara"/>
              </a:rPr>
            </a:br>
            <a:r>
              <a:rPr lang="en-US" sz="2000" dirty="0" smtClean="0">
                <a:latin typeface="Candara"/>
                <a:cs typeface="Candara"/>
              </a:rPr>
              <a:t>     functions to give new wave functions. This definition is based on sound </a:t>
            </a:r>
            <a:br>
              <a:rPr lang="en-US" sz="2000" dirty="0" smtClean="0">
                <a:latin typeface="Candara"/>
                <a:cs typeface="Candara"/>
              </a:rPr>
            </a:br>
            <a:r>
              <a:rPr lang="en-US" sz="2000" dirty="0" smtClean="0">
                <a:latin typeface="Candara"/>
                <a:cs typeface="Candara"/>
              </a:rPr>
              <a:t>     mathematics.</a:t>
            </a:r>
          </a:p>
          <a:p>
            <a:pPr indent="6350">
              <a:buAutoNum type="arabicParenR"/>
            </a:pPr>
            <a:endParaRPr lang="en-US" sz="2000" dirty="0" smtClean="0">
              <a:latin typeface="Candara"/>
              <a:cs typeface="Candara"/>
            </a:endParaRPr>
          </a:p>
          <a:p>
            <a:pPr indent="6350">
              <a:buAutoNum type="arabicParenR"/>
            </a:pPr>
            <a:r>
              <a:rPr lang="en-US" sz="2000" dirty="0" smtClean="0">
                <a:latin typeface="Candara"/>
                <a:cs typeface="Candara"/>
              </a:rPr>
              <a:t> Hybrid </a:t>
            </a:r>
            <a:r>
              <a:rPr lang="en-US" sz="2000" dirty="0" err="1" smtClean="0">
                <a:latin typeface="Candara"/>
                <a:cs typeface="Candara"/>
              </a:rPr>
              <a:t>orbitals</a:t>
            </a:r>
            <a:r>
              <a:rPr lang="en-US" sz="2000" dirty="0" smtClean="0">
                <a:latin typeface="Candara"/>
                <a:cs typeface="Candara"/>
              </a:rPr>
              <a:t> are possible states of an </a:t>
            </a:r>
            <a:r>
              <a:rPr lang="en-US" sz="2000" dirty="0" err="1" smtClean="0">
                <a:latin typeface="Candara"/>
                <a:cs typeface="Candara"/>
              </a:rPr>
              <a:t>e</a:t>
            </a:r>
            <a:r>
              <a:rPr lang="en-US" sz="2000" dirty="0" smtClean="0">
                <a:latin typeface="Candara"/>
                <a:cs typeface="Candara"/>
              </a:rPr>
              <a:t>- in an atom, </a:t>
            </a:r>
            <a:r>
              <a:rPr lang="en-US" sz="2000" u="sng" dirty="0" smtClean="0">
                <a:latin typeface="Candara"/>
                <a:cs typeface="Candara"/>
              </a:rPr>
              <a:t>especially</a:t>
            </a:r>
            <a:r>
              <a:rPr lang="en-US" sz="2000" dirty="0" smtClean="0">
                <a:latin typeface="Candara"/>
                <a:cs typeface="Candara"/>
              </a:rPr>
              <a:t> when that </a:t>
            </a:r>
            <a:br>
              <a:rPr lang="en-US" sz="2000" dirty="0" smtClean="0">
                <a:latin typeface="Candara"/>
                <a:cs typeface="Candara"/>
              </a:rPr>
            </a:br>
            <a:r>
              <a:rPr lang="en-US" sz="2000" dirty="0" smtClean="0">
                <a:latin typeface="Candara"/>
                <a:cs typeface="Candara"/>
              </a:rPr>
              <a:t>      atom is bonded to other atoms in a molecule.</a:t>
            </a:r>
          </a:p>
          <a:p>
            <a:pPr indent="6350">
              <a:buAutoNum type="arabicParenR"/>
            </a:pPr>
            <a:endParaRPr lang="en-US" sz="2000" dirty="0" smtClean="0">
              <a:latin typeface="Candara"/>
              <a:cs typeface="Candara"/>
            </a:endParaRPr>
          </a:p>
          <a:p>
            <a:pPr indent="6350">
              <a:buAutoNum type="arabicParenR"/>
            </a:pPr>
            <a:r>
              <a:rPr lang="en-US" sz="2000" dirty="0" smtClean="0">
                <a:latin typeface="Candara"/>
                <a:cs typeface="Candara"/>
              </a:rPr>
              <a:t> </a:t>
            </a:r>
            <a:r>
              <a:rPr lang="en-US" sz="2000" b="1" i="1" dirty="0" smtClean="0">
                <a:latin typeface="Candara"/>
                <a:cs typeface="Candara"/>
              </a:rPr>
              <a:t>The concept of hybridization is a story made up to explain how bonding </a:t>
            </a:r>
          </a:p>
          <a:p>
            <a:pPr indent="6350"/>
            <a:r>
              <a:rPr lang="en-US" sz="2000" b="1" i="1" dirty="0" smtClean="0">
                <a:latin typeface="Candara"/>
                <a:cs typeface="Candara"/>
              </a:rPr>
              <a:t>       explains the observed shapes (or geometries) and behaviors of molecules</a:t>
            </a:r>
            <a:r>
              <a:rPr lang="en-US" sz="2000" dirty="0" smtClean="0">
                <a:latin typeface="Candara"/>
                <a:cs typeface="Candara"/>
              </a:rPr>
              <a:t>. </a:t>
            </a:r>
          </a:p>
        </p:txBody>
      </p:sp>
    </p:spTree>
    <p:extLst>
      <p:ext uri="{BB962C8B-B14F-4D97-AF65-F5344CB8AC3E}">
        <p14:creationId xmlns:p14="http://schemas.microsoft.com/office/powerpoint/2010/main" val="31928129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Geometry suggests orbital hybridization</a:t>
            </a:r>
            <a:endParaRPr lang="en-US" sz="2800" dirty="0">
              <a:solidFill>
                <a:srgbClr val="000000"/>
              </a:solidFill>
              <a:latin typeface="Candara" charset="0"/>
              <a:ea typeface="Candara" charset="0"/>
              <a:cs typeface="Candara" charset="0"/>
            </a:endParaRPr>
          </a:p>
        </p:txBody>
      </p:sp>
      <p:sp>
        <p:nvSpPr>
          <p:cNvPr id="45" name="Text Box 3"/>
          <p:cNvSpPr txBox="1">
            <a:spLocks noChangeArrowheads="1"/>
          </p:cNvSpPr>
          <p:nvPr/>
        </p:nvSpPr>
        <p:spPr bwMode="auto">
          <a:xfrm>
            <a:off x="381000" y="965537"/>
            <a:ext cx="8602686" cy="1138773"/>
          </a:xfrm>
          <a:prstGeom prst="rect">
            <a:avLst/>
          </a:prstGeom>
          <a:noFill/>
          <a:ln w="9525">
            <a:noFill/>
            <a:miter lim="800000"/>
            <a:headEnd/>
            <a:tailEnd/>
          </a:ln>
        </p:spPr>
        <p:txBody>
          <a:bodyPr wrap="none">
            <a:prstTxWarp prst="textNoShape">
              <a:avLst/>
            </a:prstTxWarp>
            <a:spAutoFit/>
          </a:bodyPr>
          <a:lstStyle/>
          <a:p>
            <a:pPr indent="6350"/>
            <a:r>
              <a:rPr lang="en-US" sz="2000" dirty="0" smtClean="0">
                <a:latin typeface="Candara"/>
                <a:cs typeface="Candara"/>
              </a:rPr>
              <a:t>In the mid-1800s, chemists knew that C liked to form four bonds.</a:t>
            </a:r>
            <a:br>
              <a:rPr lang="en-US" sz="2000" dirty="0" smtClean="0">
                <a:latin typeface="Candara"/>
                <a:cs typeface="Candara"/>
              </a:rPr>
            </a:br>
            <a:r>
              <a:rPr lang="en-US" sz="2000" dirty="0" smtClean="0">
                <a:latin typeface="Candara"/>
                <a:cs typeface="Candara"/>
              </a:rPr>
              <a:t>They thought that the four bonding atoms would all lie in the same plane as C.</a:t>
            </a:r>
            <a:br>
              <a:rPr lang="en-US" sz="2000" dirty="0" smtClean="0">
                <a:latin typeface="Candara"/>
                <a:cs typeface="Candara"/>
              </a:rPr>
            </a:br>
            <a:endParaRPr lang="en-US" sz="800" dirty="0" smtClean="0">
              <a:latin typeface="Candara"/>
              <a:cs typeface="Candara"/>
            </a:endParaRPr>
          </a:p>
          <a:p>
            <a:pPr indent="6350"/>
            <a:r>
              <a:rPr lang="en-US" sz="2000" dirty="0" smtClean="0">
                <a:latin typeface="Candara"/>
                <a:cs typeface="Candara"/>
              </a:rPr>
              <a:t>So what would the structure of CH2Cl2 be? </a:t>
            </a:r>
            <a:endParaRPr lang="en-US" sz="2000" b="1" i="1" dirty="0" smtClean="0">
              <a:latin typeface="Candara"/>
              <a:cs typeface="Candara"/>
            </a:endParaRPr>
          </a:p>
        </p:txBody>
      </p:sp>
      <p:sp>
        <p:nvSpPr>
          <p:cNvPr id="16" name="Text Box 88"/>
          <p:cNvSpPr txBox="1">
            <a:spLocks noChangeArrowheads="1"/>
          </p:cNvSpPr>
          <p:nvPr/>
        </p:nvSpPr>
        <p:spPr bwMode="auto">
          <a:xfrm>
            <a:off x="5867400" y="1905000"/>
            <a:ext cx="2569158" cy="646331"/>
          </a:xfrm>
          <a:prstGeom prst="rect">
            <a:avLst/>
          </a:prstGeom>
          <a:noFill/>
          <a:ln w="9525">
            <a:solidFill>
              <a:schemeClr val="tx1"/>
            </a:solidFill>
            <a:prstDash val="dot"/>
            <a:miter lim="800000"/>
            <a:headEnd/>
            <a:tailEnd/>
          </a:ln>
        </p:spPr>
        <p:txBody>
          <a:bodyPr wrap="none">
            <a:prstTxWarp prst="textNoShape">
              <a:avLst/>
            </a:prstTxWarp>
            <a:spAutoFit/>
          </a:bodyPr>
          <a:lstStyle/>
          <a:p>
            <a:r>
              <a:rPr lang="en-US" sz="1800" b="1" i="1" dirty="0" smtClean="0">
                <a:solidFill>
                  <a:srgbClr val="0000FF"/>
                </a:solidFill>
                <a:latin typeface="Candara"/>
                <a:cs typeface="Candara"/>
              </a:rPr>
              <a:t>How many “versions” of </a:t>
            </a:r>
            <a:br>
              <a:rPr lang="en-US" sz="1800" b="1" i="1" dirty="0" smtClean="0">
                <a:solidFill>
                  <a:srgbClr val="0000FF"/>
                </a:solidFill>
                <a:latin typeface="Candara"/>
                <a:cs typeface="Candara"/>
              </a:rPr>
            </a:br>
            <a:r>
              <a:rPr lang="en-US" sz="1800" b="1" i="1" dirty="0" smtClean="0">
                <a:solidFill>
                  <a:srgbClr val="0000FF"/>
                </a:solidFill>
                <a:latin typeface="Candara"/>
                <a:cs typeface="Candara"/>
              </a:rPr>
              <a:t>CH2Cl2 could there be?</a:t>
            </a:r>
            <a:endParaRPr lang="en-US" sz="1800" dirty="0">
              <a:solidFill>
                <a:srgbClr val="0000FF"/>
              </a:solidFill>
              <a:latin typeface="Candara"/>
              <a:cs typeface="Candara"/>
            </a:endParaRPr>
          </a:p>
        </p:txBody>
      </p:sp>
      <p:grpSp>
        <p:nvGrpSpPr>
          <p:cNvPr id="3" name="Group 2"/>
          <p:cNvGrpSpPr/>
          <p:nvPr/>
        </p:nvGrpSpPr>
        <p:grpSpPr>
          <a:xfrm>
            <a:off x="1219200" y="2415121"/>
            <a:ext cx="4085654" cy="1794989"/>
            <a:chOff x="1219200" y="2415121"/>
            <a:chExt cx="4085654" cy="1794989"/>
          </a:xfrm>
        </p:grpSpPr>
        <p:sp>
          <p:nvSpPr>
            <p:cNvPr id="31" name="TextBox 30"/>
            <p:cNvSpPr txBox="1"/>
            <p:nvPr/>
          </p:nvSpPr>
          <p:spPr>
            <a:xfrm>
              <a:off x="1981200" y="3124200"/>
              <a:ext cx="332693" cy="400110"/>
            </a:xfrm>
            <a:prstGeom prst="rect">
              <a:avLst/>
            </a:prstGeom>
            <a:noFill/>
          </p:spPr>
          <p:txBody>
            <a:bodyPr wrap="none" rtlCol="0">
              <a:spAutoFit/>
            </a:bodyPr>
            <a:lstStyle/>
            <a:p>
              <a:r>
                <a:rPr lang="en-US" dirty="0" smtClean="0">
                  <a:latin typeface="Candara"/>
                  <a:cs typeface="Candara"/>
                </a:rPr>
                <a:t>C</a:t>
              </a:r>
              <a:endParaRPr lang="en-US" dirty="0">
                <a:latin typeface="Candara"/>
                <a:cs typeface="Candara"/>
              </a:endParaRPr>
            </a:p>
          </p:txBody>
        </p:sp>
        <p:cxnSp>
          <p:nvCxnSpPr>
            <p:cNvPr id="34" name="Straight Connector 33"/>
            <p:cNvCxnSpPr/>
            <p:nvPr/>
          </p:nvCxnSpPr>
          <p:spPr bwMode="auto">
            <a:xfrm rot="5400000" flipH="1" flipV="1">
              <a:off x="1905794" y="2956065"/>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rot="5400000" flipH="1" flipV="1">
              <a:off x="1905794" y="3733006"/>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flipH="1" flipV="1">
              <a:off x="2286000" y="3352800"/>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H="1" flipV="1">
              <a:off x="1524000" y="3351212"/>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 Box 88"/>
            <p:cNvSpPr txBox="1">
              <a:spLocks noChangeArrowheads="1"/>
            </p:cNvSpPr>
            <p:nvPr/>
          </p:nvSpPr>
          <p:spPr bwMode="auto">
            <a:xfrm>
              <a:off x="1966259" y="2419290"/>
              <a:ext cx="352230" cy="400110"/>
            </a:xfrm>
            <a:prstGeom prst="rect">
              <a:avLst/>
            </a:prstGeom>
            <a:noFill/>
            <a:ln w="9525">
              <a:noFill/>
              <a:miter lim="800000"/>
              <a:headEnd/>
              <a:tailEnd/>
            </a:ln>
          </p:spPr>
          <p:txBody>
            <a:bodyPr wrap="none">
              <a:prstTxWarp prst="textNoShape">
                <a:avLst/>
              </a:prstTxWarp>
              <a:spAutoFit/>
            </a:bodyPr>
            <a:lstStyle/>
            <a:p>
              <a:r>
                <a:rPr lang="en-US" dirty="0" smtClean="0">
                  <a:solidFill>
                    <a:srgbClr val="0000FF"/>
                  </a:solidFill>
                  <a:latin typeface="Candara"/>
                  <a:cs typeface="Candara"/>
                </a:rPr>
                <a:t>H</a:t>
              </a:r>
              <a:endParaRPr lang="en-US" dirty="0">
                <a:solidFill>
                  <a:srgbClr val="0000FF"/>
                </a:solidFill>
                <a:latin typeface="Candara"/>
                <a:cs typeface="Candara"/>
              </a:endParaRPr>
            </a:p>
          </p:txBody>
        </p:sp>
        <p:sp>
          <p:nvSpPr>
            <p:cNvPr id="41" name="Text Box 88"/>
            <p:cNvSpPr txBox="1">
              <a:spLocks noChangeArrowheads="1"/>
            </p:cNvSpPr>
            <p:nvPr/>
          </p:nvSpPr>
          <p:spPr bwMode="auto">
            <a:xfrm>
              <a:off x="1951318" y="3810000"/>
              <a:ext cx="352230" cy="400110"/>
            </a:xfrm>
            <a:prstGeom prst="rect">
              <a:avLst/>
            </a:prstGeom>
            <a:noFill/>
            <a:ln w="9525">
              <a:noFill/>
              <a:miter lim="800000"/>
              <a:headEnd/>
              <a:tailEnd/>
            </a:ln>
          </p:spPr>
          <p:txBody>
            <a:bodyPr wrap="none">
              <a:prstTxWarp prst="textNoShape">
                <a:avLst/>
              </a:prstTxWarp>
              <a:spAutoFit/>
            </a:bodyPr>
            <a:lstStyle/>
            <a:p>
              <a:r>
                <a:rPr lang="en-US" dirty="0" smtClean="0">
                  <a:solidFill>
                    <a:srgbClr val="0000FF"/>
                  </a:solidFill>
                  <a:latin typeface="Candara"/>
                  <a:cs typeface="Candara"/>
                </a:rPr>
                <a:t>H</a:t>
              </a:r>
              <a:endParaRPr lang="en-US" dirty="0">
                <a:solidFill>
                  <a:srgbClr val="0000FF"/>
                </a:solidFill>
                <a:latin typeface="Candara"/>
                <a:cs typeface="Candara"/>
              </a:endParaRPr>
            </a:p>
          </p:txBody>
        </p:sp>
        <p:sp>
          <p:nvSpPr>
            <p:cNvPr id="42" name="Text Box 88"/>
            <p:cNvSpPr txBox="1">
              <a:spLocks noChangeArrowheads="1"/>
            </p:cNvSpPr>
            <p:nvPr/>
          </p:nvSpPr>
          <p:spPr bwMode="auto">
            <a:xfrm>
              <a:off x="1219200" y="3124200"/>
              <a:ext cx="389850" cy="400110"/>
            </a:xfrm>
            <a:prstGeom prst="rect">
              <a:avLst/>
            </a:prstGeom>
            <a:noFill/>
            <a:ln w="9525">
              <a:noFill/>
              <a:miter lim="800000"/>
              <a:headEnd/>
              <a:tailEnd/>
            </a:ln>
          </p:spPr>
          <p:txBody>
            <a:bodyPr wrap="none">
              <a:prstTxWarp prst="textNoShape">
                <a:avLst/>
              </a:prstTxWarp>
              <a:spAutoFit/>
            </a:bodyPr>
            <a:lstStyle/>
            <a:p>
              <a:r>
                <a:rPr lang="en-US" dirty="0" err="1" smtClean="0">
                  <a:solidFill>
                    <a:srgbClr val="0000FF"/>
                  </a:solidFill>
                  <a:latin typeface="Candara"/>
                  <a:cs typeface="Candara"/>
                </a:rPr>
                <a:t>Cl</a:t>
              </a:r>
              <a:endParaRPr lang="en-US" dirty="0">
                <a:solidFill>
                  <a:srgbClr val="0000FF"/>
                </a:solidFill>
                <a:latin typeface="Candara"/>
                <a:cs typeface="Candara"/>
              </a:endParaRPr>
            </a:p>
          </p:txBody>
        </p:sp>
        <p:sp>
          <p:nvSpPr>
            <p:cNvPr id="43" name="Text Box 88"/>
            <p:cNvSpPr txBox="1">
              <a:spLocks noChangeArrowheads="1"/>
            </p:cNvSpPr>
            <p:nvPr/>
          </p:nvSpPr>
          <p:spPr bwMode="auto">
            <a:xfrm>
              <a:off x="2667000" y="3125695"/>
              <a:ext cx="389850" cy="400110"/>
            </a:xfrm>
            <a:prstGeom prst="rect">
              <a:avLst/>
            </a:prstGeom>
            <a:noFill/>
            <a:ln w="9525">
              <a:noFill/>
              <a:miter lim="800000"/>
              <a:headEnd/>
              <a:tailEnd/>
            </a:ln>
          </p:spPr>
          <p:txBody>
            <a:bodyPr wrap="none">
              <a:prstTxWarp prst="textNoShape">
                <a:avLst/>
              </a:prstTxWarp>
              <a:spAutoFit/>
            </a:bodyPr>
            <a:lstStyle/>
            <a:p>
              <a:r>
                <a:rPr lang="en-US" dirty="0" err="1" smtClean="0">
                  <a:solidFill>
                    <a:srgbClr val="0000FF"/>
                  </a:solidFill>
                  <a:latin typeface="Candara"/>
                  <a:cs typeface="Candara"/>
                </a:rPr>
                <a:t>Cl</a:t>
              </a:r>
              <a:endParaRPr lang="en-US" dirty="0">
                <a:solidFill>
                  <a:srgbClr val="0000FF"/>
                </a:solidFill>
                <a:latin typeface="Candara"/>
                <a:cs typeface="Candara"/>
              </a:endParaRPr>
            </a:p>
          </p:txBody>
        </p:sp>
        <p:sp>
          <p:nvSpPr>
            <p:cNvPr id="44" name="TextBox 43"/>
            <p:cNvSpPr txBox="1"/>
            <p:nvPr/>
          </p:nvSpPr>
          <p:spPr>
            <a:xfrm>
              <a:off x="4267200" y="3120031"/>
              <a:ext cx="312906" cy="369332"/>
            </a:xfrm>
            <a:prstGeom prst="rect">
              <a:avLst/>
            </a:prstGeom>
            <a:noFill/>
          </p:spPr>
          <p:txBody>
            <a:bodyPr wrap="none" rtlCol="0">
              <a:spAutoFit/>
            </a:bodyPr>
            <a:lstStyle/>
            <a:p>
              <a:r>
                <a:rPr lang="en-US" dirty="0" smtClean="0">
                  <a:solidFill>
                    <a:srgbClr val="0000FF"/>
                  </a:solidFill>
                  <a:latin typeface="Candara"/>
                  <a:cs typeface="Candara"/>
                </a:rPr>
                <a:t>C</a:t>
              </a:r>
              <a:endParaRPr lang="en-US" dirty="0">
                <a:solidFill>
                  <a:srgbClr val="0000FF"/>
                </a:solidFill>
                <a:latin typeface="Candara"/>
                <a:cs typeface="Candara"/>
              </a:endParaRPr>
            </a:p>
          </p:txBody>
        </p:sp>
        <p:cxnSp>
          <p:nvCxnSpPr>
            <p:cNvPr id="52" name="Straight Connector 51"/>
            <p:cNvCxnSpPr/>
            <p:nvPr/>
          </p:nvCxnSpPr>
          <p:spPr bwMode="auto">
            <a:xfrm rot="5400000" flipH="1" flipV="1">
              <a:off x="4191794" y="2951896"/>
              <a:ext cx="457200" cy="1588"/>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54" name="Straight Connector 53"/>
            <p:cNvCxnSpPr/>
            <p:nvPr/>
          </p:nvCxnSpPr>
          <p:spPr bwMode="auto">
            <a:xfrm rot="5400000" flipH="1" flipV="1">
              <a:off x="4191794" y="3728837"/>
              <a:ext cx="457200" cy="1588"/>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55" name="Straight Connector 54"/>
            <p:cNvCxnSpPr/>
            <p:nvPr/>
          </p:nvCxnSpPr>
          <p:spPr bwMode="auto">
            <a:xfrm flipH="1" flipV="1">
              <a:off x="4572000" y="3348631"/>
              <a:ext cx="457200" cy="1588"/>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58" name="Straight Connector 57"/>
            <p:cNvCxnSpPr/>
            <p:nvPr/>
          </p:nvCxnSpPr>
          <p:spPr bwMode="auto">
            <a:xfrm flipH="1" flipV="1">
              <a:off x="3810000" y="3347043"/>
              <a:ext cx="457200" cy="1588"/>
            </a:xfrm>
            <a:prstGeom prst="line">
              <a:avLst/>
            </a:prstGeom>
            <a:solidFill>
              <a:schemeClr val="accent1"/>
            </a:solidFill>
            <a:ln w="9525" cap="flat" cmpd="sng" algn="ctr">
              <a:solidFill>
                <a:srgbClr val="0000FF"/>
              </a:solidFill>
              <a:prstDash val="solid"/>
              <a:round/>
              <a:headEnd type="none" w="med" len="med"/>
              <a:tailEnd type="none" w="med" len="med"/>
            </a:ln>
            <a:effectLst/>
          </p:spPr>
        </p:cxnSp>
        <p:sp>
          <p:nvSpPr>
            <p:cNvPr id="64" name="Text Box 88"/>
            <p:cNvSpPr txBox="1">
              <a:spLocks noChangeArrowheads="1"/>
            </p:cNvSpPr>
            <p:nvPr/>
          </p:nvSpPr>
          <p:spPr bwMode="auto">
            <a:xfrm>
              <a:off x="4252259" y="2415121"/>
              <a:ext cx="389850" cy="400110"/>
            </a:xfrm>
            <a:prstGeom prst="rect">
              <a:avLst/>
            </a:prstGeom>
            <a:noFill/>
            <a:ln w="9525">
              <a:noFill/>
              <a:miter lim="800000"/>
              <a:headEnd/>
              <a:tailEnd/>
            </a:ln>
          </p:spPr>
          <p:txBody>
            <a:bodyPr wrap="none">
              <a:prstTxWarp prst="textNoShape">
                <a:avLst/>
              </a:prstTxWarp>
              <a:spAutoFit/>
            </a:bodyPr>
            <a:lstStyle/>
            <a:p>
              <a:r>
                <a:rPr lang="en-US" dirty="0" err="1" smtClean="0">
                  <a:solidFill>
                    <a:srgbClr val="0000FF"/>
                  </a:solidFill>
                  <a:latin typeface="Candara"/>
                  <a:cs typeface="Candara"/>
                </a:rPr>
                <a:t>Cl</a:t>
              </a:r>
              <a:endParaRPr lang="en-US" dirty="0">
                <a:solidFill>
                  <a:srgbClr val="0000FF"/>
                </a:solidFill>
                <a:latin typeface="Candara"/>
                <a:cs typeface="Candara"/>
              </a:endParaRPr>
            </a:p>
          </p:txBody>
        </p:sp>
        <p:sp>
          <p:nvSpPr>
            <p:cNvPr id="65" name="Text Box 88"/>
            <p:cNvSpPr txBox="1">
              <a:spLocks noChangeArrowheads="1"/>
            </p:cNvSpPr>
            <p:nvPr/>
          </p:nvSpPr>
          <p:spPr bwMode="auto">
            <a:xfrm>
              <a:off x="4237318" y="3805831"/>
              <a:ext cx="352230" cy="400110"/>
            </a:xfrm>
            <a:prstGeom prst="rect">
              <a:avLst/>
            </a:prstGeom>
            <a:noFill/>
            <a:ln w="9525">
              <a:noFill/>
              <a:miter lim="800000"/>
              <a:headEnd/>
              <a:tailEnd/>
            </a:ln>
          </p:spPr>
          <p:txBody>
            <a:bodyPr wrap="none">
              <a:prstTxWarp prst="textNoShape">
                <a:avLst/>
              </a:prstTxWarp>
              <a:spAutoFit/>
            </a:bodyPr>
            <a:lstStyle/>
            <a:p>
              <a:r>
                <a:rPr lang="en-US" dirty="0" smtClean="0">
                  <a:solidFill>
                    <a:srgbClr val="0000FF"/>
                  </a:solidFill>
                  <a:latin typeface="Candara"/>
                  <a:cs typeface="Candara"/>
                </a:rPr>
                <a:t>H</a:t>
              </a:r>
              <a:endParaRPr lang="en-US" dirty="0">
                <a:solidFill>
                  <a:srgbClr val="0000FF"/>
                </a:solidFill>
                <a:latin typeface="Candara"/>
                <a:cs typeface="Candara"/>
              </a:endParaRPr>
            </a:p>
          </p:txBody>
        </p:sp>
        <p:sp>
          <p:nvSpPr>
            <p:cNvPr id="68" name="Text Box 88"/>
            <p:cNvSpPr txBox="1">
              <a:spLocks noChangeArrowheads="1"/>
            </p:cNvSpPr>
            <p:nvPr/>
          </p:nvSpPr>
          <p:spPr bwMode="auto">
            <a:xfrm>
              <a:off x="3505200" y="3120031"/>
              <a:ext cx="389850" cy="400110"/>
            </a:xfrm>
            <a:prstGeom prst="rect">
              <a:avLst/>
            </a:prstGeom>
            <a:noFill/>
            <a:ln w="9525">
              <a:noFill/>
              <a:miter lim="800000"/>
              <a:headEnd/>
              <a:tailEnd/>
            </a:ln>
          </p:spPr>
          <p:txBody>
            <a:bodyPr wrap="none">
              <a:prstTxWarp prst="textNoShape">
                <a:avLst/>
              </a:prstTxWarp>
              <a:spAutoFit/>
            </a:bodyPr>
            <a:lstStyle/>
            <a:p>
              <a:r>
                <a:rPr lang="en-US" dirty="0" err="1" smtClean="0">
                  <a:solidFill>
                    <a:srgbClr val="0000FF"/>
                  </a:solidFill>
                  <a:latin typeface="Candara"/>
                  <a:cs typeface="Candara"/>
                </a:rPr>
                <a:t>Cl</a:t>
              </a:r>
              <a:endParaRPr lang="en-US" dirty="0">
                <a:solidFill>
                  <a:srgbClr val="0000FF"/>
                </a:solidFill>
                <a:latin typeface="Candara"/>
                <a:cs typeface="Candara"/>
              </a:endParaRPr>
            </a:p>
          </p:txBody>
        </p:sp>
        <p:sp>
          <p:nvSpPr>
            <p:cNvPr id="73" name="Text Box 88"/>
            <p:cNvSpPr txBox="1">
              <a:spLocks noChangeArrowheads="1"/>
            </p:cNvSpPr>
            <p:nvPr/>
          </p:nvSpPr>
          <p:spPr bwMode="auto">
            <a:xfrm>
              <a:off x="4953000" y="3121526"/>
              <a:ext cx="351854" cy="400110"/>
            </a:xfrm>
            <a:prstGeom prst="rect">
              <a:avLst/>
            </a:prstGeom>
            <a:noFill/>
            <a:ln w="9525">
              <a:noFill/>
              <a:miter lim="800000"/>
              <a:headEnd/>
              <a:tailEnd/>
            </a:ln>
          </p:spPr>
          <p:txBody>
            <a:bodyPr wrap="none">
              <a:prstTxWarp prst="textNoShape">
                <a:avLst/>
              </a:prstTxWarp>
              <a:spAutoFit/>
            </a:bodyPr>
            <a:lstStyle/>
            <a:p>
              <a:r>
                <a:rPr lang="en-US" dirty="0" smtClean="0">
                  <a:solidFill>
                    <a:srgbClr val="0000FF"/>
                  </a:solidFill>
                  <a:latin typeface="Candara"/>
                  <a:cs typeface="Candara"/>
                </a:rPr>
                <a:t>H</a:t>
              </a:r>
              <a:endParaRPr lang="en-US" dirty="0">
                <a:solidFill>
                  <a:srgbClr val="0000FF"/>
                </a:solidFill>
                <a:latin typeface="Candara"/>
                <a:cs typeface="Candara"/>
              </a:endParaRPr>
            </a:p>
          </p:txBody>
        </p:sp>
      </p:grpSp>
      <p:sp>
        <p:nvSpPr>
          <p:cNvPr id="75" name="Text Box 88"/>
          <p:cNvSpPr txBox="1">
            <a:spLocks noChangeArrowheads="1"/>
          </p:cNvSpPr>
          <p:nvPr/>
        </p:nvSpPr>
        <p:spPr bwMode="auto">
          <a:xfrm>
            <a:off x="5889042" y="2895600"/>
            <a:ext cx="3139050" cy="923330"/>
          </a:xfrm>
          <a:prstGeom prst="rect">
            <a:avLst/>
          </a:prstGeom>
          <a:noFill/>
          <a:ln w="9525">
            <a:noFill/>
            <a:prstDash val="dot"/>
            <a:miter lim="800000"/>
            <a:headEnd/>
            <a:tailEnd/>
          </a:ln>
        </p:spPr>
        <p:txBody>
          <a:bodyPr wrap="none">
            <a:prstTxWarp prst="textNoShape">
              <a:avLst/>
            </a:prstTxWarp>
            <a:spAutoFit/>
          </a:bodyPr>
          <a:lstStyle/>
          <a:p>
            <a:r>
              <a:rPr lang="en-US" sz="1800" dirty="0" smtClean="0">
                <a:solidFill>
                  <a:srgbClr val="0000FF"/>
                </a:solidFill>
                <a:latin typeface="Candara"/>
                <a:cs typeface="Candara"/>
              </a:rPr>
              <a:t>However, chemists only found</a:t>
            </a:r>
            <a:br>
              <a:rPr lang="en-US" sz="1800" dirty="0" smtClean="0">
                <a:solidFill>
                  <a:srgbClr val="0000FF"/>
                </a:solidFill>
                <a:latin typeface="Candara"/>
                <a:cs typeface="Candara"/>
              </a:rPr>
            </a:br>
            <a:r>
              <a:rPr lang="en-US" sz="1800" dirty="0" smtClean="0">
                <a:solidFill>
                  <a:srgbClr val="0000FF"/>
                </a:solidFill>
                <a:latin typeface="Candara"/>
                <a:cs typeface="Candara"/>
              </a:rPr>
              <a:t>one </a:t>
            </a:r>
            <a:r>
              <a:rPr lang="en-US" sz="1800" b="1" i="1" dirty="0" smtClean="0">
                <a:solidFill>
                  <a:srgbClr val="0000FF"/>
                </a:solidFill>
                <a:latin typeface="Candara"/>
                <a:cs typeface="Candara"/>
              </a:rPr>
              <a:t>isomer</a:t>
            </a:r>
            <a:r>
              <a:rPr lang="en-US" sz="1800" dirty="0" smtClean="0">
                <a:solidFill>
                  <a:srgbClr val="0000FF"/>
                </a:solidFill>
                <a:latin typeface="Candara"/>
                <a:cs typeface="Candara"/>
              </a:rPr>
              <a:t> (“version”) of</a:t>
            </a:r>
            <a:br>
              <a:rPr lang="en-US" sz="1800" dirty="0" smtClean="0">
                <a:solidFill>
                  <a:srgbClr val="0000FF"/>
                </a:solidFill>
                <a:latin typeface="Candara"/>
                <a:cs typeface="Candara"/>
              </a:rPr>
            </a:br>
            <a:r>
              <a:rPr lang="en-US" sz="1800" dirty="0" smtClean="0">
                <a:solidFill>
                  <a:srgbClr val="0000FF"/>
                </a:solidFill>
                <a:latin typeface="Candara"/>
                <a:cs typeface="Candara"/>
              </a:rPr>
              <a:t>this molecule. Hmmm……</a:t>
            </a:r>
            <a:endParaRPr lang="en-US" sz="1800" dirty="0">
              <a:solidFill>
                <a:srgbClr val="0000FF"/>
              </a:solidFill>
              <a:latin typeface="Candara"/>
              <a:cs typeface="Candara"/>
            </a:endParaRPr>
          </a:p>
        </p:txBody>
      </p:sp>
      <p:grpSp>
        <p:nvGrpSpPr>
          <p:cNvPr id="4" name="Group 3"/>
          <p:cNvGrpSpPr/>
          <p:nvPr/>
        </p:nvGrpSpPr>
        <p:grpSpPr>
          <a:xfrm>
            <a:off x="457200" y="4334470"/>
            <a:ext cx="6850628" cy="2371130"/>
            <a:chOff x="457200" y="4334470"/>
            <a:chExt cx="6850628" cy="2371130"/>
          </a:xfrm>
        </p:grpSpPr>
        <p:sp>
          <p:nvSpPr>
            <p:cNvPr id="76" name="Text Box 88"/>
            <p:cNvSpPr txBox="1">
              <a:spLocks noChangeArrowheads="1"/>
            </p:cNvSpPr>
            <p:nvPr/>
          </p:nvSpPr>
          <p:spPr bwMode="auto">
            <a:xfrm>
              <a:off x="457200" y="4334470"/>
              <a:ext cx="6850628" cy="2154436"/>
            </a:xfrm>
            <a:prstGeom prst="rect">
              <a:avLst/>
            </a:prstGeom>
            <a:noFill/>
            <a:ln w="9525">
              <a:noFill/>
              <a:prstDash val="dot"/>
              <a:miter lim="800000"/>
              <a:headEnd/>
              <a:tailEnd/>
            </a:ln>
          </p:spPr>
          <p:txBody>
            <a:bodyPr wrap="none">
              <a:prstTxWarp prst="textNoShape">
                <a:avLst/>
              </a:prstTxWarp>
              <a:spAutoFit/>
            </a:bodyPr>
            <a:lstStyle/>
            <a:p>
              <a:r>
                <a:rPr lang="en-US" sz="1800" dirty="0" smtClean="0">
                  <a:solidFill>
                    <a:srgbClr val="0000FF"/>
                  </a:solidFill>
                  <a:latin typeface="Candara"/>
                  <a:cs typeface="Candara"/>
                </a:rPr>
                <a:t>The single version showed that the molecule’s shape was not planar.</a:t>
              </a:r>
              <a:br>
                <a:rPr lang="en-US" sz="1800" dirty="0" smtClean="0">
                  <a:solidFill>
                    <a:srgbClr val="0000FF"/>
                  </a:solidFill>
                  <a:latin typeface="Candara"/>
                  <a:cs typeface="Candara"/>
                </a:rPr>
              </a:br>
              <a:r>
                <a:rPr lang="en-US" sz="1800" dirty="0" smtClean="0">
                  <a:solidFill>
                    <a:srgbClr val="0000FF"/>
                  </a:solidFill>
                  <a:latin typeface="Candara"/>
                  <a:cs typeface="Candara"/>
                </a:rPr>
                <a:t>Therefore it must be 3-dimensional?!</a:t>
              </a:r>
            </a:p>
            <a:p>
              <a:endParaRPr lang="en-US" sz="800" dirty="0" smtClean="0">
                <a:solidFill>
                  <a:srgbClr val="0000FF"/>
                </a:solidFill>
                <a:latin typeface="Candara"/>
                <a:cs typeface="Candara"/>
              </a:endParaRPr>
            </a:p>
            <a:p>
              <a:r>
                <a:rPr lang="en-US" sz="1800" dirty="0" smtClean="0">
                  <a:solidFill>
                    <a:srgbClr val="0000FF"/>
                  </a:solidFill>
                  <a:latin typeface="Candara"/>
                  <a:cs typeface="Candara"/>
                </a:rPr>
                <a:t>In 1874, </a:t>
              </a:r>
              <a:r>
                <a:rPr lang="en-US" sz="1800" dirty="0" err="1" smtClean="0">
                  <a:solidFill>
                    <a:srgbClr val="0000FF"/>
                  </a:solidFill>
                  <a:latin typeface="Candara"/>
                  <a:cs typeface="Candara"/>
                </a:rPr>
                <a:t>van’t</a:t>
              </a:r>
              <a:r>
                <a:rPr lang="en-US" sz="1800" dirty="0" smtClean="0">
                  <a:solidFill>
                    <a:srgbClr val="0000FF"/>
                  </a:solidFill>
                  <a:latin typeface="Candara"/>
                  <a:cs typeface="Candara"/>
                </a:rPr>
                <a:t> Hoff &amp; Bell proposed</a:t>
              </a:r>
              <a:br>
                <a:rPr lang="en-US" sz="1800" dirty="0" smtClean="0">
                  <a:solidFill>
                    <a:srgbClr val="0000FF"/>
                  </a:solidFill>
                  <a:latin typeface="Candara"/>
                  <a:cs typeface="Candara"/>
                </a:rPr>
              </a:br>
              <a:r>
                <a:rPr lang="en-US" sz="1800" dirty="0" smtClean="0">
                  <a:solidFill>
                    <a:srgbClr val="0000FF"/>
                  </a:solidFill>
                  <a:latin typeface="Candara"/>
                  <a:cs typeface="Candara"/>
                </a:rPr>
                <a:t>a 3D tetrahedral structure, like a</a:t>
              </a:r>
              <a:br>
                <a:rPr lang="en-US" sz="1800" dirty="0" smtClean="0">
                  <a:solidFill>
                    <a:srgbClr val="0000FF"/>
                  </a:solidFill>
                  <a:latin typeface="Candara"/>
                  <a:cs typeface="Candara"/>
                </a:rPr>
              </a:br>
              <a:r>
                <a:rPr lang="en-US" sz="1800" dirty="0" smtClean="0">
                  <a:solidFill>
                    <a:srgbClr val="0000FF"/>
                  </a:solidFill>
                  <a:latin typeface="Candara"/>
                  <a:cs typeface="Candara"/>
                </a:rPr>
                <a:t>pyramid.</a:t>
              </a:r>
            </a:p>
            <a:p>
              <a:endParaRPr lang="en-US" sz="1800" dirty="0" smtClean="0">
                <a:solidFill>
                  <a:srgbClr val="0000FF"/>
                </a:solidFill>
                <a:latin typeface="Candara"/>
                <a:cs typeface="Candara"/>
              </a:endParaRPr>
            </a:p>
            <a:p>
              <a:r>
                <a:rPr lang="en-US" sz="1800" dirty="0" smtClean="0">
                  <a:solidFill>
                    <a:srgbClr val="0000FF"/>
                  </a:solidFill>
                  <a:latin typeface="Candara"/>
                  <a:cs typeface="Candara"/>
                </a:rPr>
                <a:t>All tetrahedral bond angles are 109.5°.</a:t>
              </a:r>
              <a:endParaRPr lang="en-US" sz="1800" dirty="0">
                <a:solidFill>
                  <a:srgbClr val="0000FF"/>
                </a:solidFill>
                <a:latin typeface="Candara"/>
                <a:cs typeface="Candara"/>
              </a:endParaRPr>
            </a:p>
          </p:txBody>
        </p:sp>
        <p:sp>
          <p:nvSpPr>
            <p:cNvPr id="77" name="TextBox 76"/>
            <p:cNvSpPr txBox="1"/>
            <p:nvPr/>
          </p:nvSpPr>
          <p:spPr>
            <a:xfrm>
              <a:off x="6019800" y="5486400"/>
              <a:ext cx="332693" cy="400110"/>
            </a:xfrm>
            <a:prstGeom prst="rect">
              <a:avLst/>
            </a:prstGeom>
            <a:noFill/>
          </p:spPr>
          <p:txBody>
            <a:bodyPr wrap="none" rtlCol="0">
              <a:spAutoFit/>
            </a:bodyPr>
            <a:lstStyle/>
            <a:p>
              <a:r>
                <a:rPr lang="en-US" dirty="0" smtClean="0">
                  <a:latin typeface="Candara"/>
                  <a:cs typeface="Candara"/>
                </a:rPr>
                <a:t>C</a:t>
              </a:r>
              <a:endParaRPr lang="en-US" dirty="0">
                <a:latin typeface="Candara"/>
                <a:cs typeface="Candara"/>
              </a:endParaRPr>
            </a:p>
          </p:txBody>
        </p:sp>
        <p:cxnSp>
          <p:nvCxnSpPr>
            <p:cNvPr id="78" name="Straight Connector 77"/>
            <p:cNvCxnSpPr/>
            <p:nvPr/>
          </p:nvCxnSpPr>
          <p:spPr bwMode="auto">
            <a:xfrm rot="5400000" flipH="1" flipV="1">
              <a:off x="5944394" y="5318265"/>
              <a:ext cx="457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a:stCxn id="85" idx="1"/>
            </p:cNvCxnSpPr>
            <p:nvPr/>
          </p:nvCxnSpPr>
          <p:spPr bwMode="auto">
            <a:xfrm rot="10800000">
              <a:off x="6324600" y="5715001"/>
              <a:ext cx="381000" cy="33334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2" name="Text Box 88"/>
            <p:cNvSpPr txBox="1">
              <a:spLocks noChangeArrowheads="1"/>
            </p:cNvSpPr>
            <p:nvPr/>
          </p:nvSpPr>
          <p:spPr bwMode="auto">
            <a:xfrm>
              <a:off x="6004859" y="4781490"/>
              <a:ext cx="352230" cy="400110"/>
            </a:xfrm>
            <a:prstGeom prst="rect">
              <a:avLst/>
            </a:prstGeom>
            <a:noFill/>
            <a:ln w="9525">
              <a:noFill/>
              <a:miter lim="800000"/>
              <a:headEnd/>
              <a:tailEnd/>
            </a:ln>
          </p:spPr>
          <p:txBody>
            <a:bodyPr wrap="none">
              <a:prstTxWarp prst="textNoShape">
                <a:avLst/>
              </a:prstTxWarp>
              <a:spAutoFit/>
            </a:bodyPr>
            <a:lstStyle/>
            <a:p>
              <a:r>
                <a:rPr lang="en-US" dirty="0" smtClean="0">
                  <a:solidFill>
                    <a:srgbClr val="0000FF"/>
                  </a:solidFill>
                  <a:latin typeface="Candara"/>
                  <a:cs typeface="Candara"/>
                </a:rPr>
                <a:t>H</a:t>
              </a:r>
              <a:endParaRPr lang="en-US" dirty="0">
                <a:solidFill>
                  <a:srgbClr val="0000FF"/>
                </a:solidFill>
                <a:latin typeface="Candara"/>
                <a:cs typeface="Candara"/>
              </a:endParaRPr>
            </a:p>
          </p:txBody>
        </p:sp>
        <p:sp>
          <p:nvSpPr>
            <p:cNvPr id="83" name="Text Box 88"/>
            <p:cNvSpPr txBox="1">
              <a:spLocks noChangeArrowheads="1"/>
            </p:cNvSpPr>
            <p:nvPr/>
          </p:nvSpPr>
          <p:spPr bwMode="auto">
            <a:xfrm>
              <a:off x="5896170" y="6305490"/>
              <a:ext cx="352230" cy="400110"/>
            </a:xfrm>
            <a:prstGeom prst="rect">
              <a:avLst/>
            </a:prstGeom>
            <a:noFill/>
            <a:ln w="9525">
              <a:noFill/>
              <a:miter lim="800000"/>
              <a:headEnd/>
              <a:tailEnd/>
            </a:ln>
          </p:spPr>
          <p:txBody>
            <a:bodyPr wrap="none">
              <a:prstTxWarp prst="textNoShape">
                <a:avLst/>
              </a:prstTxWarp>
              <a:spAutoFit/>
            </a:bodyPr>
            <a:lstStyle/>
            <a:p>
              <a:r>
                <a:rPr lang="en-US" dirty="0" smtClean="0">
                  <a:solidFill>
                    <a:srgbClr val="0000FF"/>
                  </a:solidFill>
                  <a:latin typeface="Candara"/>
                  <a:cs typeface="Candara"/>
                </a:rPr>
                <a:t>H</a:t>
              </a:r>
              <a:endParaRPr lang="en-US" dirty="0">
                <a:solidFill>
                  <a:srgbClr val="0000FF"/>
                </a:solidFill>
                <a:latin typeface="Candara"/>
                <a:cs typeface="Candara"/>
              </a:endParaRPr>
            </a:p>
          </p:txBody>
        </p:sp>
        <p:sp>
          <p:nvSpPr>
            <p:cNvPr id="84" name="Text Box 88"/>
            <p:cNvSpPr txBox="1">
              <a:spLocks noChangeArrowheads="1"/>
            </p:cNvSpPr>
            <p:nvPr/>
          </p:nvSpPr>
          <p:spPr bwMode="auto">
            <a:xfrm>
              <a:off x="5462609" y="5973482"/>
              <a:ext cx="389850" cy="400110"/>
            </a:xfrm>
            <a:prstGeom prst="rect">
              <a:avLst/>
            </a:prstGeom>
            <a:noFill/>
            <a:ln w="9525">
              <a:noFill/>
              <a:miter lim="800000"/>
              <a:headEnd/>
              <a:tailEnd/>
            </a:ln>
          </p:spPr>
          <p:txBody>
            <a:bodyPr wrap="none">
              <a:prstTxWarp prst="textNoShape">
                <a:avLst/>
              </a:prstTxWarp>
              <a:spAutoFit/>
            </a:bodyPr>
            <a:lstStyle/>
            <a:p>
              <a:r>
                <a:rPr lang="en-US" dirty="0" err="1" smtClean="0">
                  <a:solidFill>
                    <a:srgbClr val="0000FF"/>
                  </a:solidFill>
                  <a:latin typeface="Candara"/>
                  <a:cs typeface="Candara"/>
                </a:rPr>
                <a:t>Cl</a:t>
              </a:r>
              <a:endParaRPr lang="en-US" dirty="0">
                <a:solidFill>
                  <a:srgbClr val="0000FF"/>
                </a:solidFill>
                <a:latin typeface="Candara"/>
                <a:cs typeface="Candara"/>
              </a:endParaRPr>
            </a:p>
          </p:txBody>
        </p:sp>
        <p:sp>
          <p:nvSpPr>
            <p:cNvPr id="85" name="Text Box 88"/>
            <p:cNvSpPr txBox="1">
              <a:spLocks noChangeArrowheads="1"/>
            </p:cNvSpPr>
            <p:nvPr/>
          </p:nvSpPr>
          <p:spPr bwMode="auto">
            <a:xfrm>
              <a:off x="6705600" y="5848290"/>
              <a:ext cx="389850" cy="400110"/>
            </a:xfrm>
            <a:prstGeom prst="rect">
              <a:avLst/>
            </a:prstGeom>
            <a:noFill/>
            <a:ln w="9525">
              <a:noFill/>
              <a:miter lim="800000"/>
              <a:headEnd/>
              <a:tailEnd/>
            </a:ln>
          </p:spPr>
          <p:txBody>
            <a:bodyPr wrap="none">
              <a:prstTxWarp prst="textNoShape">
                <a:avLst/>
              </a:prstTxWarp>
              <a:spAutoFit/>
            </a:bodyPr>
            <a:lstStyle/>
            <a:p>
              <a:r>
                <a:rPr lang="en-US" dirty="0" err="1" smtClean="0">
                  <a:solidFill>
                    <a:srgbClr val="0000FF"/>
                  </a:solidFill>
                  <a:latin typeface="Candara"/>
                  <a:cs typeface="Candara"/>
                </a:rPr>
                <a:t>Cl</a:t>
              </a:r>
              <a:endParaRPr lang="en-US" dirty="0">
                <a:solidFill>
                  <a:srgbClr val="0000FF"/>
                </a:solidFill>
                <a:latin typeface="Candara"/>
                <a:cs typeface="Candara"/>
              </a:endParaRPr>
            </a:p>
          </p:txBody>
        </p:sp>
        <p:grpSp>
          <p:nvGrpSpPr>
            <p:cNvPr id="2" name="Group 90"/>
            <p:cNvGrpSpPr/>
            <p:nvPr/>
          </p:nvGrpSpPr>
          <p:grpSpPr>
            <a:xfrm rot="1651277">
              <a:off x="5818394" y="5777614"/>
              <a:ext cx="434975" cy="554037"/>
              <a:chOff x="7124700" y="5567363"/>
              <a:chExt cx="434975" cy="554037"/>
            </a:xfrm>
          </p:grpSpPr>
          <p:sp>
            <p:nvSpPr>
              <p:cNvPr id="89" name="AutoShape 2" descr="Dark horizontal"/>
              <p:cNvSpPr>
                <a:spLocks noChangeArrowheads="1"/>
              </p:cNvSpPr>
              <p:nvPr/>
            </p:nvSpPr>
            <p:spPr bwMode="auto">
              <a:xfrm rot="1033480" flipV="1">
                <a:off x="7124700" y="5588000"/>
                <a:ext cx="228600" cy="533400"/>
              </a:xfrm>
              <a:prstGeom prst="triangle">
                <a:avLst>
                  <a:gd name="adj" fmla="val 50000"/>
                </a:avLst>
              </a:prstGeom>
              <a:pattFill prst="dkHorz">
                <a:fgClr>
                  <a:schemeClr val="tx2"/>
                </a:fgClr>
                <a:bgClr>
                  <a:srgbClr val="FFFFFF"/>
                </a:bgClr>
              </a:pattFill>
              <a:ln w="9525">
                <a:noFill/>
                <a:miter lim="800000"/>
                <a:headEnd/>
                <a:tailEnd/>
              </a:ln>
            </p:spPr>
            <p:txBody>
              <a:bodyPr wrap="none" anchor="ctr">
                <a:prstTxWarp prst="textNoShape">
                  <a:avLst/>
                </a:prstTxWarp>
              </a:bodyPr>
              <a:lstStyle/>
              <a:p>
                <a:endParaRPr lang="en-US"/>
              </a:p>
            </p:txBody>
          </p:sp>
          <p:sp>
            <p:nvSpPr>
              <p:cNvPr id="90" name="AutoShape 43"/>
              <p:cNvSpPr>
                <a:spLocks noChangeArrowheads="1"/>
              </p:cNvSpPr>
              <p:nvPr/>
            </p:nvSpPr>
            <p:spPr bwMode="auto">
              <a:xfrm rot="20566520">
                <a:off x="7331075" y="5567363"/>
                <a:ext cx="228600" cy="533400"/>
              </a:xfrm>
              <a:prstGeom prst="triangle">
                <a:avLst>
                  <a:gd name="adj" fmla="val 50000"/>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grpSp>
        <p:sp>
          <p:nvSpPr>
            <p:cNvPr id="92" name="Rectangle 91"/>
            <p:cNvSpPr/>
            <p:nvPr/>
          </p:nvSpPr>
          <p:spPr bwMode="auto">
            <a:xfrm>
              <a:off x="5334000" y="4800600"/>
              <a:ext cx="1828800" cy="1905000"/>
            </a:xfrm>
            <a:prstGeom prst="rect">
              <a:avLst/>
            </a:prstGeom>
            <a:noFill/>
            <a:ln w="9525" cap="flat" cmpd="sng" algn="ctr">
              <a:solidFill>
                <a:srgbClr val="0000FF"/>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Skia" pitchFamily="-111" charset="0"/>
              </a:endParaRPr>
            </a:p>
          </p:txBody>
        </p:sp>
      </p:grpSp>
    </p:spTree>
    <p:extLst>
      <p:ext uri="{BB962C8B-B14F-4D97-AF65-F5344CB8AC3E}">
        <p14:creationId xmlns:p14="http://schemas.microsoft.com/office/powerpoint/2010/main" val="1826674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How can methane’s bonds be “equivalent”?</a:t>
            </a:r>
            <a:endParaRPr lang="en-US" sz="2800" dirty="0">
              <a:solidFill>
                <a:srgbClr val="000000"/>
              </a:solidFill>
              <a:latin typeface="Candara" charset="0"/>
              <a:ea typeface="Candara" charset="0"/>
              <a:cs typeface="Candara" charset="0"/>
            </a:endParaRPr>
          </a:p>
        </p:txBody>
      </p:sp>
      <p:sp>
        <p:nvSpPr>
          <p:cNvPr id="45" name="Text Box 3"/>
          <p:cNvSpPr txBox="1">
            <a:spLocks noChangeArrowheads="1"/>
          </p:cNvSpPr>
          <p:nvPr/>
        </p:nvSpPr>
        <p:spPr bwMode="auto">
          <a:xfrm>
            <a:off x="381000" y="965537"/>
            <a:ext cx="8385948" cy="1323439"/>
          </a:xfrm>
          <a:prstGeom prst="rect">
            <a:avLst/>
          </a:prstGeom>
          <a:noFill/>
          <a:ln w="9525">
            <a:noFill/>
            <a:miter lim="800000"/>
            <a:headEnd/>
            <a:tailEnd/>
          </a:ln>
        </p:spPr>
        <p:txBody>
          <a:bodyPr wrap="none">
            <a:prstTxWarp prst="textNoShape">
              <a:avLst/>
            </a:prstTxWarp>
            <a:spAutoFit/>
          </a:bodyPr>
          <a:lstStyle/>
          <a:p>
            <a:pPr indent="6350"/>
            <a:r>
              <a:rPr lang="en-US" sz="2000" dirty="0" smtClean="0">
                <a:latin typeface="Candara"/>
                <a:cs typeface="Candara"/>
              </a:rPr>
              <a:t>Methane is the smallest hydrocarbon, CH4.</a:t>
            </a:r>
          </a:p>
          <a:p>
            <a:pPr indent="6350"/>
            <a:r>
              <a:rPr lang="en-US" sz="2000" dirty="0" smtClean="0">
                <a:latin typeface="Candara"/>
                <a:cs typeface="Candara"/>
              </a:rPr>
              <a:t>By using a technique called electron diffraction, chemists found that each of</a:t>
            </a:r>
            <a:br>
              <a:rPr lang="en-US" sz="2000" dirty="0" smtClean="0">
                <a:latin typeface="Candara"/>
                <a:cs typeface="Candara"/>
              </a:rPr>
            </a:br>
            <a:r>
              <a:rPr lang="en-US" sz="2000" dirty="0" smtClean="0">
                <a:latin typeface="Candara"/>
                <a:cs typeface="Candara"/>
              </a:rPr>
              <a:t>its 4 C-H bonds is identical: same length &amp; strength.</a:t>
            </a:r>
          </a:p>
          <a:p>
            <a:pPr indent="6350"/>
            <a:r>
              <a:rPr lang="en-US" sz="2000" b="1" i="1" dirty="0" smtClean="0">
                <a:latin typeface="Candara"/>
                <a:cs typeface="Candara"/>
              </a:rPr>
              <a:t>Does this sound possible? Sensible?</a:t>
            </a:r>
          </a:p>
        </p:txBody>
      </p:sp>
      <p:grpSp>
        <p:nvGrpSpPr>
          <p:cNvPr id="4" name="Group 3"/>
          <p:cNvGrpSpPr/>
          <p:nvPr/>
        </p:nvGrpSpPr>
        <p:grpSpPr>
          <a:xfrm>
            <a:off x="381000" y="2286000"/>
            <a:ext cx="6231393" cy="4343400"/>
            <a:chOff x="381000" y="2286000"/>
            <a:chExt cx="6231393" cy="4343400"/>
          </a:xfrm>
        </p:grpSpPr>
        <p:pic>
          <p:nvPicPr>
            <p:cNvPr id="49" name="Picture 4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7250" y="4520301"/>
              <a:ext cx="2914650" cy="2032899"/>
            </a:xfrm>
            <a:prstGeom prst="rect">
              <a:avLst/>
            </a:prstGeom>
          </p:spPr>
        </p:pic>
        <p:sp>
          <p:nvSpPr>
            <p:cNvPr id="76" name="Text Box 88"/>
            <p:cNvSpPr txBox="1">
              <a:spLocks noChangeArrowheads="1"/>
            </p:cNvSpPr>
            <p:nvPr/>
          </p:nvSpPr>
          <p:spPr bwMode="auto">
            <a:xfrm>
              <a:off x="381000" y="2286000"/>
              <a:ext cx="6231393" cy="1200329"/>
            </a:xfrm>
            <a:prstGeom prst="rect">
              <a:avLst/>
            </a:prstGeom>
            <a:noFill/>
            <a:ln w="9525">
              <a:noFill/>
              <a:prstDash val="dot"/>
              <a:miter lim="800000"/>
              <a:headEnd/>
              <a:tailEnd/>
            </a:ln>
          </p:spPr>
          <p:txBody>
            <a:bodyPr wrap="none">
              <a:prstTxWarp prst="textNoShape">
                <a:avLst/>
              </a:prstTxWarp>
              <a:spAutoFit/>
            </a:bodyPr>
            <a:lstStyle/>
            <a:p>
              <a:r>
                <a:rPr lang="en-US" sz="1800" dirty="0" smtClean="0">
                  <a:solidFill>
                    <a:srgbClr val="0000FF"/>
                  </a:solidFill>
                  <a:latin typeface="Candara"/>
                  <a:cs typeface="Candara"/>
                </a:rPr>
                <a:t>Think about the electron configuration of the atoms involved!</a:t>
              </a:r>
            </a:p>
            <a:p>
              <a:r>
                <a:rPr lang="en-US" sz="1800" dirty="0" smtClean="0">
                  <a:solidFill>
                    <a:srgbClr val="0000FF"/>
                  </a:solidFill>
                  <a:latin typeface="Candara"/>
                  <a:cs typeface="Candara"/>
                </a:rPr>
                <a:t>H = 1s</a:t>
              </a:r>
              <a:r>
                <a:rPr lang="en-US" sz="1800" baseline="30000" dirty="0" smtClean="0">
                  <a:solidFill>
                    <a:srgbClr val="0000FF"/>
                  </a:solidFill>
                  <a:latin typeface="Candara"/>
                  <a:cs typeface="Candara"/>
                </a:rPr>
                <a:t>1</a:t>
              </a:r>
              <a:endParaRPr lang="en-US" sz="1800" dirty="0" smtClean="0">
                <a:solidFill>
                  <a:srgbClr val="0000FF"/>
                </a:solidFill>
                <a:latin typeface="Candara"/>
                <a:cs typeface="Candara"/>
              </a:endParaRPr>
            </a:p>
            <a:p>
              <a:r>
                <a:rPr lang="en-US" sz="1800" b="1" dirty="0" smtClean="0">
                  <a:solidFill>
                    <a:srgbClr val="0000FF"/>
                  </a:solidFill>
                  <a:latin typeface="Candara"/>
                  <a:cs typeface="Candara"/>
                </a:rPr>
                <a:t>C = 1s</a:t>
              </a:r>
              <a:r>
                <a:rPr lang="en-US" sz="1800" b="1" baseline="30000" dirty="0" smtClean="0">
                  <a:solidFill>
                    <a:srgbClr val="0000FF"/>
                  </a:solidFill>
                  <a:latin typeface="Candara"/>
                  <a:cs typeface="Candara"/>
                </a:rPr>
                <a:t>2</a:t>
              </a:r>
              <a:r>
                <a:rPr lang="en-US" sz="1800" b="1" dirty="0" smtClean="0">
                  <a:solidFill>
                    <a:srgbClr val="0000FF"/>
                  </a:solidFill>
                  <a:latin typeface="Candara"/>
                  <a:cs typeface="Candara"/>
                </a:rPr>
                <a:t>2s</a:t>
              </a:r>
              <a:r>
                <a:rPr lang="en-US" sz="1800" b="1" baseline="30000" dirty="0" smtClean="0">
                  <a:solidFill>
                    <a:srgbClr val="0000FF"/>
                  </a:solidFill>
                  <a:latin typeface="Candara"/>
                  <a:cs typeface="Candara"/>
                </a:rPr>
                <a:t>2</a:t>
              </a:r>
              <a:r>
                <a:rPr lang="en-US" sz="1800" b="1" dirty="0" smtClean="0">
                  <a:solidFill>
                    <a:srgbClr val="0000FF"/>
                  </a:solidFill>
                  <a:latin typeface="Candara"/>
                  <a:cs typeface="Candara"/>
                </a:rPr>
                <a:t>2p</a:t>
              </a:r>
              <a:r>
                <a:rPr lang="en-US" sz="1800" b="1" baseline="30000" dirty="0" smtClean="0">
                  <a:solidFill>
                    <a:srgbClr val="0000FF"/>
                  </a:solidFill>
                  <a:latin typeface="Candara"/>
                  <a:cs typeface="Candara"/>
                </a:rPr>
                <a:t>2</a:t>
              </a:r>
              <a:r>
                <a:rPr lang="en-US" sz="1800" b="1" dirty="0" smtClean="0">
                  <a:solidFill>
                    <a:srgbClr val="0000FF"/>
                  </a:solidFill>
                  <a:latin typeface="Candara"/>
                  <a:cs typeface="Candara"/>
                </a:rPr>
                <a:t>   </a:t>
              </a:r>
              <a:r>
                <a:rPr lang="en-US" sz="1800" dirty="0" smtClean="0">
                  <a:solidFill>
                    <a:srgbClr val="0000FF"/>
                  </a:solidFill>
                  <a:latin typeface="Candara"/>
                  <a:cs typeface="Candara"/>
                </a:rPr>
                <a:t>…. so C’s 4 </a:t>
              </a:r>
              <a:r>
                <a:rPr lang="en-US" sz="1800" dirty="0" err="1" smtClean="0">
                  <a:solidFill>
                    <a:srgbClr val="0000FF"/>
                  </a:solidFill>
                  <a:latin typeface="Candara"/>
                  <a:cs typeface="Candara"/>
                </a:rPr>
                <a:t>e</a:t>
              </a:r>
              <a:r>
                <a:rPr lang="en-US" sz="1800" dirty="0" smtClean="0">
                  <a:solidFill>
                    <a:srgbClr val="0000FF"/>
                  </a:solidFill>
                  <a:latin typeface="Candara"/>
                  <a:cs typeface="Candara"/>
                </a:rPr>
                <a:t>- don’t all have the same </a:t>
              </a:r>
              <a:br>
                <a:rPr lang="en-US" sz="1800" dirty="0" smtClean="0">
                  <a:solidFill>
                    <a:srgbClr val="0000FF"/>
                  </a:solidFill>
                  <a:latin typeface="Candara"/>
                  <a:cs typeface="Candara"/>
                </a:rPr>
              </a:br>
              <a:r>
                <a:rPr lang="en-US" sz="1800" dirty="0" smtClean="0">
                  <a:solidFill>
                    <a:srgbClr val="0000FF"/>
                  </a:solidFill>
                  <a:latin typeface="Candara"/>
                  <a:cs typeface="Candara"/>
                </a:rPr>
                <a:t>energy levels – how can they form 4 identical bonds to the Hs?</a:t>
              </a:r>
            </a:p>
          </p:txBody>
        </p:sp>
        <p:sp>
          <p:nvSpPr>
            <p:cNvPr id="50" name="Rectangle 49"/>
            <p:cNvSpPr/>
            <p:nvPr/>
          </p:nvSpPr>
          <p:spPr bwMode="auto">
            <a:xfrm>
              <a:off x="838200" y="4572000"/>
              <a:ext cx="2971800" cy="2057400"/>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Skia" pitchFamily="-111" charset="0"/>
              </a:endParaRPr>
            </a:p>
          </p:txBody>
        </p:sp>
      </p:grpSp>
      <p:pic>
        <p:nvPicPr>
          <p:cNvPr id="56" name="Picture 55"/>
          <p:cNvPicPr>
            <a:picLocks noChangeAspect="1"/>
          </p:cNvPicPr>
          <p:nvPr/>
        </p:nvPicPr>
        <p:blipFill>
          <a:blip r:embed="rId5"/>
          <a:stretch>
            <a:fillRect/>
          </a:stretch>
        </p:blipFill>
        <p:spPr>
          <a:xfrm>
            <a:off x="6441688" y="1905000"/>
            <a:ext cx="2564780" cy="1752600"/>
          </a:xfrm>
          <a:prstGeom prst="rect">
            <a:avLst/>
          </a:prstGeom>
        </p:spPr>
      </p:pic>
      <p:sp>
        <p:nvSpPr>
          <p:cNvPr id="59" name="Text Box 88"/>
          <p:cNvSpPr txBox="1">
            <a:spLocks noChangeArrowheads="1"/>
          </p:cNvSpPr>
          <p:nvPr/>
        </p:nvSpPr>
        <p:spPr bwMode="auto">
          <a:xfrm>
            <a:off x="7239000" y="4724400"/>
            <a:ext cx="1903736" cy="1754327"/>
          </a:xfrm>
          <a:prstGeom prst="rect">
            <a:avLst/>
          </a:prstGeom>
          <a:noFill/>
          <a:ln w="9525">
            <a:noFill/>
            <a:prstDash val="dot"/>
            <a:miter lim="800000"/>
            <a:headEnd/>
            <a:tailEnd/>
          </a:ln>
        </p:spPr>
        <p:txBody>
          <a:bodyPr wrap="none">
            <a:prstTxWarp prst="textNoShape">
              <a:avLst/>
            </a:prstTxWarp>
            <a:spAutoFit/>
          </a:bodyPr>
          <a:lstStyle/>
          <a:p>
            <a:r>
              <a:rPr lang="en-US" sz="1800" dirty="0" smtClean="0">
                <a:solidFill>
                  <a:srgbClr val="0000FF"/>
                </a:solidFill>
                <a:latin typeface="Candara"/>
                <a:cs typeface="Candara"/>
              </a:rPr>
              <a:t>The hybrid orbital</a:t>
            </a:r>
            <a:br>
              <a:rPr lang="en-US" sz="1800" dirty="0" smtClean="0">
                <a:solidFill>
                  <a:srgbClr val="0000FF"/>
                </a:solidFill>
                <a:latin typeface="Candara"/>
                <a:cs typeface="Candara"/>
              </a:rPr>
            </a:br>
            <a:r>
              <a:rPr lang="en-US" sz="1800" dirty="0" smtClean="0">
                <a:solidFill>
                  <a:srgbClr val="0000FF"/>
                </a:solidFill>
                <a:latin typeface="Candara"/>
                <a:cs typeface="Candara"/>
              </a:rPr>
              <a:t>is called sp</a:t>
            </a:r>
            <a:r>
              <a:rPr lang="en-US" sz="1800" baseline="30000" dirty="0" smtClean="0">
                <a:solidFill>
                  <a:srgbClr val="0000FF"/>
                </a:solidFill>
                <a:latin typeface="Candara"/>
                <a:cs typeface="Candara"/>
              </a:rPr>
              <a:t>3</a:t>
            </a:r>
            <a:br>
              <a:rPr lang="en-US" sz="1800" baseline="30000" dirty="0" smtClean="0">
                <a:solidFill>
                  <a:srgbClr val="0000FF"/>
                </a:solidFill>
                <a:latin typeface="Candara"/>
                <a:cs typeface="Candara"/>
              </a:rPr>
            </a:br>
            <a:r>
              <a:rPr lang="en-US" sz="1800" dirty="0" smtClean="0">
                <a:solidFill>
                  <a:srgbClr val="0000FF"/>
                </a:solidFill>
                <a:latin typeface="Candara"/>
                <a:cs typeface="Candara"/>
              </a:rPr>
              <a:t>because it’s 1 </a:t>
            </a:r>
            <a:r>
              <a:rPr lang="en-US" sz="1800" dirty="0" err="1" smtClean="0">
                <a:solidFill>
                  <a:srgbClr val="0000FF"/>
                </a:solidFill>
                <a:latin typeface="Candara"/>
                <a:cs typeface="Candara"/>
              </a:rPr>
              <a:t>s</a:t>
            </a:r>
            <a:r>
              <a:rPr lang="en-US" sz="1800" dirty="0" smtClean="0">
                <a:solidFill>
                  <a:srgbClr val="0000FF"/>
                </a:solidFill>
                <a:latin typeface="Candara"/>
                <a:cs typeface="Candara"/>
              </a:rPr>
              <a:t> </a:t>
            </a:r>
            <a:br>
              <a:rPr lang="en-US" sz="1800" dirty="0" smtClean="0">
                <a:solidFill>
                  <a:srgbClr val="0000FF"/>
                </a:solidFill>
                <a:latin typeface="Candara"/>
                <a:cs typeface="Candara"/>
              </a:rPr>
            </a:br>
            <a:r>
              <a:rPr lang="en-US" sz="1800" dirty="0" smtClean="0">
                <a:solidFill>
                  <a:srgbClr val="0000FF"/>
                </a:solidFill>
                <a:latin typeface="Candara"/>
                <a:cs typeface="Candara"/>
              </a:rPr>
              <a:t>orbital mixed</a:t>
            </a:r>
            <a:br>
              <a:rPr lang="en-US" sz="1800" dirty="0" smtClean="0">
                <a:solidFill>
                  <a:srgbClr val="0000FF"/>
                </a:solidFill>
                <a:latin typeface="Candara"/>
                <a:cs typeface="Candara"/>
              </a:rPr>
            </a:br>
            <a:r>
              <a:rPr lang="en-US" sz="1800" dirty="0" smtClean="0">
                <a:solidFill>
                  <a:srgbClr val="0000FF"/>
                </a:solidFill>
                <a:latin typeface="Candara"/>
                <a:cs typeface="Candara"/>
              </a:rPr>
              <a:t>with 3 </a:t>
            </a:r>
            <a:r>
              <a:rPr lang="en-US" sz="1800" dirty="0" err="1" smtClean="0">
                <a:solidFill>
                  <a:srgbClr val="0000FF"/>
                </a:solidFill>
                <a:latin typeface="Candara"/>
                <a:cs typeface="Candara"/>
              </a:rPr>
              <a:t>p</a:t>
            </a:r>
            <a:r>
              <a:rPr lang="en-US" sz="1800" dirty="0" smtClean="0">
                <a:solidFill>
                  <a:srgbClr val="0000FF"/>
                </a:solidFill>
                <a:latin typeface="Candara"/>
                <a:cs typeface="Candara"/>
              </a:rPr>
              <a:t> </a:t>
            </a:r>
            <a:r>
              <a:rPr lang="en-US" sz="1800" dirty="0" err="1" smtClean="0">
                <a:solidFill>
                  <a:srgbClr val="0000FF"/>
                </a:solidFill>
                <a:latin typeface="Candara"/>
                <a:cs typeface="Candara"/>
              </a:rPr>
              <a:t>orbitals</a:t>
            </a:r>
            <a:r>
              <a:rPr lang="en-US" sz="1800" dirty="0" smtClean="0">
                <a:solidFill>
                  <a:srgbClr val="0000FF"/>
                </a:solidFill>
                <a:latin typeface="Candara"/>
                <a:cs typeface="Candara"/>
              </a:rPr>
              <a:t>:</a:t>
            </a:r>
          </a:p>
          <a:p>
            <a:pPr algn="ctr"/>
            <a:r>
              <a:rPr lang="en-US" sz="1800" dirty="0" smtClean="0">
                <a:solidFill>
                  <a:srgbClr val="0000FF"/>
                </a:solidFill>
                <a:latin typeface="Candara"/>
                <a:cs typeface="Candara"/>
              </a:rPr>
              <a:t>            s</a:t>
            </a:r>
            <a:r>
              <a:rPr lang="en-US" sz="1800" baseline="30000" dirty="0" smtClean="0">
                <a:solidFill>
                  <a:srgbClr val="0000FF"/>
                </a:solidFill>
                <a:latin typeface="Candara"/>
                <a:cs typeface="Candara"/>
              </a:rPr>
              <a:t>1</a:t>
            </a:r>
            <a:r>
              <a:rPr lang="en-US" sz="1800" dirty="0" smtClean="0">
                <a:solidFill>
                  <a:srgbClr val="0000FF"/>
                </a:solidFill>
                <a:latin typeface="Candara"/>
                <a:cs typeface="Candara"/>
              </a:rPr>
              <a:t>p</a:t>
            </a:r>
            <a:r>
              <a:rPr lang="en-US" sz="1800" baseline="30000" dirty="0" smtClean="0">
                <a:solidFill>
                  <a:srgbClr val="0000FF"/>
                </a:solidFill>
                <a:latin typeface="Candara"/>
                <a:cs typeface="Candara"/>
              </a:rPr>
              <a:t>3</a:t>
            </a:r>
            <a:endParaRPr lang="en-US" sz="1800" dirty="0" smtClean="0">
              <a:solidFill>
                <a:srgbClr val="0000FF"/>
              </a:solidFill>
              <a:latin typeface="Candara"/>
              <a:cs typeface="Candara"/>
            </a:endParaRPr>
          </a:p>
        </p:txBody>
      </p:sp>
      <p:grpSp>
        <p:nvGrpSpPr>
          <p:cNvPr id="5" name="Group 4"/>
          <p:cNvGrpSpPr/>
          <p:nvPr/>
        </p:nvGrpSpPr>
        <p:grpSpPr>
          <a:xfrm>
            <a:off x="374105" y="3505200"/>
            <a:ext cx="7307872" cy="3124200"/>
            <a:chOff x="374105" y="3505200"/>
            <a:chExt cx="7307872" cy="3124200"/>
          </a:xfrm>
        </p:grpSpPr>
        <p:sp>
          <p:nvSpPr>
            <p:cNvPr id="40" name="Text Box 88"/>
            <p:cNvSpPr txBox="1">
              <a:spLocks noChangeArrowheads="1"/>
            </p:cNvSpPr>
            <p:nvPr/>
          </p:nvSpPr>
          <p:spPr bwMode="auto">
            <a:xfrm>
              <a:off x="374105" y="3505200"/>
              <a:ext cx="7307872" cy="646331"/>
            </a:xfrm>
            <a:prstGeom prst="rect">
              <a:avLst/>
            </a:prstGeom>
            <a:noFill/>
            <a:ln w="9525">
              <a:noFill/>
              <a:prstDash val="dot"/>
              <a:miter lim="800000"/>
              <a:headEnd/>
              <a:tailEnd/>
            </a:ln>
          </p:spPr>
          <p:txBody>
            <a:bodyPr wrap="none">
              <a:prstTxWarp prst="textNoShape">
                <a:avLst/>
              </a:prstTxWarp>
              <a:spAutoFit/>
            </a:bodyPr>
            <a:lstStyle/>
            <a:p>
              <a:r>
                <a:rPr lang="en-US" sz="1800" b="1" i="1" dirty="0" smtClean="0">
                  <a:solidFill>
                    <a:srgbClr val="0000FF"/>
                  </a:solidFill>
                  <a:latin typeface="Candara"/>
                  <a:cs typeface="Candara"/>
                </a:rPr>
                <a:t>The answer is orbital hybridization: </a:t>
              </a:r>
              <a:r>
                <a:rPr lang="en-US" sz="1800" dirty="0" smtClean="0">
                  <a:solidFill>
                    <a:srgbClr val="0000FF"/>
                  </a:solidFill>
                  <a:latin typeface="Candara"/>
                  <a:cs typeface="Candara"/>
                </a:rPr>
                <a:t>the valence (bonding) </a:t>
              </a:r>
              <a:r>
                <a:rPr lang="en-US" sz="1800" dirty="0" err="1" smtClean="0">
                  <a:solidFill>
                    <a:srgbClr val="0000FF"/>
                  </a:solidFill>
                  <a:latin typeface="Candara"/>
                  <a:cs typeface="Candara"/>
                </a:rPr>
                <a:t>e</a:t>
              </a:r>
              <a:r>
                <a:rPr lang="en-US" sz="1800" dirty="0" smtClean="0">
                  <a:solidFill>
                    <a:srgbClr val="0000FF"/>
                  </a:solidFill>
                  <a:latin typeface="Candara"/>
                  <a:cs typeface="Candara"/>
                </a:rPr>
                <a:t>- </a:t>
              </a:r>
              <a:br>
                <a:rPr lang="en-US" sz="1800" dirty="0" smtClean="0">
                  <a:solidFill>
                    <a:srgbClr val="0000FF"/>
                  </a:solidFill>
                  <a:latin typeface="Candara"/>
                  <a:cs typeface="Candara"/>
                </a:rPr>
              </a:br>
              <a:r>
                <a:rPr lang="en-US" sz="1800" dirty="0" smtClean="0">
                  <a:solidFill>
                    <a:srgbClr val="0000FF"/>
                  </a:solidFill>
                  <a:latin typeface="Candara"/>
                  <a:cs typeface="Candara"/>
                </a:rPr>
                <a:t>of carbon become identical in order to form the four identical bonds to H.</a:t>
              </a:r>
              <a:r>
                <a:rPr lang="en-US" sz="1800" b="1" i="1" dirty="0" smtClean="0">
                  <a:solidFill>
                    <a:srgbClr val="0000FF"/>
                  </a:solidFill>
                  <a:latin typeface="Candara"/>
                  <a:cs typeface="Candara"/>
                </a:rPr>
                <a:t> </a:t>
              </a:r>
            </a:p>
          </p:txBody>
        </p:sp>
        <p:sp>
          <p:nvSpPr>
            <p:cNvPr id="57" name="Rectangle 56"/>
            <p:cNvSpPr/>
            <p:nvPr/>
          </p:nvSpPr>
          <p:spPr bwMode="auto">
            <a:xfrm>
              <a:off x="4114800" y="4572000"/>
              <a:ext cx="2971800" cy="2057400"/>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Skia" pitchFamily="-111" charset="0"/>
              </a:endParaRPr>
            </a:p>
          </p:txBody>
        </p:sp>
        <p:pic>
          <p:nvPicPr>
            <p:cNvPr id="17" name="Picture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27500" y="4596501"/>
              <a:ext cx="2882900" cy="2032899"/>
            </a:xfrm>
            <a:prstGeom prst="rect">
              <a:avLst/>
            </a:prstGeom>
          </p:spPr>
        </p:pic>
        <p:sp>
          <p:nvSpPr>
            <p:cNvPr id="53" name="Curved Up Arrow 52"/>
            <p:cNvSpPr/>
            <p:nvPr/>
          </p:nvSpPr>
          <p:spPr bwMode="auto">
            <a:xfrm>
              <a:off x="3657600" y="5638800"/>
              <a:ext cx="1676400" cy="685800"/>
            </a:xfrm>
            <a:prstGeom prst="curvedUpArrow">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Skia" pitchFamily="-111" charset="0"/>
              </a:endParaRPr>
            </a:p>
          </p:txBody>
        </p:sp>
      </p:grpSp>
    </p:spTree>
    <p:extLst>
      <p:ext uri="{BB962C8B-B14F-4D97-AF65-F5344CB8AC3E}">
        <p14:creationId xmlns:p14="http://schemas.microsoft.com/office/powerpoint/2010/main" val="850615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pitchFamily="-111" charset="0"/>
              <a:ea typeface="Candara" pitchFamily="-111" charset="0"/>
              <a:cs typeface="Candara" pitchFamily="-111" charset="0"/>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p>
        </p:txBody>
      </p:sp>
      <p:pic>
        <p:nvPicPr>
          <p:cNvPr id="81924"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81925"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pitchFamily="-111" charset="0"/>
                <a:ea typeface="Candara" pitchFamily="-111" charset="0"/>
                <a:cs typeface="Candara" pitchFamily="-111" charset="0"/>
              </a:rPr>
              <a:t>Exercise: think!</a:t>
            </a:r>
            <a:endParaRPr lang="en-US" sz="2800" dirty="0">
              <a:solidFill>
                <a:srgbClr val="000000"/>
              </a:solidFill>
              <a:latin typeface="Candara" pitchFamily="-111" charset="0"/>
              <a:ea typeface="Candara" pitchFamily="-111" charset="0"/>
              <a:cs typeface="Candara" pitchFamily="-111" charset="0"/>
            </a:endParaRPr>
          </a:p>
        </p:txBody>
      </p:sp>
      <p:sp>
        <p:nvSpPr>
          <p:cNvPr id="81926" name="Text Box 3"/>
          <p:cNvSpPr txBox="1">
            <a:spLocks noChangeArrowheads="1"/>
          </p:cNvSpPr>
          <p:nvPr/>
        </p:nvSpPr>
        <p:spPr bwMode="auto">
          <a:xfrm>
            <a:off x="381000" y="965200"/>
            <a:ext cx="7923213" cy="1016000"/>
          </a:xfrm>
          <a:prstGeom prst="rect">
            <a:avLst/>
          </a:prstGeom>
          <a:noFill/>
          <a:ln w="9525">
            <a:noFill/>
            <a:miter lim="800000"/>
            <a:headEnd/>
            <a:tailEnd/>
          </a:ln>
        </p:spPr>
        <p:txBody>
          <a:bodyPr wrap="none">
            <a:prstTxWarp prst="textNoShape">
              <a:avLst/>
            </a:prstTxWarp>
            <a:spAutoFit/>
          </a:bodyPr>
          <a:lstStyle/>
          <a:p>
            <a:pPr indent="6350"/>
            <a:r>
              <a:rPr lang="en-US" sz="2000" dirty="0">
                <a:latin typeface="Candara" pitchFamily="-111" charset="0"/>
                <a:ea typeface="Candara" pitchFamily="-111" charset="0"/>
                <a:cs typeface="Candara" pitchFamily="-111" charset="0"/>
              </a:rPr>
              <a:t>If one electron were “promoted” from carbon’s </a:t>
            </a:r>
            <a:r>
              <a:rPr lang="en-US" sz="2000" dirty="0" err="1">
                <a:latin typeface="Candara" pitchFamily="-111" charset="0"/>
                <a:ea typeface="Candara" pitchFamily="-111" charset="0"/>
                <a:cs typeface="Candara" pitchFamily="-111" charset="0"/>
              </a:rPr>
              <a:t>s</a:t>
            </a:r>
            <a:r>
              <a:rPr lang="en-US" sz="2000" dirty="0">
                <a:latin typeface="Candara" pitchFamily="-111" charset="0"/>
                <a:ea typeface="Candara" pitchFamily="-111" charset="0"/>
                <a:cs typeface="Candara" pitchFamily="-111" charset="0"/>
              </a:rPr>
              <a:t> orbital to it’s </a:t>
            </a:r>
            <a:r>
              <a:rPr lang="en-US" sz="2000" dirty="0" err="1">
                <a:latin typeface="Candara" pitchFamily="-111" charset="0"/>
                <a:ea typeface="Candara" pitchFamily="-111" charset="0"/>
                <a:cs typeface="Candara" pitchFamily="-111" charset="0"/>
              </a:rPr>
              <a:t>p</a:t>
            </a:r>
            <a:r>
              <a:rPr lang="en-US" sz="2000" dirty="0">
                <a:latin typeface="Candara" pitchFamily="-111" charset="0"/>
                <a:ea typeface="Candara" pitchFamily="-111" charset="0"/>
                <a:cs typeface="Candara" pitchFamily="-111" charset="0"/>
              </a:rPr>
              <a:t> orbital</a:t>
            </a:r>
            <a:br>
              <a:rPr lang="en-US" sz="2000" dirty="0">
                <a:latin typeface="Candara" pitchFamily="-111" charset="0"/>
                <a:ea typeface="Candara" pitchFamily="-111" charset="0"/>
                <a:cs typeface="Candara" pitchFamily="-111" charset="0"/>
              </a:rPr>
            </a:br>
            <a:r>
              <a:rPr lang="en-US" sz="2000" dirty="0">
                <a:latin typeface="Candara" pitchFamily="-111" charset="0"/>
                <a:ea typeface="Candara" pitchFamily="-111" charset="0"/>
                <a:cs typeface="Candara" pitchFamily="-111" charset="0"/>
              </a:rPr>
              <a:t>could this explain the structure of methane?</a:t>
            </a:r>
          </a:p>
          <a:p>
            <a:pPr indent="6350"/>
            <a:r>
              <a:rPr lang="en-US" sz="2000" b="1" i="1" dirty="0">
                <a:latin typeface="Candara" pitchFamily="-111" charset="0"/>
                <a:ea typeface="Candara" pitchFamily="-111" charset="0"/>
                <a:cs typeface="Candara" pitchFamily="-111" charset="0"/>
              </a:rPr>
              <a:t>Why or why not?</a:t>
            </a:r>
          </a:p>
        </p:txBody>
      </p:sp>
      <p:pic>
        <p:nvPicPr>
          <p:cNvPr id="81927" name="Picture 4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33401" y="2438400"/>
            <a:ext cx="4406900" cy="3025775"/>
          </a:xfrm>
          <a:prstGeom prst="rect">
            <a:avLst/>
          </a:prstGeom>
          <a:noFill/>
          <a:ln w="9525">
            <a:noFill/>
            <a:miter lim="800000"/>
            <a:headEnd/>
            <a:tailEnd/>
          </a:ln>
        </p:spPr>
      </p:pic>
      <p:sp>
        <p:nvSpPr>
          <p:cNvPr id="81928" name="Rectangle 49"/>
          <p:cNvSpPr>
            <a:spLocks noChangeArrowheads="1"/>
          </p:cNvSpPr>
          <p:nvPr/>
        </p:nvSpPr>
        <p:spPr bwMode="auto">
          <a:xfrm>
            <a:off x="457200" y="2438400"/>
            <a:ext cx="4572000" cy="3200400"/>
          </a:xfrm>
          <a:prstGeom prst="rect">
            <a:avLst/>
          </a:prstGeom>
          <a:noFill/>
          <a:ln w="9525">
            <a:solidFill>
              <a:srgbClr val="0000FF"/>
            </a:solidFill>
            <a:round/>
            <a:headEnd/>
            <a:tailEnd/>
          </a:ln>
        </p:spPr>
        <p:txBody>
          <a:bodyPr>
            <a:prstTxWarp prst="textNoShape">
              <a:avLst/>
            </a:prstTxWarp>
          </a:bodyPr>
          <a:lstStyle/>
          <a:p>
            <a:endParaRPr lang="en-US"/>
          </a:p>
        </p:txBody>
      </p:sp>
      <p:sp>
        <p:nvSpPr>
          <p:cNvPr id="81929" name="Curved Up Arrow 52"/>
          <p:cNvSpPr>
            <a:spLocks noChangeArrowheads="1"/>
          </p:cNvSpPr>
          <p:nvPr/>
        </p:nvSpPr>
        <p:spPr bwMode="auto">
          <a:xfrm rot="-3388326">
            <a:off x="2232025" y="3744913"/>
            <a:ext cx="2352675" cy="685800"/>
          </a:xfrm>
          <a:prstGeom prst="curvedUpArrow">
            <a:avLst>
              <a:gd name="adj1" fmla="val 25014"/>
              <a:gd name="adj2" fmla="val 50013"/>
              <a:gd name="adj3" fmla="val 25000"/>
            </a:avLst>
          </a:prstGeom>
          <a:solidFill>
            <a:schemeClr val="bg1"/>
          </a:solidFill>
          <a:ln w="9525">
            <a:solidFill>
              <a:srgbClr val="0000FF"/>
            </a:solidFill>
            <a:round/>
            <a:headEnd/>
            <a:tailEnd/>
          </a:ln>
        </p:spPr>
        <p:txBody>
          <a:bodyPr>
            <a:prstTxWarp prst="textNoShape">
              <a:avLst/>
            </a:prstTxWarp>
          </a:bodyPr>
          <a:lstStyle/>
          <a:p>
            <a:endParaRPr lang="en-US"/>
          </a:p>
        </p:txBody>
      </p:sp>
      <p:sp>
        <p:nvSpPr>
          <p:cNvPr id="81930" name="Text Box 88"/>
          <p:cNvSpPr txBox="1">
            <a:spLocks noChangeArrowheads="1"/>
          </p:cNvSpPr>
          <p:nvPr/>
        </p:nvSpPr>
        <p:spPr bwMode="auto">
          <a:xfrm>
            <a:off x="5181600" y="2743200"/>
            <a:ext cx="3962400" cy="2308324"/>
          </a:xfrm>
          <a:prstGeom prst="rect">
            <a:avLst/>
          </a:prstGeom>
          <a:noFill/>
          <a:ln w="9525">
            <a:noFill/>
            <a:prstDash val="dot"/>
            <a:miter lim="800000"/>
            <a:headEnd/>
            <a:tailEnd/>
          </a:ln>
        </p:spPr>
        <p:txBody>
          <a:bodyPr wrap="square">
            <a:prstTxWarp prst="textNoShape">
              <a:avLst/>
            </a:prstTxWarp>
            <a:spAutoFit/>
          </a:bodyPr>
          <a:lstStyle/>
          <a:p>
            <a:r>
              <a:rPr lang="en-US" sz="1800" dirty="0">
                <a:solidFill>
                  <a:srgbClr val="0000FF"/>
                </a:solidFill>
                <a:latin typeface="Candara" pitchFamily="-111" charset="0"/>
                <a:ea typeface="Candara" pitchFamily="-111" charset="0"/>
                <a:cs typeface="Candara" pitchFamily="-111" charset="0"/>
              </a:rPr>
              <a:t>The “promotion” </a:t>
            </a:r>
            <a:r>
              <a:rPr lang="en-US" sz="1800" dirty="0" smtClean="0">
                <a:solidFill>
                  <a:srgbClr val="0000FF"/>
                </a:solidFill>
                <a:latin typeface="Candara" pitchFamily="-111" charset="0"/>
                <a:ea typeface="Candara" pitchFamily="-111" charset="0"/>
                <a:cs typeface="Candara" pitchFamily="-111" charset="0"/>
              </a:rPr>
              <a:t>would create 4 </a:t>
            </a:r>
            <a:r>
              <a:rPr lang="en-US" sz="1800" b="1" dirty="0" smtClean="0">
                <a:solidFill>
                  <a:srgbClr val="0000FF"/>
                </a:solidFill>
                <a:latin typeface="Candara" pitchFamily="-111" charset="0"/>
                <a:ea typeface="Candara" pitchFamily="-111" charset="0"/>
                <a:cs typeface="Candara" pitchFamily="-111" charset="0"/>
              </a:rPr>
              <a:t>different</a:t>
            </a:r>
            <a:r>
              <a:rPr lang="en-US" sz="1800" dirty="0" smtClean="0">
                <a:solidFill>
                  <a:srgbClr val="0000FF"/>
                </a:solidFill>
                <a:latin typeface="Candara" pitchFamily="-111" charset="0"/>
                <a:ea typeface="Candara" pitchFamily="-111" charset="0"/>
                <a:cs typeface="Candara" pitchFamily="-111" charset="0"/>
              </a:rPr>
              <a:t> orbitals:</a:t>
            </a:r>
          </a:p>
          <a:p>
            <a:pPr marL="285750" indent="-285750">
              <a:buFont typeface="Arial"/>
              <a:buChar char="•"/>
            </a:pPr>
            <a:r>
              <a:rPr lang="en-US" sz="1800" dirty="0" smtClean="0">
                <a:solidFill>
                  <a:srgbClr val="0000FF"/>
                </a:solidFill>
                <a:latin typeface="Candara" pitchFamily="-111" charset="0"/>
                <a:ea typeface="Candara" pitchFamily="-111" charset="0"/>
                <a:cs typeface="Candara" pitchFamily="-111" charset="0"/>
              </a:rPr>
              <a:t>3 </a:t>
            </a:r>
            <a:r>
              <a:rPr lang="en-US" sz="1800" dirty="0">
                <a:solidFill>
                  <a:srgbClr val="0000FF"/>
                </a:solidFill>
                <a:latin typeface="Candara" pitchFamily="-111" charset="0"/>
                <a:ea typeface="Candara" pitchFamily="-111" charset="0"/>
                <a:cs typeface="Candara" pitchFamily="-111" charset="0"/>
              </a:rPr>
              <a:t>identical </a:t>
            </a:r>
            <a:r>
              <a:rPr lang="en-US" sz="1800" dirty="0" smtClean="0">
                <a:solidFill>
                  <a:srgbClr val="0000FF"/>
                </a:solidFill>
                <a:latin typeface="Candara" pitchFamily="-111" charset="0"/>
                <a:ea typeface="Candara" pitchFamily="-111" charset="0"/>
                <a:cs typeface="Candara" pitchFamily="-111" charset="0"/>
              </a:rPr>
              <a:t>p orbitals</a:t>
            </a:r>
          </a:p>
          <a:p>
            <a:pPr marL="285750" indent="-285750">
              <a:buFont typeface="Arial"/>
              <a:buChar char="•"/>
            </a:pPr>
            <a:r>
              <a:rPr lang="en-US" sz="1800" dirty="0" smtClean="0">
                <a:solidFill>
                  <a:srgbClr val="0000FF"/>
                </a:solidFill>
                <a:latin typeface="Candara" pitchFamily="-111" charset="0"/>
                <a:ea typeface="Candara" pitchFamily="-111" charset="0"/>
                <a:cs typeface="Candara" pitchFamily="-111" charset="0"/>
              </a:rPr>
              <a:t>1 s orbital</a:t>
            </a:r>
            <a:r>
              <a:rPr lang="en-US" sz="1800" dirty="0">
                <a:solidFill>
                  <a:srgbClr val="0000FF"/>
                </a:solidFill>
                <a:latin typeface="Candara" pitchFamily="-111" charset="0"/>
                <a:ea typeface="Candara" pitchFamily="-111" charset="0"/>
                <a:cs typeface="Candara" pitchFamily="-111" charset="0"/>
              </a:rPr>
              <a:t/>
            </a:r>
            <a:br>
              <a:rPr lang="en-US" sz="1800" dirty="0">
                <a:solidFill>
                  <a:srgbClr val="0000FF"/>
                </a:solidFill>
                <a:latin typeface="Candara" pitchFamily="-111" charset="0"/>
                <a:ea typeface="Candara" pitchFamily="-111" charset="0"/>
                <a:cs typeface="Candara" pitchFamily="-111" charset="0"/>
              </a:rPr>
            </a:br>
            <a:endParaRPr lang="en-US" sz="1800" dirty="0">
              <a:solidFill>
                <a:srgbClr val="0000FF"/>
              </a:solidFill>
              <a:latin typeface="Candara" pitchFamily="-111" charset="0"/>
              <a:ea typeface="Candara" pitchFamily="-111" charset="0"/>
              <a:cs typeface="Candara" pitchFamily="-111" charset="0"/>
            </a:endParaRPr>
          </a:p>
          <a:p>
            <a:r>
              <a:rPr lang="en-US" sz="1800" dirty="0" smtClean="0">
                <a:solidFill>
                  <a:srgbClr val="0000FF"/>
                </a:solidFill>
                <a:latin typeface="Candara" pitchFamily="-111" charset="0"/>
                <a:ea typeface="Candara" pitchFamily="-111" charset="0"/>
                <a:cs typeface="Candara" pitchFamily="-111" charset="0"/>
              </a:rPr>
              <a:t>But we know that methane’s carbon </a:t>
            </a:r>
            <a:r>
              <a:rPr lang="en-US" sz="1800" b="1" dirty="0">
                <a:solidFill>
                  <a:srgbClr val="0000FF"/>
                </a:solidFill>
                <a:latin typeface="Candara" pitchFamily="-111" charset="0"/>
                <a:ea typeface="Candara" pitchFamily="-111" charset="0"/>
                <a:cs typeface="Candara" pitchFamily="-111" charset="0"/>
              </a:rPr>
              <a:t>needs 4 </a:t>
            </a:r>
            <a:r>
              <a:rPr lang="en-US" sz="1800" b="1" dirty="0" smtClean="0">
                <a:solidFill>
                  <a:srgbClr val="0000FF"/>
                </a:solidFill>
                <a:latin typeface="Candara" pitchFamily="-111" charset="0"/>
                <a:ea typeface="Candara" pitchFamily="-111" charset="0"/>
                <a:cs typeface="Candara" pitchFamily="-111" charset="0"/>
              </a:rPr>
              <a:t>identical orbitals</a:t>
            </a:r>
            <a:r>
              <a:rPr lang="en-US" sz="1800" b="1" dirty="0">
                <a:solidFill>
                  <a:srgbClr val="0000FF"/>
                </a:solidFill>
                <a:latin typeface="Candara" pitchFamily="-111" charset="0"/>
                <a:ea typeface="Candara" pitchFamily="-111" charset="0"/>
                <a:cs typeface="Candara" pitchFamily="-111" charset="0"/>
              </a:rPr>
              <a:t> </a:t>
            </a:r>
            <a:r>
              <a:rPr lang="en-US" sz="1800" dirty="0" smtClean="0">
                <a:solidFill>
                  <a:srgbClr val="0000FF"/>
                </a:solidFill>
                <a:latin typeface="Candara" pitchFamily="-111" charset="0"/>
                <a:ea typeface="Candara" pitchFamily="-111" charset="0"/>
                <a:cs typeface="Candara" pitchFamily="-111" charset="0"/>
              </a:rPr>
              <a:t>in order to form 4 identical bonds to 4 </a:t>
            </a:r>
            <a:r>
              <a:rPr lang="en-US" sz="1800" dirty="0" err="1" smtClean="0">
                <a:solidFill>
                  <a:srgbClr val="0000FF"/>
                </a:solidFill>
                <a:latin typeface="Candara" pitchFamily="-111" charset="0"/>
                <a:ea typeface="Candara" pitchFamily="-111" charset="0"/>
                <a:cs typeface="Candara" pitchFamily="-111" charset="0"/>
              </a:rPr>
              <a:t>hydrogens</a:t>
            </a:r>
            <a:r>
              <a:rPr lang="en-US" sz="1800" dirty="0" smtClean="0">
                <a:solidFill>
                  <a:srgbClr val="0000FF"/>
                </a:solidFill>
                <a:latin typeface="Candara" pitchFamily="-111" charset="0"/>
                <a:ea typeface="Candara" pitchFamily="-111" charset="0"/>
                <a:cs typeface="Candara" pitchFamily="-111" charset="0"/>
              </a:rPr>
              <a:t>.</a:t>
            </a:r>
            <a:endParaRPr lang="en-US" sz="1800" dirty="0">
              <a:solidFill>
                <a:srgbClr val="0000FF"/>
              </a:solidFill>
              <a:latin typeface="Candara" pitchFamily="-111" charset="0"/>
              <a:ea typeface="Candara" pitchFamily="-111" charset="0"/>
              <a:cs typeface="Candara" pitchFamily="-111" charset="0"/>
            </a:endParaRPr>
          </a:p>
        </p:txBody>
      </p:sp>
      <p:sp>
        <p:nvSpPr>
          <p:cNvPr id="81931" name="Oval 14"/>
          <p:cNvSpPr>
            <a:spLocks noChangeArrowheads="1"/>
          </p:cNvSpPr>
          <p:nvPr/>
        </p:nvSpPr>
        <p:spPr bwMode="auto">
          <a:xfrm>
            <a:off x="2224088" y="4403725"/>
            <a:ext cx="381000" cy="914400"/>
          </a:xfrm>
          <a:prstGeom prst="ellipse">
            <a:avLst/>
          </a:prstGeom>
          <a:noFill/>
          <a:ln w="9525">
            <a:solidFill>
              <a:srgbClr val="0000FF"/>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79311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Preview of carbon’s hybridizations</a:t>
            </a:r>
            <a:endParaRPr lang="en-US" sz="2800" dirty="0">
              <a:solidFill>
                <a:srgbClr val="000000"/>
              </a:solidFill>
              <a:latin typeface="Candara" charset="0"/>
              <a:ea typeface="Candara" charset="0"/>
              <a:cs typeface="Candara"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28718449"/>
              </p:ext>
            </p:extLst>
          </p:nvPr>
        </p:nvGraphicFramePr>
        <p:xfrm>
          <a:off x="1011486" y="2200114"/>
          <a:ext cx="7370515" cy="1889760"/>
        </p:xfrm>
        <a:graphic>
          <a:graphicData uri="http://schemas.openxmlformats.org/drawingml/2006/table">
            <a:tbl>
              <a:tblPr firstRow="1" bandRow="1">
                <a:effectLst/>
                <a:tableStyleId>{69012ECD-51FC-41F1-AA8D-1B2483CD663E}</a:tableStyleId>
              </a:tblPr>
              <a:tblGrid>
                <a:gridCol w="1731714"/>
                <a:gridCol w="1371600"/>
                <a:gridCol w="1295400"/>
                <a:gridCol w="1752600"/>
                <a:gridCol w="1219201"/>
              </a:tblGrid>
              <a:tr h="370840">
                <a:tc>
                  <a:txBody>
                    <a:bodyPr/>
                    <a:lstStyle/>
                    <a:p>
                      <a:endParaRPr lang="en-US" sz="2000" dirty="0" smtClean="0">
                        <a:latin typeface="Candara"/>
                        <a:cs typeface="Candara"/>
                      </a:endParaRPr>
                    </a:p>
                    <a:p>
                      <a:r>
                        <a:rPr lang="en-US" sz="2000" dirty="0" smtClean="0">
                          <a:latin typeface="Candara"/>
                          <a:cs typeface="Candara"/>
                        </a:rPr>
                        <a:t>hybridization</a:t>
                      </a:r>
                    </a:p>
                  </a:txBody>
                  <a:tcPr>
                    <a:solidFill>
                      <a:srgbClr val="6666FF"/>
                    </a:solidFill>
                  </a:tcPr>
                </a:tc>
                <a:tc>
                  <a:txBody>
                    <a:bodyPr/>
                    <a:lstStyle/>
                    <a:p>
                      <a:pPr algn="ctr"/>
                      <a:r>
                        <a:rPr lang="en-US" sz="2000" baseline="0" dirty="0" err="1" smtClean="0">
                          <a:latin typeface="Candara"/>
                          <a:cs typeface="Candara"/>
                        </a:rPr>
                        <a:t>p</a:t>
                      </a:r>
                      <a:r>
                        <a:rPr lang="en-US" sz="2000" baseline="0" dirty="0" smtClean="0">
                          <a:latin typeface="Candara"/>
                          <a:cs typeface="Candara"/>
                        </a:rPr>
                        <a:t> </a:t>
                      </a:r>
                      <a:r>
                        <a:rPr lang="en-US" sz="2000" baseline="0" dirty="0" err="1" smtClean="0">
                          <a:latin typeface="Candara"/>
                          <a:cs typeface="Candara"/>
                        </a:rPr>
                        <a:t>obitals</a:t>
                      </a:r>
                      <a:endParaRPr lang="en-US" sz="2000" baseline="0" dirty="0" smtClean="0">
                        <a:latin typeface="Candara"/>
                        <a:cs typeface="Candara"/>
                      </a:endParaRPr>
                    </a:p>
                    <a:p>
                      <a:pPr algn="ctr"/>
                      <a:r>
                        <a:rPr lang="en-US" sz="2000" baseline="0" dirty="0" smtClean="0">
                          <a:latin typeface="Candara"/>
                          <a:cs typeface="Candara"/>
                        </a:rPr>
                        <a:t>(# left)</a:t>
                      </a:r>
                      <a:endParaRPr lang="en-US" sz="2000" dirty="0">
                        <a:latin typeface="Candara"/>
                        <a:cs typeface="Candara"/>
                      </a:endParaRPr>
                    </a:p>
                  </a:txBody>
                  <a:tcPr>
                    <a:solidFill>
                      <a:srgbClr val="6666FF"/>
                    </a:solidFill>
                  </a:tcPr>
                </a:tc>
                <a:tc>
                  <a:txBody>
                    <a:bodyPr/>
                    <a:lstStyle/>
                    <a:p>
                      <a:pPr algn="ctr"/>
                      <a:r>
                        <a:rPr lang="en-US" sz="2000" baseline="0" dirty="0" smtClean="0">
                          <a:latin typeface="Candara"/>
                          <a:cs typeface="Candara"/>
                        </a:rPr>
                        <a:t>bonds</a:t>
                      </a:r>
                    </a:p>
                    <a:p>
                      <a:pPr algn="ctr"/>
                      <a:r>
                        <a:rPr lang="en-US" sz="2000" baseline="0" dirty="0" smtClean="0">
                          <a:latin typeface="Candara"/>
                          <a:cs typeface="Candara"/>
                        </a:rPr>
                        <a:t>formed</a:t>
                      </a:r>
                      <a:endParaRPr lang="en-US" sz="2000" dirty="0">
                        <a:latin typeface="Candara"/>
                        <a:cs typeface="Candara"/>
                      </a:endParaRPr>
                    </a:p>
                  </a:txBody>
                  <a:tcPr>
                    <a:solidFill>
                      <a:srgbClr val="6666FF"/>
                    </a:solidFill>
                  </a:tcPr>
                </a:tc>
                <a:tc>
                  <a:txBody>
                    <a:bodyPr/>
                    <a:lstStyle/>
                    <a:p>
                      <a:pPr algn="r"/>
                      <a:endParaRPr lang="en-US" sz="2000" dirty="0" smtClean="0">
                        <a:latin typeface="Candara"/>
                        <a:cs typeface="Candara"/>
                      </a:endParaRPr>
                    </a:p>
                    <a:p>
                      <a:pPr algn="r"/>
                      <a:r>
                        <a:rPr lang="en-US" sz="2000" dirty="0" smtClean="0">
                          <a:latin typeface="Candara"/>
                          <a:cs typeface="Candara"/>
                        </a:rPr>
                        <a:t>geometry</a:t>
                      </a:r>
                      <a:endParaRPr lang="en-US" sz="2000" dirty="0">
                        <a:latin typeface="Candara"/>
                        <a:cs typeface="Candara"/>
                      </a:endParaRPr>
                    </a:p>
                  </a:txBody>
                  <a:tcPr>
                    <a:solidFill>
                      <a:srgbClr val="6666FF"/>
                    </a:solidFill>
                  </a:tcPr>
                </a:tc>
                <a:tc>
                  <a:txBody>
                    <a:bodyPr/>
                    <a:lstStyle/>
                    <a:p>
                      <a:pPr algn="r"/>
                      <a:r>
                        <a:rPr lang="en-US" sz="2000" dirty="0" smtClean="0">
                          <a:latin typeface="Candara"/>
                          <a:cs typeface="Candara"/>
                        </a:rPr>
                        <a:t>bond</a:t>
                      </a:r>
                    </a:p>
                    <a:p>
                      <a:pPr algn="r"/>
                      <a:r>
                        <a:rPr lang="en-US" sz="2000" dirty="0" smtClean="0">
                          <a:latin typeface="Candara"/>
                          <a:cs typeface="Candara"/>
                        </a:rPr>
                        <a:t> angle (°)</a:t>
                      </a:r>
                      <a:endParaRPr lang="en-US" sz="2000" dirty="0">
                        <a:latin typeface="Candara"/>
                        <a:cs typeface="Candara"/>
                      </a:endParaRPr>
                    </a:p>
                  </a:txBody>
                  <a:tcPr>
                    <a:solidFill>
                      <a:srgbClr val="6666FF"/>
                    </a:solidFill>
                  </a:tcPr>
                </a:tc>
              </a:tr>
              <a:tr h="370840">
                <a:tc>
                  <a:txBody>
                    <a:bodyPr/>
                    <a:lstStyle/>
                    <a:p>
                      <a:r>
                        <a:rPr lang="en-US" sz="2000" dirty="0" smtClean="0">
                          <a:latin typeface="Candara"/>
                          <a:cs typeface="Candara"/>
                        </a:rPr>
                        <a:t>sp3</a:t>
                      </a:r>
                      <a:endParaRPr lang="en-US" sz="2000" dirty="0">
                        <a:latin typeface="Candara"/>
                        <a:cs typeface="Candara"/>
                      </a:endParaRPr>
                    </a:p>
                  </a:txBody>
                  <a:tcPr/>
                </a:tc>
                <a:tc>
                  <a:txBody>
                    <a:bodyPr/>
                    <a:lstStyle/>
                    <a:p>
                      <a:pPr algn="ctr"/>
                      <a:r>
                        <a:rPr lang="en-US" sz="2000" dirty="0" smtClean="0">
                          <a:latin typeface="Candara"/>
                          <a:cs typeface="Candara"/>
                        </a:rPr>
                        <a:t>none</a:t>
                      </a:r>
                      <a:endParaRPr lang="en-US" sz="2000" dirty="0">
                        <a:latin typeface="Candara"/>
                        <a:cs typeface="Candara"/>
                      </a:endParaRPr>
                    </a:p>
                  </a:txBody>
                  <a:tcPr/>
                </a:tc>
                <a:tc>
                  <a:txBody>
                    <a:bodyPr/>
                    <a:lstStyle/>
                    <a:p>
                      <a:pPr algn="ctr"/>
                      <a:r>
                        <a:rPr lang="en-US" sz="2000" dirty="0" smtClean="0">
                          <a:latin typeface="Candara"/>
                          <a:cs typeface="Candara"/>
                        </a:rPr>
                        <a:t>4 </a:t>
                      </a:r>
                      <a:r>
                        <a:rPr lang="en-US" sz="2000" dirty="0" err="1" smtClean="0">
                          <a:latin typeface="Candara"/>
                          <a:cs typeface="Candara"/>
                        </a:rPr>
                        <a:t>σ</a:t>
                      </a:r>
                      <a:endParaRPr lang="en-US" sz="2000" dirty="0">
                        <a:latin typeface="Candara"/>
                        <a:cs typeface="Candara"/>
                      </a:endParaRPr>
                    </a:p>
                  </a:txBody>
                  <a:tcPr/>
                </a:tc>
                <a:tc>
                  <a:txBody>
                    <a:bodyPr/>
                    <a:lstStyle/>
                    <a:p>
                      <a:pPr algn="r"/>
                      <a:r>
                        <a:rPr lang="en-US" sz="2000" dirty="0" smtClean="0">
                          <a:latin typeface="Candara"/>
                          <a:cs typeface="Candara"/>
                        </a:rPr>
                        <a:t>tetrahedral</a:t>
                      </a:r>
                      <a:endParaRPr lang="en-US" sz="2000" dirty="0">
                        <a:latin typeface="Candara"/>
                        <a:cs typeface="Candara"/>
                      </a:endParaRPr>
                    </a:p>
                  </a:txBody>
                  <a:tcPr/>
                </a:tc>
                <a:tc>
                  <a:txBody>
                    <a:bodyPr/>
                    <a:lstStyle/>
                    <a:p>
                      <a:pPr algn="r"/>
                      <a:r>
                        <a:rPr lang="en-US" sz="2000" dirty="0" smtClean="0">
                          <a:latin typeface="Candara"/>
                          <a:cs typeface="Candara"/>
                        </a:rPr>
                        <a:t>109.5°</a:t>
                      </a:r>
                      <a:endParaRPr lang="en-US" sz="2000" dirty="0">
                        <a:latin typeface="Candara"/>
                        <a:cs typeface="Candara"/>
                      </a:endParaRPr>
                    </a:p>
                  </a:txBody>
                  <a:tcPr/>
                </a:tc>
              </a:tr>
              <a:tr h="370840">
                <a:tc>
                  <a:txBody>
                    <a:bodyPr/>
                    <a:lstStyle/>
                    <a:p>
                      <a:r>
                        <a:rPr lang="en-US" sz="2000" dirty="0" smtClean="0">
                          <a:latin typeface="Candara"/>
                          <a:cs typeface="Candara"/>
                        </a:rPr>
                        <a:t>sp2</a:t>
                      </a:r>
                      <a:endParaRPr lang="en-US" sz="2000" dirty="0">
                        <a:latin typeface="Candara"/>
                        <a:cs typeface="Candara"/>
                      </a:endParaRPr>
                    </a:p>
                  </a:txBody>
                  <a:tcPr/>
                </a:tc>
                <a:tc>
                  <a:txBody>
                    <a:bodyPr/>
                    <a:lstStyle/>
                    <a:p>
                      <a:pPr algn="ctr"/>
                      <a:r>
                        <a:rPr lang="en-US" sz="2000" dirty="0" smtClean="0">
                          <a:latin typeface="Candara"/>
                          <a:cs typeface="Candara"/>
                        </a:rPr>
                        <a:t>one</a:t>
                      </a:r>
                      <a:endParaRPr lang="en-US" sz="2000" dirty="0">
                        <a:latin typeface="Candara"/>
                        <a:cs typeface="Candara"/>
                      </a:endParaRPr>
                    </a:p>
                  </a:txBody>
                  <a:tcPr/>
                </a:tc>
                <a:tc>
                  <a:txBody>
                    <a:bodyPr/>
                    <a:lstStyle/>
                    <a:p>
                      <a:pPr algn="ctr"/>
                      <a:r>
                        <a:rPr lang="en-US" sz="2000" dirty="0" smtClean="0">
                          <a:latin typeface="Candara"/>
                          <a:cs typeface="Candara"/>
                        </a:rPr>
                        <a:t>3 </a:t>
                      </a:r>
                      <a:r>
                        <a:rPr lang="en-US" sz="2000" dirty="0" err="1" smtClean="0">
                          <a:latin typeface="Candara"/>
                          <a:cs typeface="Candara"/>
                        </a:rPr>
                        <a:t>σ</a:t>
                      </a:r>
                      <a:r>
                        <a:rPr lang="en-US" sz="2000" dirty="0" smtClean="0">
                          <a:latin typeface="Candara"/>
                          <a:cs typeface="Candara"/>
                        </a:rPr>
                        <a:t>, 1 </a:t>
                      </a:r>
                      <a:r>
                        <a:rPr lang="en-US" sz="2000" dirty="0" err="1" smtClean="0">
                          <a:latin typeface="Candara"/>
                          <a:cs typeface="Candara"/>
                        </a:rPr>
                        <a:t>π</a:t>
                      </a:r>
                      <a:endParaRPr lang="en-US" sz="2000" dirty="0">
                        <a:latin typeface="Candara"/>
                        <a:cs typeface="Candara"/>
                      </a:endParaRPr>
                    </a:p>
                  </a:txBody>
                  <a:tcPr/>
                </a:tc>
                <a:tc>
                  <a:txBody>
                    <a:bodyPr/>
                    <a:lstStyle/>
                    <a:p>
                      <a:pPr algn="r"/>
                      <a:r>
                        <a:rPr lang="en-US" sz="2000" dirty="0" err="1" smtClean="0">
                          <a:latin typeface="Candara"/>
                          <a:cs typeface="Candara"/>
                        </a:rPr>
                        <a:t>trigonal</a:t>
                      </a:r>
                      <a:r>
                        <a:rPr lang="en-US" sz="2000" dirty="0" smtClean="0">
                          <a:latin typeface="Candara"/>
                          <a:cs typeface="Candara"/>
                        </a:rPr>
                        <a:t> planar</a:t>
                      </a:r>
                      <a:endParaRPr lang="en-US" sz="2000" dirty="0">
                        <a:latin typeface="Candara"/>
                        <a:cs typeface="Candara"/>
                      </a:endParaRPr>
                    </a:p>
                  </a:txBody>
                  <a:tcPr/>
                </a:tc>
                <a:tc>
                  <a:txBody>
                    <a:bodyPr/>
                    <a:lstStyle/>
                    <a:p>
                      <a:pPr algn="r"/>
                      <a:r>
                        <a:rPr lang="en-US" sz="2000" dirty="0" smtClean="0">
                          <a:latin typeface="Candara"/>
                          <a:cs typeface="Candara"/>
                        </a:rPr>
                        <a:t>120°</a:t>
                      </a:r>
                      <a:endParaRPr lang="en-US" sz="2000" dirty="0">
                        <a:latin typeface="Candara"/>
                        <a:cs typeface="Candara"/>
                      </a:endParaRPr>
                    </a:p>
                  </a:txBody>
                  <a:tcPr/>
                </a:tc>
              </a:tr>
              <a:tr h="370840">
                <a:tc>
                  <a:txBody>
                    <a:bodyPr/>
                    <a:lstStyle/>
                    <a:p>
                      <a:r>
                        <a:rPr lang="en-US" sz="2000" dirty="0" smtClean="0">
                          <a:latin typeface="Candara"/>
                          <a:cs typeface="Candara"/>
                        </a:rPr>
                        <a:t>sp</a:t>
                      </a:r>
                      <a:endParaRPr lang="en-US" sz="2000" dirty="0">
                        <a:latin typeface="Candara"/>
                        <a:cs typeface="Candara"/>
                      </a:endParaRPr>
                    </a:p>
                  </a:txBody>
                  <a:tcPr/>
                </a:tc>
                <a:tc>
                  <a:txBody>
                    <a:bodyPr/>
                    <a:lstStyle/>
                    <a:p>
                      <a:pPr algn="ctr"/>
                      <a:r>
                        <a:rPr lang="en-US" sz="2000" dirty="0" smtClean="0">
                          <a:latin typeface="Candara"/>
                          <a:cs typeface="Candara"/>
                        </a:rPr>
                        <a:t>two</a:t>
                      </a:r>
                      <a:endParaRPr lang="en-US" sz="2000" dirty="0">
                        <a:latin typeface="Candara"/>
                        <a:cs typeface="Candara"/>
                      </a:endParaRPr>
                    </a:p>
                  </a:txBody>
                  <a:tcPr/>
                </a:tc>
                <a:tc>
                  <a:txBody>
                    <a:bodyPr/>
                    <a:lstStyle/>
                    <a:p>
                      <a:pPr algn="ctr"/>
                      <a:r>
                        <a:rPr lang="en-US" sz="2000" dirty="0" smtClean="0">
                          <a:latin typeface="Candara"/>
                          <a:cs typeface="Candara"/>
                        </a:rPr>
                        <a:t>2 </a:t>
                      </a:r>
                      <a:r>
                        <a:rPr lang="en-US" sz="2000" dirty="0" err="1" smtClean="0">
                          <a:latin typeface="Candara"/>
                          <a:cs typeface="Candara"/>
                        </a:rPr>
                        <a:t>σ</a:t>
                      </a:r>
                      <a:r>
                        <a:rPr lang="en-US" sz="2000" dirty="0" smtClean="0">
                          <a:latin typeface="Candara"/>
                          <a:cs typeface="Candara"/>
                        </a:rPr>
                        <a:t>, 2 </a:t>
                      </a:r>
                      <a:r>
                        <a:rPr lang="en-US" sz="2000" dirty="0" err="1" smtClean="0">
                          <a:latin typeface="Candara"/>
                          <a:cs typeface="Candara"/>
                        </a:rPr>
                        <a:t>π</a:t>
                      </a:r>
                      <a:endParaRPr lang="en-US" sz="2000" dirty="0">
                        <a:latin typeface="Candara"/>
                        <a:cs typeface="Candara"/>
                      </a:endParaRPr>
                    </a:p>
                  </a:txBody>
                  <a:tcPr/>
                </a:tc>
                <a:tc>
                  <a:txBody>
                    <a:bodyPr/>
                    <a:lstStyle/>
                    <a:p>
                      <a:pPr algn="r"/>
                      <a:r>
                        <a:rPr lang="en-US" sz="2000" dirty="0" smtClean="0">
                          <a:latin typeface="Candara"/>
                          <a:cs typeface="Candara"/>
                        </a:rPr>
                        <a:t>linear</a:t>
                      </a:r>
                      <a:endParaRPr lang="en-US" sz="2000" dirty="0">
                        <a:latin typeface="Candara"/>
                        <a:cs typeface="Candara"/>
                      </a:endParaRPr>
                    </a:p>
                  </a:txBody>
                  <a:tcPr/>
                </a:tc>
                <a:tc>
                  <a:txBody>
                    <a:bodyPr/>
                    <a:lstStyle/>
                    <a:p>
                      <a:pPr algn="r"/>
                      <a:r>
                        <a:rPr lang="en-US" sz="2000" dirty="0" smtClean="0">
                          <a:latin typeface="Candara"/>
                          <a:cs typeface="Candara"/>
                        </a:rPr>
                        <a:t>180°</a:t>
                      </a:r>
                      <a:endParaRPr lang="en-US" sz="2000" dirty="0">
                        <a:latin typeface="Candara"/>
                        <a:cs typeface="Candara"/>
                      </a:endParaRPr>
                    </a:p>
                  </a:txBody>
                  <a:tcPr/>
                </a:tc>
              </a:tr>
            </a:tbl>
          </a:graphicData>
        </a:graphic>
      </p:graphicFrame>
      <p:sp>
        <p:nvSpPr>
          <p:cNvPr id="8" name="Text Box 3"/>
          <p:cNvSpPr txBox="1">
            <a:spLocks noChangeArrowheads="1"/>
          </p:cNvSpPr>
          <p:nvPr/>
        </p:nvSpPr>
        <p:spPr bwMode="auto">
          <a:xfrm>
            <a:off x="381000" y="965537"/>
            <a:ext cx="7291479" cy="1015663"/>
          </a:xfrm>
          <a:prstGeom prst="rect">
            <a:avLst/>
          </a:prstGeom>
          <a:noFill/>
          <a:ln w="9525">
            <a:noFill/>
            <a:miter lim="800000"/>
            <a:headEnd/>
            <a:tailEnd/>
          </a:ln>
        </p:spPr>
        <p:txBody>
          <a:bodyPr wrap="none">
            <a:prstTxWarp prst="textNoShape">
              <a:avLst/>
            </a:prstTxWarp>
            <a:spAutoFit/>
          </a:bodyPr>
          <a:lstStyle/>
          <a:p>
            <a:pPr indent="6350"/>
            <a:r>
              <a:rPr lang="en-US" sz="2000" dirty="0" smtClean="0">
                <a:latin typeface="Candara"/>
                <a:cs typeface="Candara"/>
              </a:rPr>
              <a:t>Carbon’s valence electrons can hybridize in three different ways.</a:t>
            </a:r>
          </a:p>
          <a:p>
            <a:pPr indent="6350"/>
            <a:r>
              <a:rPr lang="en-US" sz="2000" dirty="0" smtClean="0">
                <a:latin typeface="Candara"/>
                <a:cs typeface="Candara"/>
              </a:rPr>
              <a:t>This gives carbon the ability to act as the structural framework for</a:t>
            </a:r>
            <a:br>
              <a:rPr lang="en-US" sz="2000" dirty="0" smtClean="0">
                <a:latin typeface="Candara"/>
                <a:cs typeface="Candara"/>
              </a:rPr>
            </a:br>
            <a:r>
              <a:rPr lang="en-US" sz="2000" dirty="0" smtClean="0">
                <a:latin typeface="Candara"/>
                <a:cs typeface="Candara"/>
              </a:rPr>
              <a:t>a huge number of molecules.</a:t>
            </a:r>
          </a:p>
        </p:txBody>
      </p:sp>
      <p:grpSp>
        <p:nvGrpSpPr>
          <p:cNvPr id="3" name="Group 2"/>
          <p:cNvGrpSpPr/>
          <p:nvPr/>
        </p:nvGrpSpPr>
        <p:grpSpPr>
          <a:xfrm>
            <a:off x="427038" y="3461616"/>
            <a:ext cx="2258916" cy="2087406"/>
            <a:chOff x="427038" y="3461616"/>
            <a:chExt cx="2258916" cy="2087406"/>
          </a:xfrm>
        </p:grpSpPr>
        <p:sp>
          <p:nvSpPr>
            <p:cNvPr id="9" name="Curved Right Arrow 8"/>
            <p:cNvSpPr/>
            <p:nvPr/>
          </p:nvSpPr>
          <p:spPr>
            <a:xfrm>
              <a:off x="427038" y="3461616"/>
              <a:ext cx="584448" cy="2052616"/>
            </a:xfrm>
            <a:prstGeom prst="curvedRightArrow">
              <a:avLst/>
            </a:prstGeom>
            <a:solidFill>
              <a:schemeClr val="bg1">
                <a:lumMod val="95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 Box 3"/>
            <p:cNvSpPr txBox="1">
              <a:spLocks noChangeArrowheads="1"/>
            </p:cNvSpPr>
            <p:nvPr/>
          </p:nvSpPr>
          <p:spPr bwMode="auto">
            <a:xfrm>
              <a:off x="994090" y="5148912"/>
              <a:ext cx="1691864" cy="400110"/>
            </a:xfrm>
            <a:prstGeom prst="rect">
              <a:avLst/>
            </a:prstGeom>
            <a:noFill/>
            <a:ln w="9525">
              <a:noFill/>
              <a:miter lim="800000"/>
              <a:headEnd/>
              <a:tailEnd/>
            </a:ln>
          </p:spPr>
          <p:txBody>
            <a:bodyPr wrap="none">
              <a:prstTxWarp prst="textNoShape">
                <a:avLst/>
              </a:prstTxWarp>
              <a:spAutoFit/>
            </a:bodyPr>
            <a:lstStyle/>
            <a:p>
              <a:pPr indent="6350"/>
              <a:r>
                <a:rPr lang="en-US" sz="2000" dirty="0" smtClean="0">
                  <a:solidFill>
                    <a:srgbClr val="0000FF"/>
                  </a:solidFill>
                  <a:latin typeface="Candara"/>
                  <a:cs typeface="Candara"/>
                </a:rPr>
                <a:t>Double bonds</a:t>
              </a:r>
            </a:p>
          </p:txBody>
        </p:sp>
      </p:grpSp>
      <p:grpSp>
        <p:nvGrpSpPr>
          <p:cNvPr id="4" name="Group 3"/>
          <p:cNvGrpSpPr/>
          <p:nvPr/>
        </p:nvGrpSpPr>
        <p:grpSpPr>
          <a:xfrm>
            <a:off x="440270" y="3805361"/>
            <a:ext cx="2067601" cy="2422068"/>
            <a:chOff x="440270" y="3805361"/>
            <a:chExt cx="2067601" cy="2422068"/>
          </a:xfrm>
        </p:grpSpPr>
        <p:sp>
          <p:nvSpPr>
            <p:cNvPr id="10" name="Curved Right Arrow 9"/>
            <p:cNvSpPr/>
            <p:nvPr/>
          </p:nvSpPr>
          <p:spPr>
            <a:xfrm>
              <a:off x="440270" y="3805361"/>
              <a:ext cx="584448" cy="2387278"/>
            </a:xfrm>
            <a:prstGeom prst="curvedRightArrow">
              <a:avLst/>
            </a:prstGeom>
            <a:solidFill>
              <a:schemeClr val="bg1">
                <a:lumMod val="95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 Box 3"/>
            <p:cNvSpPr txBox="1">
              <a:spLocks noChangeArrowheads="1"/>
            </p:cNvSpPr>
            <p:nvPr/>
          </p:nvSpPr>
          <p:spPr bwMode="auto">
            <a:xfrm>
              <a:off x="994090" y="5827319"/>
              <a:ext cx="1513781" cy="400110"/>
            </a:xfrm>
            <a:prstGeom prst="rect">
              <a:avLst/>
            </a:prstGeom>
            <a:noFill/>
            <a:ln w="9525">
              <a:noFill/>
              <a:miter lim="800000"/>
              <a:headEnd/>
              <a:tailEnd/>
            </a:ln>
          </p:spPr>
          <p:txBody>
            <a:bodyPr wrap="none">
              <a:prstTxWarp prst="textNoShape">
                <a:avLst/>
              </a:prstTxWarp>
              <a:spAutoFit/>
            </a:bodyPr>
            <a:lstStyle/>
            <a:p>
              <a:pPr indent="6350"/>
              <a:r>
                <a:rPr lang="en-US" sz="2000" dirty="0" smtClean="0">
                  <a:solidFill>
                    <a:srgbClr val="0000FF"/>
                  </a:solidFill>
                  <a:latin typeface="Candara"/>
                  <a:cs typeface="Candara"/>
                </a:rPr>
                <a:t>Triple bonds</a:t>
              </a:r>
            </a:p>
          </p:txBody>
        </p:sp>
      </p:grpSp>
      <p:grpSp>
        <p:nvGrpSpPr>
          <p:cNvPr id="2" name="Group 1"/>
          <p:cNvGrpSpPr/>
          <p:nvPr/>
        </p:nvGrpSpPr>
        <p:grpSpPr>
          <a:xfrm>
            <a:off x="422874" y="3057376"/>
            <a:ext cx="2140876" cy="1795844"/>
            <a:chOff x="422874" y="3057376"/>
            <a:chExt cx="2140876" cy="1795844"/>
          </a:xfrm>
        </p:grpSpPr>
        <p:sp>
          <p:nvSpPr>
            <p:cNvPr id="13" name="Curved Right Arrow 12"/>
            <p:cNvSpPr/>
            <p:nvPr/>
          </p:nvSpPr>
          <p:spPr>
            <a:xfrm>
              <a:off x="422874" y="3057376"/>
              <a:ext cx="584448" cy="1761054"/>
            </a:xfrm>
            <a:prstGeom prst="curvedRightArrow">
              <a:avLst/>
            </a:prstGeom>
            <a:solidFill>
              <a:schemeClr val="bg1">
                <a:lumMod val="95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 Box 3"/>
            <p:cNvSpPr txBox="1">
              <a:spLocks noChangeArrowheads="1"/>
            </p:cNvSpPr>
            <p:nvPr/>
          </p:nvSpPr>
          <p:spPr bwMode="auto">
            <a:xfrm>
              <a:off x="994090" y="4453110"/>
              <a:ext cx="1569660" cy="400110"/>
            </a:xfrm>
            <a:prstGeom prst="rect">
              <a:avLst/>
            </a:prstGeom>
            <a:noFill/>
            <a:ln w="9525">
              <a:noFill/>
              <a:miter lim="800000"/>
              <a:headEnd/>
              <a:tailEnd/>
            </a:ln>
          </p:spPr>
          <p:txBody>
            <a:bodyPr wrap="none">
              <a:prstTxWarp prst="textNoShape">
                <a:avLst/>
              </a:prstTxWarp>
              <a:spAutoFit/>
            </a:bodyPr>
            <a:lstStyle/>
            <a:p>
              <a:pPr indent="6350"/>
              <a:r>
                <a:rPr lang="en-US" sz="2000" dirty="0" smtClean="0">
                  <a:solidFill>
                    <a:srgbClr val="0000FF"/>
                  </a:solidFill>
                  <a:latin typeface="Candara"/>
                  <a:cs typeface="Candara"/>
                </a:rPr>
                <a:t>Single bonds</a:t>
              </a:r>
            </a:p>
          </p:txBody>
        </p:sp>
      </p:grpSp>
    </p:spTree>
    <p:extLst>
      <p:ext uri="{BB962C8B-B14F-4D97-AF65-F5344CB8AC3E}">
        <p14:creationId xmlns:p14="http://schemas.microsoft.com/office/powerpoint/2010/main" val="3723402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7513638" y="627063"/>
            <a:ext cx="184150" cy="396875"/>
          </a:xfrm>
          <a:prstGeom prst="rect">
            <a:avLst/>
          </a:prstGeom>
          <a:noFill/>
          <a:ln w="9525">
            <a:noFill/>
            <a:miter lim="800000"/>
            <a:headEnd/>
            <a:tailEnd/>
          </a:ln>
        </p:spPr>
        <p:txBody>
          <a:bodyPr wrap="none">
            <a:prstTxWarp prst="textNoShape">
              <a:avLst/>
            </a:prstTxWarp>
            <a:spAutoFit/>
          </a:bodyPr>
          <a:lstStyle/>
          <a:p>
            <a:endParaRPr lang="en-US">
              <a:latin typeface="Candara"/>
              <a:cs typeface="Candara"/>
            </a:endParaRPr>
          </a:p>
        </p:txBody>
      </p:sp>
      <p:sp>
        <p:nvSpPr>
          <p:cNvPr id="46"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dirty="0">
              <a:latin typeface="Candara"/>
            </a:endParaRPr>
          </a:p>
        </p:txBody>
      </p:sp>
      <p:pic>
        <p:nvPicPr>
          <p:cNvPr id="4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8" name="Text Box 12"/>
          <p:cNvSpPr txBox="1">
            <a:spLocks noChangeArrowheads="1"/>
          </p:cNvSpPr>
          <p:nvPr/>
        </p:nvSpPr>
        <p:spPr bwMode="auto">
          <a:xfrm>
            <a:off x="304800" y="228600"/>
            <a:ext cx="746760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Predicting hybridization from bonding pattern </a:t>
            </a:r>
            <a:endParaRPr lang="en-US" sz="2800" dirty="0">
              <a:solidFill>
                <a:srgbClr val="000000"/>
              </a:solidFill>
              <a:latin typeface="Candara" charset="0"/>
              <a:ea typeface="Candara" charset="0"/>
              <a:cs typeface="Candara" charset="0"/>
            </a:endParaRPr>
          </a:p>
        </p:txBody>
      </p:sp>
      <p:sp>
        <p:nvSpPr>
          <p:cNvPr id="8" name="Text Box 3"/>
          <p:cNvSpPr txBox="1">
            <a:spLocks noChangeArrowheads="1"/>
          </p:cNvSpPr>
          <p:nvPr/>
        </p:nvSpPr>
        <p:spPr bwMode="auto">
          <a:xfrm>
            <a:off x="381000" y="965537"/>
            <a:ext cx="8312793" cy="1323439"/>
          </a:xfrm>
          <a:prstGeom prst="rect">
            <a:avLst/>
          </a:prstGeom>
          <a:noFill/>
          <a:ln w="9525">
            <a:noFill/>
            <a:miter lim="800000"/>
            <a:headEnd/>
            <a:tailEnd/>
          </a:ln>
        </p:spPr>
        <p:txBody>
          <a:bodyPr wrap="none">
            <a:prstTxWarp prst="textNoShape">
              <a:avLst/>
            </a:prstTxWarp>
            <a:spAutoFit/>
          </a:bodyPr>
          <a:lstStyle/>
          <a:p>
            <a:pPr indent="6350"/>
            <a:r>
              <a:rPr lang="en-US" sz="2000" dirty="0" smtClean="0">
                <a:latin typeface="Candara"/>
                <a:cs typeface="Candara"/>
              </a:rPr>
              <a:t>The orbital hybridization of carbon (and other atoms) can also be predicted</a:t>
            </a:r>
            <a:br>
              <a:rPr lang="en-US" sz="2000" dirty="0" smtClean="0">
                <a:latin typeface="Candara"/>
                <a:cs typeface="Candara"/>
              </a:rPr>
            </a:br>
            <a:r>
              <a:rPr lang="en-US" sz="2000" dirty="0" smtClean="0">
                <a:latin typeface="Candara"/>
                <a:cs typeface="Candara"/>
              </a:rPr>
              <a:t>from atomic bonding patterns in Lewis dot structures.</a:t>
            </a:r>
          </a:p>
          <a:p>
            <a:pPr marL="228600" indent="6350">
              <a:buFont typeface="Arial"/>
              <a:buChar char="•"/>
            </a:pPr>
            <a:r>
              <a:rPr lang="en-US" sz="2000" dirty="0" smtClean="0">
                <a:latin typeface="Candara"/>
                <a:cs typeface="Candara"/>
              </a:rPr>
              <a:t> </a:t>
            </a:r>
            <a:r>
              <a:rPr lang="en-US" sz="2000" i="1" dirty="0" smtClean="0">
                <a:latin typeface="Candara"/>
                <a:cs typeface="Candara"/>
              </a:rPr>
              <a:t>Each π bond requires an one </a:t>
            </a:r>
            <a:r>
              <a:rPr lang="en-US" sz="2000" i="1" dirty="0" err="1" smtClean="0">
                <a:latin typeface="Candara"/>
                <a:cs typeface="Candara"/>
              </a:rPr>
              <a:t>unhybridized</a:t>
            </a:r>
            <a:r>
              <a:rPr lang="en-US" sz="2000" i="1" dirty="0" smtClean="0">
                <a:latin typeface="Candara"/>
                <a:cs typeface="Candara"/>
              </a:rPr>
              <a:t> p orbital</a:t>
            </a:r>
            <a:r>
              <a:rPr lang="en-US" i="1" dirty="0" smtClean="0">
                <a:latin typeface="Candara"/>
                <a:cs typeface="Candara"/>
              </a:rPr>
              <a:t>… </a:t>
            </a:r>
            <a:endParaRPr lang="en-US" i="1" dirty="0">
              <a:latin typeface="Candara"/>
              <a:cs typeface="Candara"/>
            </a:endParaRPr>
          </a:p>
          <a:p>
            <a:pPr marL="228600" indent="6350">
              <a:buFont typeface="Arial"/>
              <a:buChar char="•"/>
            </a:pPr>
            <a:r>
              <a:rPr lang="en-US" sz="2000" i="1" dirty="0" smtClean="0">
                <a:latin typeface="Candara"/>
                <a:cs typeface="Candara"/>
              </a:rPr>
              <a:t> …and all other orbitals hybridize.</a:t>
            </a:r>
            <a:endParaRPr lang="en-US" sz="2000" dirty="0" smtClean="0">
              <a:latin typeface="Candara"/>
              <a:cs typeface="Candara"/>
            </a:endParaRPr>
          </a:p>
        </p:txBody>
      </p:sp>
      <p:sp>
        <p:nvSpPr>
          <p:cNvPr id="15" name="TextBox 14"/>
          <p:cNvSpPr txBox="1"/>
          <p:nvPr/>
        </p:nvSpPr>
        <p:spPr>
          <a:xfrm>
            <a:off x="2016349" y="2714816"/>
            <a:ext cx="325555" cy="400110"/>
          </a:xfrm>
          <a:prstGeom prst="rect">
            <a:avLst/>
          </a:prstGeom>
          <a:noFill/>
        </p:spPr>
        <p:txBody>
          <a:bodyPr wrap="none" rtlCol="0">
            <a:spAutoFit/>
          </a:bodyPr>
          <a:lstStyle/>
          <a:p>
            <a:r>
              <a:rPr lang="en-US" sz="2000" dirty="0" smtClean="0">
                <a:latin typeface="Candara"/>
                <a:cs typeface="Candara"/>
              </a:rPr>
              <a:t>C</a:t>
            </a:r>
            <a:endParaRPr lang="en-US" sz="2000" dirty="0">
              <a:latin typeface="Candara"/>
              <a:cs typeface="Candara"/>
            </a:endParaRPr>
          </a:p>
        </p:txBody>
      </p:sp>
      <p:cxnSp>
        <p:nvCxnSpPr>
          <p:cNvPr id="16" name="Straight Connector 15"/>
          <p:cNvCxnSpPr/>
          <p:nvPr/>
        </p:nvCxnSpPr>
        <p:spPr bwMode="auto">
          <a:xfrm rot="5400000" flipH="1" flipV="1">
            <a:off x="2045643" y="2659841"/>
            <a:ext cx="29167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5400000" flipH="1" flipV="1">
            <a:off x="2020790" y="3218155"/>
            <a:ext cx="29167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10800000" flipH="1" flipV="1">
            <a:off x="2269557" y="2943181"/>
            <a:ext cx="29167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10800000" flipH="1" flipV="1">
            <a:off x="1776768" y="2941593"/>
            <a:ext cx="29167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3910118" y="2723182"/>
            <a:ext cx="325555" cy="400110"/>
          </a:xfrm>
          <a:prstGeom prst="rect">
            <a:avLst/>
          </a:prstGeom>
          <a:noFill/>
        </p:spPr>
        <p:txBody>
          <a:bodyPr wrap="none" rtlCol="0">
            <a:spAutoFit/>
          </a:bodyPr>
          <a:lstStyle/>
          <a:p>
            <a:r>
              <a:rPr lang="en-US" sz="2000" dirty="0" smtClean="0">
                <a:latin typeface="Candara"/>
                <a:cs typeface="Candara"/>
              </a:rPr>
              <a:t>C</a:t>
            </a:r>
            <a:endParaRPr lang="en-US" sz="2000" dirty="0">
              <a:latin typeface="Candara"/>
              <a:cs typeface="Candara"/>
            </a:endParaRPr>
          </a:p>
        </p:txBody>
      </p:sp>
      <p:cxnSp>
        <p:nvCxnSpPr>
          <p:cNvPr id="22" name="Straight Connector 21"/>
          <p:cNvCxnSpPr/>
          <p:nvPr/>
        </p:nvCxnSpPr>
        <p:spPr bwMode="auto">
          <a:xfrm rot="10800000">
            <a:off x="3831560" y="2727910"/>
            <a:ext cx="154203" cy="13930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10800000" flipH="1" flipV="1">
            <a:off x="4176419" y="2938453"/>
            <a:ext cx="29167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10800000" flipH="1" flipV="1">
            <a:off x="4181164" y="2989241"/>
            <a:ext cx="29167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rot="10800000" flipV="1">
            <a:off x="3813751" y="3050532"/>
            <a:ext cx="154203" cy="1393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TextBox 39"/>
          <p:cNvSpPr txBox="1"/>
          <p:nvPr/>
        </p:nvSpPr>
        <p:spPr>
          <a:xfrm>
            <a:off x="5882445" y="2744642"/>
            <a:ext cx="325555" cy="400110"/>
          </a:xfrm>
          <a:prstGeom prst="rect">
            <a:avLst/>
          </a:prstGeom>
          <a:noFill/>
        </p:spPr>
        <p:txBody>
          <a:bodyPr wrap="none" rtlCol="0">
            <a:spAutoFit/>
          </a:bodyPr>
          <a:lstStyle/>
          <a:p>
            <a:r>
              <a:rPr lang="en-US" sz="2000" dirty="0" smtClean="0">
                <a:latin typeface="Candara"/>
                <a:cs typeface="Candara"/>
              </a:rPr>
              <a:t>C</a:t>
            </a:r>
            <a:endParaRPr lang="en-US" sz="2000" dirty="0">
              <a:latin typeface="Candara"/>
              <a:cs typeface="Candara"/>
            </a:endParaRPr>
          </a:p>
        </p:txBody>
      </p:sp>
      <p:cxnSp>
        <p:nvCxnSpPr>
          <p:cNvPr id="42" name="Straight Connector 41"/>
          <p:cNvCxnSpPr/>
          <p:nvPr/>
        </p:nvCxnSpPr>
        <p:spPr bwMode="auto">
          <a:xfrm rot="10800000" flipH="1" flipV="1">
            <a:off x="6148746" y="2920631"/>
            <a:ext cx="29167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10800000" flipH="1" flipV="1">
            <a:off x="6153491" y="2971419"/>
            <a:ext cx="29167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10800000" flipH="1" flipV="1">
            <a:off x="6157123" y="3020655"/>
            <a:ext cx="29167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rot="10800000" flipH="1" flipV="1">
            <a:off x="5656232" y="2969831"/>
            <a:ext cx="29167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p:cNvGrpSpPr/>
          <p:nvPr/>
        </p:nvGrpSpPr>
        <p:grpSpPr>
          <a:xfrm>
            <a:off x="1566446" y="2209800"/>
            <a:ext cx="5528686" cy="1467806"/>
            <a:chOff x="1566446" y="2209800"/>
            <a:chExt cx="5528686" cy="1467806"/>
          </a:xfrm>
        </p:grpSpPr>
        <p:sp>
          <p:nvSpPr>
            <p:cNvPr id="50" name="TextBox 49"/>
            <p:cNvSpPr txBox="1"/>
            <p:nvPr/>
          </p:nvSpPr>
          <p:spPr>
            <a:xfrm>
              <a:off x="2438400" y="2724090"/>
              <a:ext cx="338554" cy="400110"/>
            </a:xfrm>
            <a:prstGeom prst="rect">
              <a:avLst/>
            </a:prstGeom>
            <a:noFill/>
          </p:spPr>
          <p:txBody>
            <a:bodyPr wrap="none" rtlCol="0">
              <a:spAutoFit/>
            </a:bodyPr>
            <a:lstStyle/>
            <a:p>
              <a:r>
                <a:rPr lang="en-US" dirty="0" err="1" smtClean="0">
                  <a:solidFill>
                    <a:srgbClr val="0000FF"/>
                  </a:solidFill>
                  <a:latin typeface="Candara"/>
                  <a:cs typeface="Candara"/>
                </a:rPr>
                <a:t>σ</a:t>
              </a:r>
              <a:endParaRPr lang="en-US" dirty="0">
                <a:solidFill>
                  <a:srgbClr val="0000FF"/>
                </a:solidFill>
                <a:latin typeface="Candara"/>
                <a:cs typeface="Candara"/>
              </a:endParaRPr>
            </a:p>
          </p:txBody>
        </p:sp>
        <p:sp>
          <p:nvSpPr>
            <p:cNvPr id="51" name="TextBox 50"/>
            <p:cNvSpPr txBox="1"/>
            <p:nvPr/>
          </p:nvSpPr>
          <p:spPr>
            <a:xfrm>
              <a:off x="1566446" y="2724090"/>
              <a:ext cx="338554" cy="400110"/>
            </a:xfrm>
            <a:prstGeom prst="rect">
              <a:avLst/>
            </a:prstGeom>
            <a:noFill/>
          </p:spPr>
          <p:txBody>
            <a:bodyPr wrap="none" rtlCol="0">
              <a:spAutoFit/>
            </a:bodyPr>
            <a:lstStyle/>
            <a:p>
              <a:r>
                <a:rPr lang="en-US" dirty="0" err="1" smtClean="0">
                  <a:solidFill>
                    <a:srgbClr val="0000FF"/>
                  </a:solidFill>
                  <a:latin typeface="Candara"/>
                  <a:cs typeface="Candara"/>
                </a:rPr>
                <a:t>σ</a:t>
              </a:r>
              <a:endParaRPr lang="en-US" dirty="0">
                <a:solidFill>
                  <a:srgbClr val="0000FF"/>
                </a:solidFill>
                <a:latin typeface="Candara"/>
                <a:cs typeface="Candara"/>
              </a:endParaRPr>
            </a:p>
          </p:txBody>
        </p:sp>
        <p:sp>
          <p:nvSpPr>
            <p:cNvPr id="52" name="TextBox 51"/>
            <p:cNvSpPr txBox="1"/>
            <p:nvPr/>
          </p:nvSpPr>
          <p:spPr>
            <a:xfrm>
              <a:off x="2054424" y="3237485"/>
              <a:ext cx="307776" cy="440121"/>
            </a:xfrm>
            <a:prstGeom prst="rect">
              <a:avLst/>
            </a:prstGeom>
            <a:noFill/>
          </p:spPr>
          <p:txBody>
            <a:bodyPr wrap="none" rtlCol="0">
              <a:spAutoFit/>
            </a:bodyPr>
            <a:lstStyle/>
            <a:p>
              <a:r>
                <a:rPr lang="en-US" dirty="0" err="1" smtClean="0">
                  <a:solidFill>
                    <a:srgbClr val="0000FF"/>
                  </a:solidFill>
                  <a:latin typeface="Candara"/>
                  <a:cs typeface="Candara"/>
                </a:rPr>
                <a:t>σ</a:t>
              </a:r>
              <a:endParaRPr lang="en-US" dirty="0">
                <a:solidFill>
                  <a:srgbClr val="0000FF"/>
                </a:solidFill>
                <a:latin typeface="Candara"/>
                <a:cs typeface="Candara"/>
              </a:endParaRPr>
            </a:p>
          </p:txBody>
        </p:sp>
        <p:sp>
          <p:nvSpPr>
            <p:cNvPr id="53" name="TextBox 52"/>
            <p:cNvSpPr txBox="1"/>
            <p:nvPr/>
          </p:nvSpPr>
          <p:spPr>
            <a:xfrm>
              <a:off x="2057400" y="2209800"/>
              <a:ext cx="338554" cy="400110"/>
            </a:xfrm>
            <a:prstGeom prst="rect">
              <a:avLst/>
            </a:prstGeom>
            <a:noFill/>
          </p:spPr>
          <p:txBody>
            <a:bodyPr wrap="none" rtlCol="0">
              <a:spAutoFit/>
            </a:bodyPr>
            <a:lstStyle/>
            <a:p>
              <a:r>
                <a:rPr lang="en-US" dirty="0" err="1" smtClean="0">
                  <a:solidFill>
                    <a:srgbClr val="0000FF"/>
                  </a:solidFill>
                  <a:latin typeface="Candara"/>
                  <a:cs typeface="Candara"/>
                </a:rPr>
                <a:t>σ</a:t>
              </a:r>
              <a:endParaRPr lang="en-US" dirty="0">
                <a:solidFill>
                  <a:srgbClr val="0000FF"/>
                </a:solidFill>
                <a:latin typeface="Candara"/>
                <a:cs typeface="Candara"/>
              </a:endParaRPr>
            </a:p>
          </p:txBody>
        </p:sp>
        <p:sp>
          <p:nvSpPr>
            <p:cNvPr id="54" name="TextBox 53"/>
            <p:cNvSpPr txBox="1"/>
            <p:nvPr/>
          </p:nvSpPr>
          <p:spPr>
            <a:xfrm>
              <a:off x="3581400" y="2419290"/>
              <a:ext cx="338554" cy="400110"/>
            </a:xfrm>
            <a:prstGeom prst="rect">
              <a:avLst/>
            </a:prstGeom>
            <a:noFill/>
          </p:spPr>
          <p:txBody>
            <a:bodyPr wrap="none" rtlCol="0">
              <a:spAutoFit/>
            </a:bodyPr>
            <a:lstStyle/>
            <a:p>
              <a:r>
                <a:rPr lang="en-US" dirty="0" err="1" smtClean="0">
                  <a:solidFill>
                    <a:srgbClr val="0000FF"/>
                  </a:solidFill>
                  <a:latin typeface="Candara"/>
                  <a:cs typeface="Candara"/>
                </a:rPr>
                <a:t>σ</a:t>
              </a:r>
              <a:endParaRPr lang="en-US" dirty="0">
                <a:solidFill>
                  <a:srgbClr val="0000FF"/>
                </a:solidFill>
                <a:latin typeface="Candara"/>
                <a:cs typeface="Candara"/>
              </a:endParaRPr>
            </a:p>
          </p:txBody>
        </p:sp>
        <p:sp>
          <p:nvSpPr>
            <p:cNvPr id="55" name="TextBox 54"/>
            <p:cNvSpPr txBox="1"/>
            <p:nvPr/>
          </p:nvSpPr>
          <p:spPr>
            <a:xfrm>
              <a:off x="3581400" y="3028890"/>
              <a:ext cx="338554" cy="400110"/>
            </a:xfrm>
            <a:prstGeom prst="rect">
              <a:avLst/>
            </a:prstGeom>
            <a:noFill/>
          </p:spPr>
          <p:txBody>
            <a:bodyPr wrap="none" rtlCol="0">
              <a:spAutoFit/>
            </a:bodyPr>
            <a:lstStyle/>
            <a:p>
              <a:r>
                <a:rPr lang="en-US" dirty="0" err="1" smtClean="0">
                  <a:solidFill>
                    <a:srgbClr val="0000FF"/>
                  </a:solidFill>
                  <a:latin typeface="Candara"/>
                  <a:cs typeface="Candara"/>
                </a:rPr>
                <a:t>σ</a:t>
              </a:r>
              <a:endParaRPr lang="en-US" dirty="0">
                <a:solidFill>
                  <a:srgbClr val="0000FF"/>
                </a:solidFill>
                <a:latin typeface="Candara"/>
                <a:cs typeface="Candara"/>
              </a:endParaRPr>
            </a:p>
          </p:txBody>
        </p:sp>
        <p:sp>
          <p:nvSpPr>
            <p:cNvPr id="56" name="TextBox 55"/>
            <p:cNvSpPr txBox="1"/>
            <p:nvPr/>
          </p:nvSpPr>
          <p:spPr>
            <a:xfrm>
              <a:off x="4233446" y="2851909"/>
              <a:ext cx="338554" cy="400110"/>
            </a:xfrm>
            <a:prstGeom prst="rect">
              <a:avLst/>
            </a:prstGeom>
            <a:noFill/>
          </p:spPr>
          <p:txBody>
            <a:bodyPr wrap="none" rtlCol="0">
              <a:spAutoFit/>
            </a:bodyPr>
            <a:lstStyle/>
            <a:p>
              <a:r>
                <a:rPr lang="en-US" smtClean="0">
                  <a:solidFill>
                    <a:srgbClr val="0000FF"/>
                  </a:solidFill>
                  <a:latin typeface="Candara"/>
                  <a:cs typeface="Candara"/>
                </a:rPr>
                <a:t>σ</a:t>
              </a:r>
              <a:endParaRPr lang="en-US" dirty="0">
                <a:solidFill>
                  <a:srgbClr val="0000FF"/>
                </a:solidFill>
                <a:latin typeface="Candara"/>
                <a:cs typeface="Candara"/>
              </a:endParaRPr>
            </a:p>
          </p:txBody>
        </p:sp>
        <p:sp>
          <p:nvSpPr>
            <p:cNvPr id="57" name="TextBox 56"/>
            <p:cNvSpPr txBox="1"/>
            <p:nvPr/>
          </p:nvSpPr>
          <p:spPr>
            <a:xfrm>
              <a:off x="5410200" y="2724090"/>
              <a:ext cx="338554" cy="400110"/>
            </a:xfrm>
            <a:prstGeom prst="rect">
              <a:avLst/>
            </a:prstGeom>
            <a:noFill/>
          </p:spPr>
          <p:txBody>
            <a:bodyPr wrap="none" rtlCol="0">
              <a:spAutoFit/>
            </a:bodyPr>
            <a:lstStyle/>
            <a:p>
              <a:r>
                <a:rPr lang="en-US" smtClean="0">
                  <a:solidFill>
                    <a:srgbClr val="0000FF"/>
                  </a:solidFill>
                  <a:latin typeface="Candara"/>
                  <a:cs typeface="Candara"/>
                </a:rPr>
                <a:t>σ</a:t>
              </a:r>
              <a:endParaRPr lang="en-US" dirty="0">
                <a:solidFill>
                  <a:srgbClr val="0000FF"/>
                </a:solidFill>
                <a:latin typeface="Candara"/>
                <a:cs typeface="Candara"/>
              </a:endParaRPr>
            </a:p>
          </p:txBody>
        </p:sp>
        <p:sp>
          <p:nvSpPr>
            <p:cNvPr id="58" name="TextBox 57"/>
            <p:cNvSpPr txBox="1"/>
            <p:nvPr/>
          </p:nvSpPr>
          <p:spPr>
            <a:xfrm>
              <a:off x="6448801" y="2762153"/>
              <a:ext cx="646331" cy="400110"/>
            </a:xfrm>
            <a:prstGeom prst="rect">
              <a:avLst/>
            </a:prstGeom>
            <a:noFill/>
          </p:spPr>
          <p:txBody>
            <a:bodyPr wrap="none" rtlCol="0">
              <a:spAutoFit/>
            </a:bodyPr>
            <a:lstStyle/>
            <a:p>
              <a:r>
                <a:rPr lang="en-US" dirty="0" smtClean="0">
                  <a:solidFill>
                    <a:srgbClr val="0000FF"/>
                  </a:solidFill>
                  <a:latin typeface="Candara"/>
                  <a:cs typeface="Candara"/>
                  <a:sym typeface="Wingdings"/>
                </a:rPr>
                <a:t></a:t>
              </a:r>
              <a:r>
                <a:rPr lang="en-US" dirty="0" smtClean="0">
                  <a:solidFill>
                    <a:srgbClr val="0000FF"/>
                  </a:solidFill>
                  <a:latin typeface="Candara"/>
                  <a:cs typeface="Candara"/>
                </a:rPr>
                <a:t> </a:t>
              </a:r>
              <a:r>
                <a:rPr lang="en-US" dirty="0" err="1" smtClean="0">
                  <a:solidFill>
                    <a:srgbClr val="0000FF"/>
                  </a:solidFill>
                  <a:latin typeface="Candara"/>
                  <a:cs typeface="Candara"/>
                </a:rPr>
                <a:t>σ</a:t>
              </a:r>
              <a:endParaRPr lang="en-US" dirty="0">
                <a:solidFill>
                  <a:srgbClr val="0000FF"/>
                </a:solidFill>
                <a:latin typeface="Candara"/>
                <a:cs typeface="Candara"/>
              </a:endParaRPr>
            </a:p>
          </p:txBody>
        </p:sp>
        <p:sp>
          <p:nvSpPr>
            <p:cNvPr id="59" name="TextBox 58"/>
            <p:cNvSpPr txBox="1"/>
            <p:nvPr/>
          </p:nvSpPr>
          <p:spPr>
            <a:xfrm>
              <a:off x="4229038" y="2547109"/>
              <a:ext cx="342962" cy="400110"/>
            </a:xfrm>
            <a:prstGeom prst="rect">
              <a:avLst/>
            </a:prstGeom>
            <a:noFill/>
          </p:spPr>
          <p:txBody>
            <a:bodyPr wrap="none" rtlCol="0">
              <a:spAutoFit/>
            </a:bodyPr>
            <a:lstStyle/>
            <a:p>
              <a:r>
                <a:rPr lang="en-US" dirty="0" err="1" smtClean="0">
                  <a:solidFill>
                    <a:srgbClr val="0000FF"/>
                  </a:solidFill>
                  <a:latin typeface="Candara"/>
                  <a:cs typeface="Candara"/>
                </a:rPr>
                <a:t>π</a:t>
              </a:r>
              <a:endParaRPr lang="en-US" dirty="0">
                <a:solidFill>
                  <a:srgbClr val="0000FF"/>
                </a:solidFill>
                <a:latin typeface="Candara"/>
                <a:cs typeface="Candara"/>
              </a:endParaRPr>
            </a:p>
          </p:txBody>
        </p:sp>
        <p:sp>
          <p:nvSpPr>
            <p:cNvPr id="60" name="TextBox 59"/>
            <p:cNvSpPr txBox="1"/>
            <p:nvPr/>
          </p:nvSpPr>
          <p:spPr>
            <a:xfrm>
              <a:off x="6108575" y="2567172"/>
              <a:ext cx="342962" cy="400110"/>
            </a:xfrm>
            <a:prstGeom prst="rect">
              <a:avLst/>
            </a:prstGeom>
            <a:noFill/>
          </p:spPr>
          <p:txBody>
            <a:bodyPr wrap="none" rtlCol="0">
              <a:spAutoFit/>
            </a:bodyPr>
            <a:lstStyle/>
            <a:p>
              <a:r>
                <a:rPr lang="en-US" dirty="0" err="1" smtClean="0">
                  <a:solidFill>
                    <a:srgbClr val="0000FF"/>
                  </a:solidFill>
                  <a:latin typeface="Candara"/>
                  <a:cs typeface="Candara"/>
                </a:rPr>
                <a:t>π</a:t>
              </a:r>
              <a:endParaRPr lang="en-US" dirty="0">
                <a:solidFill>
                  <a:srgbClr val="0000FF"/>
                </a:solidFill>
                <a:latin typeface="Candara"/>
                <a:cs typeface="Candara"/>
              </a:endParaRPr>
            </a:p>
          </p:txBody>
        </p:sp>
        <p:sp>
          <p:nvSpPr>
            <p:cNvPr id="61" name="TextBox 60"/>
            <p:cNvSpPr txBox="1"/>
            <p:nvPr/>
          </p:nvSpPr>
          <p:spPr>
            <a:xfrm>
              <a:off x="6130937" y="2897222"/>
              <a:ext cx="342962" cy="400110"/>
            </a:xfrm>
            <a:prstGeom prst="rect">
              <a:avLst/>
            </a:prstGeom>
            <a:noFill/>
          </p:spPr>
          <p:txBody>
            <a:bodyPr wrap="none" rtlCol="0">
              <a:spAutoFit/>
            </a:bodyPr>
            <a:lstStyle/>
            <a:p>
              <a:r>
                <a:rPr lang="en-US" dirty="0" err="1" smtClean="0">
                  <a:solidFill>
                    <a:srgbClr val="0000FF"/>
                  </a:solidFill>
                  <a:latin typeface="Candara"/>
                  <a:cs typeface="Candara"/>
                </a:rPr>
                <a:t>π</a:t>
              </a:r>
              <a:endParaRPr lang="en-US" dirty="0">
                <a:solidFill>
                  <a:srgbClr val="0000FF"/>
                </a:solidFill>
                <a:latin typeface="Candara"/>
                <a:cs typeface="Candara"/>
              </a:endParaRPr>
            </a:p>
          </p:txBody>
        </p:sp>
      </p:grpSp>
      <p:grpSp>
        <p:nvGrpSpPr>
          <p:cNvPr id="4" name="Group 3"/>
          <p:cNvGrpSpPr/>
          <p:nvPr/>
        </p:nvGrpSpPr>
        <p:grpSpPr>
          <a:xfrm>
            <a:off x="1794496" y="3631398"/>
            <a:ext cx="4773822" cy="788202"/>
            <a:chOff x="1794496" y="3631398"/>
            <a:chExt cx="4773822" cy="788202"/>
          </a:xfrm>
        </p:grpSpPr>
        <p:sp>
          <p:nvSpPr>
            <p:cNvPr id="14" name="Text Box 3"/>
            <p:cNvSpPr txBox="1">
              <a:spLocks noChangeArrowheads="1"/>
            </p:cNvSpPr>
            <p:nvPr/>
          </p:nvSpPr>
          <p:spPr bwMode="auto">
            <a:xfrm>
              <a:off x="1812305" y="3631398"/>
              <a:ext cx="719668" cy="400110"/>
            </a:xfrm>
            <a:prstGeom prst="rect">
              <a:avLst/>
            </a:prstGeom>
            <a:noFill/>
            <a:ln w="9525">
              <a:noFill/>
              <a:miter lim="800000"/>
              <a:headEnd/>
              <a:tailEnd/>
            </a:ln>
          </p:spPr>
          <p:txBody>
            <a:bodyPr wrap="none">
              <a:prstTxWarp prst="textNoShape">
                <a:avLst/>
              </a:prstTxWarp>
              <a:spAutoFit/>
            </a:bodyPr>
            <a:lstStyle/>
            <a:p>
              <a:pPr indent="6350"/>
              <a:r>
                <a:rPr lang="en-US" sz="2000" dirty="0" err="1" smtClean="0">
                  <a:solidFill>
                    <a:srgbClr val="0000FF"/>
                  </a:solidFill>
                  <a:latin typeface="Candara"/>
                  <a:cs typeface="Candara"/>
                </a:rPr>
                <a:t>sppp</a:t>
              </a:r>
              <a:endParaRPr lang="en-US" sz="2000" dirty="0" smtClean="0">
                <a:solidFill>
                  <a:srgbClr val="0000FF"/>
                </a:solidFill>
                <a:latin typeface="Candara"/>
                <a:cs typeface="Candara"/>
              </a:endParaRPr>
            </a:p>
          </p:txBody>
        </p:sp>
        <p:sp>
          <p:nvSpPr>
            <p:cNvPr id="62" name="Text Box 3"/>
            <p:cNvSpPr txBox="1">
              <a:spLocks noChangeArrowheads="1"/>
            </p:cNvSpPr>
            <p:nvPr/>
          </p:nvSpPr>
          <p:spPr bwMode="auto">
            <a:xfrm>
              <a:off x="3823931" y="3631398"/>
              <a:ext cx="719668" cy="400110"/>
            </a:xfrm>
            <a:prstGeom prst="rect">
              <a:avLst/>
            </a:prstGeom>
            <a:noFill/>
            <a:ln w="9525">
              <a:noFill/>
              <a:miter lim="800000"/>
              <a:headEnd/>
              <a:tailEnd/>
            </a:ln>
          </p:spPr>
          <p:txBody>
            <a:bodyPr wrap="none">
              <a:prstTxWarp prst="textNoShape">
                <a:avLst/>
              </a:prstTxWarp>
              <a:spAutoFit/>
            </a:bodyPr>
            <a:lstStyle/>
            <a:p>
              <a:pPr indent="6350"/>
              <a:r>
                <a:rPr lang="en-US" sz="2000" dirty="0" err="1" smtClean="0">
                  <a:solidFill>
                    <a:srgbClr val="0000FF"/>
                  </a:solidFill>
                  <a:latin typeface="Candara"/>
                  <a:cs typeface="Candara"/>
                </a:rPr>
                <a:t>sppp</a:t>
              </a:r>
              <a:endParaRPr lang="en-US" sz="2000" dirty="0" smtClean="0">
                <a:solidFill>
                  <a:srgbClr val="0000FF"/>
                </a:solidFill>
                <a:latin typeface="Candara"/>
                <a:cs typeface="Candara"/>
              </a:endParaRPr>
            </a:p>
          </p:txBody>
        </p:sp>
        <p:sp>
          <p:nvSpPr>
            <p:cNvPr id="63" name="Text Box 3"/>
            <p:cNvSpPr txBox="1">
              <a:spLocks noChangeArrowheads="1"/>
            </p:cNvSpPr>
            <p:nvPr/>
          </p:nvSpPr>
          <p:spPr bwMode="auto">
            <a:xfrm>
              <a:off x="5848650" y="3631398"/>
              <a:ext cx="719668" cy="400110"/>
            </a:xfrm>
            <a:prstGeom prst="rect">
              <a:avLst/>
            </a:prstGeom>
            <a:noFill/>
            <a:ln w="9525">
              <a:noFill/>
              <a:miter lim="800000"/>
              <a:headEnd/>
              <a:tailEnd/>
            </a:ln>
          </p:spPr>
          <p:txBody>
            <a:bodyPr wrap="none">
              <a:prstTxWarp prst="textNoShape">
                <a:avLst/>
              </a:prstTxWarp>
              <a:spAutoFit/>
            </a:bodyPr>
            <a:lstStyle/>
            <a:p>
              <a:pPr indent="6350"/>
              <a:r>
                <a:rPr lang="en-US" sz="2000" dirty="0" err="1" smtClean="0">
                  <a:solidFill>
                    <a:srgbClr val="0000FF"/>
                  </a:solidFill>
                  <a:latin typeface="Candara"/>
                  <a:cs typeface="Candara"/>
                </a:rPr>
                <a:t>sppp</a:t>
              </a:r>
              <a:endParaRPr lang="en-US" sz="2000" dirty="0" smtClean="0">
                <a:solidFill>
                  <a:srgbClr val="0000FF"/>
                </a:solidFill>
                <a:latin typeface="Candara"/>
                <a:cs typeface="Candara"/>
              </a:endParaRPr>
            </a:p>
          </p:txBody>
        </p:sp>
        <p:cxnSp>
          <p:nvCxnSpPr>
            <p:cNvPr id="64" name="Straight Connector 63"/>
            <p:cNvCxnSpPr/>
            <p:nvPr/>
          </p:nvCxnSpPr>
          <p:spPr bwMode="auto">
            <a:xfrm rot="16200000" flipV="1">
              <a:off x="4225250" y="3804363"/>
              <a:ext cx="300088" cy="154202"/>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66" name="Straight Connector 65"/>
            <p:cNvCxnSpPr/>
            <p:nvPr/>
          </p:nvCxnSpPr>
          <p:spPr bwMode="auto">
            <a:xfrm rot="16200000" flipV="1">
              <a:off x="6257111" y="3804363"/>
              <a:ext cx="300088" cy="154202"/>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67" name="Straight Connector 66"/>
            <p:cNvCxnSpPr/>
            <p:nvPr/>
          </p:nvCxnSpPr>
          <p:spPr bwMode="auto">
            <a:xfrm rot="16200000" flipV="1">
              <a:off x="6121964" y="3804363"/>
              <a:ext cx="300088" cy="154202"/>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68" name="Text Box 3"/>
            <p:cNvSpPr txBox="1">
              <a:spLocks noChangeArrowheads="1"/>
            </p:cNvSpPr>
            <p:nvPr/>
          </p:nvSpPr>
          <p:spPr bwMode="auto">
            <a:xfrm>
              <a:off x="1794496" y="4019490"/>
              <a:ext cx="702678" cy="400110"/>
            </a:xfrm>
            <a:prstGeom prst="rect">
              <a:avLst/>
            </a:prstGeom>
            <a:noFill/>
            <a:ln w="9525">
              <a:noFill/>
              <a:miter lim="800000"/>
              <a:headEnd/>
              <a:tailEnd/>
            </a:ln>
          </p:spPr>
          <p:txBody>
            <a:bodyPr wrap="none">
              <a:prstTxWarp prst="textNoShape">
                <a:avLst/>
              </a:prstTxWarp>
              <a:spAutoFit/>
            </a:bodyPr>
            <a:lstStyle/>
            <a:p>
              <a:pPr indent="6350"/>
              <a:r>
                <a:rPr lang="en-US" sz="2000" dirty="0" smtClean="0">
                  <a:solidFill>
                    <a:srgbClr val="0000FF"/>
                  </a:solidFill>
                  <a:latin typeface="Candara"/>
                  <a:cs typeface="Candara"/>
                </a:rPr>
                <a:t>= sp</a:t>
              </a:r>
              <a:r>
                <a:rPr lang="en-US" sz="2000" baseline="30000" dirty="0" smtClean="0">
                  <a:solidFill>
                    <a:srgbClr val="0000FF"/>
                  </a:solidFill>
                  <a:latin typeface="Candara"/>
                  <a:cs typeface="Candara"/>
                </a:rPr>
                <a:t>3</a:t>
              </a:r>
            </a:p>
          </p:txBody>
        </p:sp>
        <p:sp>
          <p:nvSpPr>
            <p:cNvPr id="69" name="Text Box 3"/>
            <p:cNvSpPr txBox="1">
              <a:spLocks noChangeArrowheads="1"/>
            </p:cNvSpPr>
            <p:nvPr/>
          </p:nvSpPr>
          <p:spPr bwMode="auto">
            <a:xfrm>
              <a:off x="3877054" y="4019490"/>
              <a:ext cx="698587" cy="400110"/>
            </a:xfrm>
            <a:prstGeom prst="rect">
              <a:avLst/>
            </a:prstGeom>
            <a:noFill/>
            <a:ln w="9525">
              <a:noFill/>
              <a:miter lim="800000"/>
              <a:headEnd/>
              <a:tailEnd/>
            </a:ln>
          </p:spPr>
          <p:txBody>
            <a:bodyPr wrap="none">
              <a:prstTxWarp prst="textNoShape">
                <a:avLst/>
              </a:prstTxWarp>
              <a:spAutoFit/>
            </a:bodyPr>
            <a:lstStyle/>
            <a:p>
              <a:pPr indent="6350"/>
              <a:r>
                <a:rPr lang="en-US" sz="2000" dirty="0" smtClean="0">
                  <a:solidFill>
                    <a:srgbClr val="0000FF"/>
                  </a:solidFill>
                  <a:latin typeface="Candara"/>
                  <a:cs typeface="Candara"/>
                </a:rPr>
                <a:t>= sp</a:t>
              </a:r>
              <a:r>
                <a:rPr lang="en-US" sz="2000" baseline="30000" dirty="0" smtClean="0">
                  <a:solidFill>
                    <a:srgbClr val="0000FF"/>
                  </a:solidFill>
                  <a:latin typeface="Candara"/>
                  <a:cs typeface="Candara"/>
                </a:rPr>
                <a:t>2</a:t>
              </a:r>
            </a:p>
          </p:txBody>
        </p:sp>
        <p:sp>
          <p:nvSpPr>
            <p:cNvPr id="70" name="Text Box 3"/>
            <p:cNvSpPr txBox="1">
              <a:spLocks noChangeArrowheads="1"/>
            </p:cNvSpPr>
            <p:nvPr/>
          </p:nvSpPr>
          <p:spPr bwMode="auto">
            <a:xfrm>
              <a:off x="5940301" y="4019490"/>
              <a:ext cx="619606" cy="400110"/>
            </a:xfrm>
            <a:prstGeom prst="rect">
              <a:avLst/>
            </a:prstGeom>
            <a:noFill/>
            <a:ln w="9525">
              <a:noFill/>
              <a:miter lim="800000"/>
              <a:headEnd/>
              <a:tailEnd/>
            </a:ln>
          </p:spPr>
          <p:txBody>
            <a:bodyPr wrap="none">
              <a:prstTxWarp prst="textNoShape">
                <a:avLst/>
              </a:prstTxWarp>
              <a:spAutoFit/>
            </a:bodyPr>
            <a:lstStyle/>
            <a:p>
              <a:pPr indent="6350"/>
              <a:r>
                <a:rPr lang="en-US" sz="2000" dirty="0" smtClean="0">
                  <a:solidFill>
                    <a:srgbClr val="0000FF"/>
                  </a:solidFill>
                  <a:latin typeface="Candara"/>
                  <a:cs typeface="Candara"/>
                </a:rPr>
                <a:t>= sp</a:t>
              </a:r>
              <a:endParaRPr lang="en-US" sz="2000" baseline="30000" dirty="0" smtClean="0">
                <a:solidFill>
                  <a:srgbClr val="0000FF"/>
                </a:solidFill>
                <a:latin typeface="Candara"/>
                <a:cs typeface="Candara"/>
              </a:endParaRPr>
            </a:p>
          </p:txBody>
        </p:sp>
      </p:grpSp>
      <p:grpSp>
        <p:nvGrpSpPr>
          <p:cNvPr id="5" name="Group 4"/>
          <p:cNvGrpSpPr/>
          <p:nvPr/>
        </p:nvGrpSpPr>
        <p:grpSpPr>
          <a:xfrm>
            <a:off x="457200" y="4614208"/>
            <a:ext cx="8229599" cy="1938992"/>
            <a:chOff x="457200" y="4614208"/>
            <a:chExt cx="8229599" cy="1938992"/>
          </a:xfrm>
        </p:grpSpPr>
        <p:sp>
          <p:nvSpPr>
            <p:cNvPr id="76" name="Rectangle 75"/>
            <p:cNvSpPr/>
            <p:nvPr/>
          </p:nvSpPr>
          <p:spPr>
            <a:xfrm>
              <a:off x="3343013" y="5953860"/>
              <a:ext cx="619387" cy="274975"/>
            </a:xfrm>
            <a:prstGeom prst="rect">
              <a:avLst/>
            </a:prstGeom>
            <a:solidFill>
              <a:srgbClr val="FFFF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3343013" y="6244242"/>
              <a:ext cx="619387" cy="274975"/>
            </a:xfrm>
            <a:prstGeom prst="rect">
              <a:avLst/>
            </a:prstGeom>
            <a:solidFill>
              <a:srgbClr val="FFFF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675473" y="5318674"/>
              <a:ext cx="619387" cy="274975"/>
            </a:xfrm>
            <a:prstGeom prst="rect">
              <a:avLst/>
            </a:prstGeom>
            <a:solidFill>
              <a:srgbClr val="FFFF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2667000" y="5606546"/>
              <a:ext cx="619387" cy="274975"/>
            </a:xfrm>
            <a:prstGeom prst="rect">
              <a:avLst/>
            </a:prstGeom>
            <a:solidFill>
              <a:srgbClr val="FFFF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2675479" y="5022335"/>
              <a:ext cx="619387" cy="274975"/>
            </a:xfrm>
            <a:prstGeom prst="rect">
              <a:avLst/>
            </a:prstGeom>
            <a:solidFill>
              <a:srgbClr val="FFFF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 Box 3"/>
            <p:cNvSpPr txBox="1">
              <a:spLocks noChangeArrowheads="1"/>
            </p:cNvSpPr>
            <p:nvPr/>
          </p:nvSpPr>
          <p:spPr bwMode="auto">
            <a:xfrm>
              <a:off x="457200" y="4614208"/>
              <a:ext cx="8229599" cy="1938992"/>
            </a:xfrm>
            <a:prstGeom prst="rect">
              <a:avLst/>
            </a:prstGeom>
            <a:noFill/>
            <a:ln w="9525">
              <a:noFill/>
              <a:miter lim="800000"/>
              <a:headEnd/>
              <a:tailEnd/>
            </a:ln>
          </p:spPr>
          <p:txBody>
            <a:bodyPr wrap="square">
              <a:prstTxWarp prst="textNoShape">
                <a:avLst/>
              </a:prstTxWarp>
              <a:spAutoFit/>
            </a:bodyPr>
            <a:lstStyle/>
            <a:p>
              <a:pPr indent="6350"/>
              <a:r>
                <a:rPr lang="en-US" dirty="0" smtClean="0">
                  <a:solidFill>
                    <a:srgbClr val="0000FF"/>
                  </a:solidFill>
                  <a:latin typeface="Candara"/>
                  <a:cs typeface="Candara"/>
                </a:rPr>
                <a:t>This method works for C, N, O, P &amp; S because all have </a:t>
              </a:r>
              <a:r>
                <a:rPr lang="en-US" dirty="0" err="1" smtClean="0">
                  <a:solidFill>
                    <a:srgbClr val="0000FF"/>
                  </a:solidFill>
                  <a:latin typeface="Candara"/>
                  <a:cs typeface="Candara"/>
                </a:rPr>
                <a:t>ve</a:t>
              </a:r>
              <a:r>
                <a:rPr lang="en-US" dirty="0" smtClean="0">
                  <a:solidFill>
                    <a:srgbClr val="0000FF"/>
                  </a:solidFill>
                  <a:latin typeface="Candara"/>
                  <a:cs typeface="Candara"/>
                </a:rPr>
                <a:t>- in </a:t>
              </a:r>
              <a:r>
                <a:rPr lang="en-US" b="1" u="sng" dirty="0" smtClean="0">
                  <a:solidFill>
                    <a:srgbClr val="0000FF"/>
                  </a:solidFill>
                  <a:latin typeface="Candara"/>
                  <a:cs typeface="Candara"/>
                </a:rPr>
                <a:t>s</a:t>
              </a:r>
              <a:r>
                <a:rPr lang="en-US" dirty="0" smtClean="0">
                  <a:solidFill>
                    <a:srgbClr val="0000FF"/>
                  </a:solidFill>
                  <a:latin typeface="Candara"/>
                  <a:cs typeface="Candara"/>
                </a:rPr>
                <a:t> and </a:t>
              </a:r>
              <a:r>
                <a:rPr lang="en-US" b="1" u="sng" dirty="0" smtClean="0">
                  <a:solidFill>
                    <a:srgbClr val="0000FF"/>
                  </a:solidFill>
                  <a:latin typeface="Candara"/>
                  <a:cs typeface="Candara"/>
                </a:rPr>
                <a:t>p</a:t>
              </a:r>
              <a:r>
                <a:rPr lang="en-US" dirty="0" smtClean="0">
                  <a:solidFill>
                    <a:srgbClr val="0000FF"/>
                  </a:solidFill>
                  <a:latin typeface="Candara"/>
                  <a:cs typeface="Candara"/>
                </a:rPr>
                <a:t> orbitals.</a:t>
              </a:r>
            </a:p>
            <a:p>
              <a:pPr indent="6350"/>
              <a:r>
                <a:rPr lang="en-US" dirty="0" smtClean="0">
                  <a:solidFill>
                    <a:srgbClr val="0000FF"/>
                  </a:solidFill>
                  <a:latin typeface="Candara"/>
                  <a:cs typeface="Candara"/>
                </a:rPr>
                <a:t>	C	</a:t>
              </a:r>
              <a:r>
                <a:rPr lang="en-US" dirty="0" smtClean="0">
                  <a:solidFill>
                    <a:srgbClr val="0000FF"/>
                  </a:solidFill>
                  <a:cs typeface="Candara"/>
                </a:rPr>
                <a:t>1s</a:t>
              </a:r>
              <a:r>
                <a:rPr lang="en-US" sz="2000" baseline="30000" dirty="0" smtClean="0">
                  <a:solidFill>
                    <a:srgbClr val="0000FF"/>
                  </a:solidFill>
                  <a:cs typeface="Candara"/>
                </a:rPr>
                <a:t>2</a:t>
              </a:r>
              <a:r>
                <a:rPr lang="en-US" dirty="0" smtClean="0">
                  <a:solidFill>
                    <a:srgbClr val="0000FF"/>
                  </a:solidFill>
                  <a:cs typeface="Candara"/>
                </a:rPr>
                <a:t>2s</a:t>
              </a:r>
              <a:r>
                <a:rPr lang="en-US" sz="2000" baseline="30000" dirty="0" smtClean="0">
                  <a:solidFill>
                    <a:srgbClr val="0000FF"/>
                  </a:solidFill>
                  <a:cs typeface="Candara"/>
                </a:rPr>
                <a:t>2</a:t>
              </a:r>
              <a:r>
                <a:rPr lang="en-US" dirty="0" smtClean="0">
                  <a:solidFill>
                    <a:srgbClr val="0000FF"/>
                  </a:solidFill>
                  <a:cs typeface="Candara"/>
                </a:rPr>
                <a:t>sp</a:t>
              </a:r>
              <a:r>
                <a:rPr lang="en-US" sz="2000" baseline="30000" dirty="0" smtClean="0">
                  <a:solidFill>
                    <a:srgbClr val="0000FF"/>
                  </a:solidFill>
                  <a:cs typeface="Candara"/>
                </a:rPr>
                <a:t>2</a:t>
              </a:r>
              <a:r>
                <a:rPr lang="en-US" dirty="0" smtClean="0">
                  <a:solidFill>
                    <a:srgbClr val="0000FF"/>
                  </a:solidFill>
                  <a:latin typeface="Candara"/>
                  <a:cs typeface="Candara"/>
                </a:rPr>
                <a:t>	</a:t>
              </a:r>
            </a:p>
            <a:p>
              <a:pPr indent="6350"/>
              <a:r>
                <a:rPr lang="en-US" dirty="0" smtClean="0">
                  <a:solidFill>
                    <a:srgbClr val="0000FF"/>
                  </a:solidFill>
                  <a:latin typeface="Candara"/>
                  <a:cs typeface="Candara"/>
                </a:rPr>
                <a:t>	N	</a:t>
              </a:r>
              <a:r>
                <a:rPr lang="en-US" dirty="0" smtClean="0">
                  <a:solidFill>
                    <a:srgbClr val="0000FF"/>
                  </a:solidFill>
                  <a:cs typeface="Candara"/>
                </a:rPr>
                <a:t>1s</a:t>
              </a:r>
              <a:r>
                <a:rPr lang="en-US" sz="2000" baseline="30000" dirty="0" smtClean="0">
                  <a:solidFill>
                    <a:srgbClr val="0000FF"/>
                  </a:solidFill>
                  <a:cs typeface="Candara"/>
                </a:rPr>
                <a:t>2</a:t>
              </a:r>
              <a:r>
                <a:rPr lang="en-US" dirty="0" smtClean="0">
                  <a:solidFill>
                    <a:srgbClr val="0000FF"/>
                  </a:solidFill>
                  <a:cs typeface="Candara"/>
                </a:rPr>
                <a:t>2s</a:t>
              </a:r>
              <a:r>
                <a:rPr lang="en-US" sz="2000" baseline="30000" dirty="0" smtClean="0">
                  <a:solidFill>
                    <a:srgbClr val="0000FF"/>
                  </a:solidFill>
                  <a:cs typeface="Candara"/>
                </a:rPr>
                <a:t>2</a:t>
              </a:r>
              <a:r>
                <a:rPr lang="en-US" dirty="0" smtClean="0">
                  <a:solidFill>
                    <a:srgbClr val="0000FF"/>
                  </a:solidFill>
                  <a:cs typeface="Candara"/>
                </a:rPr>
                <a:t>sp</a:t>
              </a:r>
              <a:r>
                <a:rPr lang="en-US" sz="2000" baseline="30000" dirty="0" smtClean="0">
                  <a:solidFill>
                    <a:srgbClr val="0000FF"/>
                  </a:solidFill>
                  <a:cs typeface="Candara"/>
                </a:rPr>
                <a:t>3</a:t>
              </a:r>
              <a:endParaRPr lang="en-US" dirty="0" smtClean="0">
                <a:solidFill>
                  <a:srgbClr val="0000FF"/>
                </a:solidFill>
                <a:latin typeface="Candara"/>
                <a:cs typeface="Candara"/>
              </a:endParaRPr>
            </a:p>
            <a:p>
              <a:pPr indent="6350"/>
              <a:r>
                <a:rPr lang="en-US" dirty="0" smtClean="0">
                  <a:solidFill>
                    <a:srgbClr val="0000FF"/>
                  </a:solidFill>
                  <a:latin typeface="Candara"/>
                  <a:cs typeface="Candara"/>
                </a:rPr>
                <a:t>	O	</a:t>
              </a:r>
              <a:r>
                <a:rPr lang="en-US" dirty="0" smtClean="0">
                  <a:solidFill>
                    <a:srgbClr val="0000FF"/>
                  </a:solidFill>
                  <a:cs typeface="Candara"/>
                </a:rPr>
                <a:t>1s</a:t>
              </a:r>
              <a:r>
                <a:rPr lang="en-US" sz="2000" baseline="30000" dirty="0" smtClean="0">
                  <a:solidFill>
                    <a:srgbClr val="0000FF"/>
                  </a:solidFill>
                  <a:cs typeface="Candara"/>
                </a:rPr>
                <a:t>2</a:t>
              </a:r>
              <a:r>
                <a:rPr lang="en-US" dirty="0" smtClean="0">
                  <a:solidFill>
                    <a:srgbClr val="0000FF"/>
                  </a:solidFill>
                  <a:cs typeface="Candara"/>
                </a:rPr>
                <a:t>2s</a:t>
              </a:r>
              <a:r>
                <a:rPr lang="en-US" sz="2000" baseline="30000" dirty="0" smtClean="0">
                  <a:solidFill>
                    <a:srgbClr val="0000FF"/>
                  </a:solidFill>
                  <a:cs typeface="Candara"/>
                </a:rPr>
                <a:t>2</a:t>
              </a:r>
              <a:r>
                <a:rPr lang="en-US" dirty="0" smtClean="0">
                  <a:solidFill>
                    <a:srgbClr val="0000FF"/>
                  </a:solidFill>
                  <a:cs typeface="Candara"/>
                </a:rPr>
                <a:t>sp</a:t>
              </a:r>
              <a:r>
                <a:rPr lang="en-US" sz="2000" baseline="30000" dirty="0" smtClean="0">
                  <a:solidFill>
                    <a:srgbClr val="0000FF"/>
                  </a:solidFill>
                  <a:cs typeface="Candara"/>
                </a:rPr>
                <a:t>4</a:t>
              </a:r>
              <a:endParaRPr lang="en-US" dirty="0" smtClean="0">
                <a:solidFill>
                  <a:srgbClr val="0000FF"/>
                </a:solidFill>
                <a:latin typeface="Candara"/>
                <a:cs typeface="Candara"/>
              </a:endParaRPr>
            </a:p>
            <a:p>
              <a:pPr indent="6350"/>
              <a:r>
                <a:rPr lang="en-US" dirty="0" smtClean="0">
                  <a:solidFill>
                    <a:srgbClr val="0000FF"/>
                  </a:solidFill>
                  <a:latin typeface="Candara"/>
                  <a:cs typeface="Candara"/>
                </a:rPr>
                <a:t>	P	</a:t>
              </a:r>
              <a:r>
                <a:rPr lang="en-US" dirty="0" smtClean="0">
                  <a:solidFill>
                    <a:srgbClr val="0000FF"/>
                  </a:solidFill>
                  <a:cs typeface="Candara"/>
                </a:rPr>
                <a:t>1s</a:t>
              </a:r>
              <a:r>
                <a:rPr lang="en-US" sz="2000" baseline="30000" dirty="0" smtClean="0">
                  <a:solidFill>
                    <a:srgbClr val="0000FF"/>
                  </a:solidFill>
                  <a:cs typeface="Candara"/>
                </a:rPr>
                <a:t>2</a:t>
              </a:r>
              <a:r>
                <a:rPr lang="en-US" dirty="0" smtClean="0">
                  <a:solidFill>
                    <a:srgbClr val="0000FF"/>
                  </a:solidFill>
                  <a:cs typeface="Candara"/>
                </a:rPr>
                <a:t>2s</a:t>
              </a:r>
              <a:r>
                <a:rPr lang="en-US" sz="2000" baseline="30000" dirty="0" smtClean="0">
                  <a:solidFill>
                    <a:srgbClr val="0000FF"/>
                  </a:solidFill>
                  <a:cs typeface="Candara"/>
                </a:rPr>
                <a:t>2</a:t>
              </a:r>
              <a:r>
                <a:rPr lang="en-US" dirty="0" smtClean="0">
                  <a:solidFill>
                    <a:srgbClr val="0000FF"/>
                  </a:solidFill>
                  <a:cs typeface="Candara"/>
                </a:rPr>
                <a:t>sp</a:t>
              </a:r>
              <a:r>
                <a:rPr lang="en-US" sz="2000" baseline="30000" dirty="0" smtClean="0">
                  <a:solidFill>
                    <a:srgbClr val="0000FF"/>
                  </a:solidFill>
                  <a:cs typeface="Candara"/>
                </a:rPr>
                <a:t>6</a:t>
              </a:r>
              <a:r>
                <a:rPr lang="en-US" dirty="0" smtClean="0">
                  <a:solidFill>
                    <a:srgbClr val="0000FF"/>
                  </a:solidFill>
                  <a:cs typeface="Candara"/>
                </a:rPr>
                <a:t>3s</a:t>
              </a:r>
              <a:r>
                <a:rPr lang="en-US" sz="2000" baseline="30000" dirty="0" smtClean="0">
                  <a:solidFill>
                    <a:srgbClr val="0000FF"/>
                  </a:solidFill>
                  <a:cs typeface="Candara"/>
                </a:rPr>
                <a:t>2</a:t>
              </a:r>
              <a:r>
                <a:rPr lang="en-US" dirty="0" smtClean="0">
                  <a:solidFill>
                    <a:srgbClr val="0000FF"/>
                  </a:solidFill>
                  <a:cs typeface="Candara"/>
                </a:rPr>
                <a:t>3p</a:t>
              </a:r>
              <a:r>
                <a:rPr lang="en-US" sz="2000" baseline="30000" dirty="0" smtClean="0">
                  <a:solidFill>
                    <a:srgbClr val="0000FF"/>
                  </a:solidFill>
                  <a:cs typeface="Candara"/>
                </a:rPr>
                <a:t>3</a:t>
              </a:r>
              <a:endParaRPr lang="en-US" dirty="0" smtClean="0">
                <a:solidFill>
                  <a:srgbClr val="0000FF"/>
                </a:solidFill>
                <a:latin typeface="Candara"/>
                <a:cs typeface="Candara"/>
              </a:endParaRPr>
            </a:p>
            <a:p>
              <a:pPr indent="6350"/>
              <a:r>
                <a:rPr lang="en-US" dirty="0" smtClean="0">
                  <a:solidFill>
                    <a:srgbClr val="0000FF"/>
                  </a:solidFill>
                  <a:latin typeface="Candara"/>
                  <a:cs typeface="Candara"/>
                </a:rPr>
                <a:t>	S	</a:t>
              </a:r>
              <a:r>
                <a:rPr lang="en-US" dirty="0" smtClean="0">
                  <a:solidFill>
                    <a:srgbClr val="0000FF"/>
                  </a:solidFill>
                  <a:cs typeface="Candara"/>
                </a:rPr>
                <a:t>1s</a:t>
              </a:r>
              <a:r>
                <a:rPr lang="en-US" sz="2000" baseline="30000" dirty="0" smtClean="0">
                  <a:solidFill>
                    <a:srgbClr val="0000FF"/>
                  </a:solidFill>
                  <a:cs typeface="Candara"/>
                </a:rPr>
                <a:t>2</a:t>
              </a:r>
              <a:r>
                <a:rPr lang="en-US" dirty="0" smtClean="0">
                  <a:solidFill>
                    <a:srgbClr val="0000FF"/>
                  </a:solidFill>
                  <a:cs typeface="Candara"/>
                </a:rPr>
                <a:t>2s</a:t>
              </a:r>
              <a:r>
                <a:rPr lang="en-US" sz="2000" baseline="30000" dirty="0" smtClean="0">
                  <a:solidFill>
                    <a:srgbClr val="0000FF"/>
                  </a:solidFill>
                  <a:cs typeface="Candara"/>
                </a:rPr>
                <a:t>2</a:t>
              </a:r>
              <a:r>
                <a:rPr lang="en-US" dirty="0" smtClean="0">
                  <a:solidFill>
                    <a:srgbClr val="0000FF"/>
                  </a:solidFill>
                  <a:cs typeface="Candara"/>
                </a:rPr>
                <a:t>sp</a:t>
              </a:r>
              <a:r>
                <a:rPr lang="en-US" sz="2000" baseline="30000" dirty="0" smtClean="0">
                  <a:solidFill>
                    <a:srgbClr val="0000FF"/>
                  </a:solidFill>
                  <a:cs typeface="Candara"/>
                </a:rPr>
                <a:t>6</a:t>
              </a:r>
              <a:r>
                <a:rPr lang="en-US" dirty="0" smtClean="0">
                  <a:solidFill>
                    <a:srgbClr val="0000FF"/>
                  </a:solidFill>
                  <a:cs typeface="Candara"/>
                </a:rPr>
                <a:t>3s</a:t>
              </a:r>
              <a:r>
                <a:rPr lang="en-US" sz="2000" baseline="30000" dirty="0" smtClean="0">
                  <a:solidFill>
                    <a:srgbClr val="0000FF"/>
                  </a:solidFill>
                  <a:cs typeface="Candara"/>
                </a:rPr>
                <a:t>2</a:t>
              </a:r>
              <a:r>
                <a:rPr lang="en-US" dirty="0" smtClean="0">
                  <a:solidFill>
                    <a:srgbClr val="0000FF"/>
                  </a:solidFill>
                  <a:cs typeface="Candara"/>
                </a:rPr>
                <a:t>3p</a:t>
              </a:r>
              <a:r>
                <a:rPr lang="en-US" sz="2000" baseline="30000" dirty="0" smtClean="0">
                  <a:solidFill>
                    <a:srgbClr val="0000FF"/>
                  </a:solidFill>
                  <a:cs typeface="Candara"/>
                </a:rPr>
                <a:t>4</a:t>
              </a:r>
              <a:endParaRPr lang="en-US" baseline="30000" dirty="0" smtClean="0">
                <a:solidFill>
                  <a:srgbClr val="0000FF"/>
                </a:solidFill>
                <a:latin typeface="Candara"/>
                <a:cs typeface="Candara"/>
              </a:endParaRPr>
            </a:p>
          </p:txBody>
        </p:sp>
      </p:grpSp>
    </p:spTree>
    <p:extLst>
      <p:ext uri="{BB962C8B-B14F-4D97-AF65-F5344CB8AC3E}">
        <p14:creationId xmlns:p14="http://schemas.microsoft.com/office/powerpoint/2010/main" val="2224354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CHE2060 Topic 1: Atoms, orbitals &amp; bonding</a:t>
            </a:r>
            <a:endParaRPr lang="en-US" sz="2800" dirty="0">
              <a:solidFill>
                <a:srgbClr val="0000FF"/>
              </a:solidFill>
              <a:latin typeface="Candara" charset="0"/>
              <a:ea typeface="Candara" charset="0"/>
              <a:cs typeface="Candara" charset="0"/>
            </a:endParaRPr>
          </a:p>
        </p:txBody>
      </p:sp>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95236"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95237" name="TextBox 6"/>
          <p:cNvSpPr txBox="1">
            <a:spLocks noChangeArrowheads="1"/>
          </p:cNvSpPr>
          <p:nvPr/>
        </p:nvSpPr>
        <p:spPr bwMode="auto">
          <a:xfrm>
            <a:off x="381000" y="990600"/>
            <a:ext cx="6324600" cy="5324535"/>
          </a:xfrm>
          <a:prstGeom prst="rect">
            <a:avLst/>
          </a:prstGeom>
          <a:noFill/>
          <a:ln w="9525">
            <a:noFill/>
            <a:miter lim="800000"/>
            <a:headEnd/>
            <a:tailEnd/>
          </a:ln>
        </p:spPr>
        <p:txBody>
          <a:bodyPr wrap="square">
            <a:prstTxWarp prst="textNoShape">
              <a:avLst/>
            </a:prstTxWarp>
            <a:spAutoFit/>
          </a:bodyPr>
          <a:lstStyle/>
          <a:p>
            <a:r>
              <a:rPr lang="en-US" b="1" dirty="0" smtClean="0">
                <a:latin typeface="Candara"/>
                <a:cs typeface="Candara"/>
              </a:rPr>
              <a:t>Atoms, Orbitals &amp; Bonding Topics:</a:t>
            </a:r>
            <a:endParaRPr lang="en-US" dirty="0" smtClean="0">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Very quick history of chemistry…</a:t>
            </a:r>
          </a:p>
          <a:p>
            <a:pPr marL="228600" indent="-228600">
              <a:buFont typeface="+mj-lt"/>
              <a:buAutoNum type="arabicPeriod"/>
            </a:pPr>
            <a:r>
              <a:rPr lang="en-US" dirty="0" smtClean="0">
                <a:solidFill>
                  <a:schemeClr val="bg1">
                    <a:lumMod val="50000"/>
                  </a:schemeClr>
                </a:solidFill>
                <a:latin typeface="Candara"/>
                <a:cs typeface="Candara"/>
              </a:rPr>
              <a:t> What is organic chemistry?</a:t>
            </a:r>
          </a:p>
          <a:p>
            <a:pPr marL="228600" indent="-228600">
              <a:buFont typeface="+mj-lt"/>
              <a:buAutoNum type="arabicPeriod"/>
            </a:pPr>
            <a:r>
              <a:rPr lang="en-US" dirty="0" smtClean="0">
                <a:solidFill>
                  <a:schemeClr val="bg1">
                    <a:lumMod val="50000"/>
                  </a:schemeClr>
                </a:solidFill>
                <a:latin typeface="Candara"/>
                <a:cs typeface="Candara"/>
              </a:rPr>
              <a:t> Atomic models: nuclear to quantum</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All </a:t>
            </a:r>
            <a:r>
              <a:rPr lang="en-US" dirty="0">
                <a:solidFill>
                  <a:schemeClr val="bg1">
                    <a:lumMod val="50000"/>
                  </a:schemeClr>
                </a:solidFill>
                <a:latin typeface="Candara"/>
                <a:cs typeface="Candara"/>
              </a:rPr>
              <a:t>about </a:t>
            </a:r>
            <a:r>
              <a:rPr lang="en-US" dirty="0" smtClean="0">
                <a:solidFill>
                  <a:schemeClr val="bg1">
                    <a:lumMod val="50000"/>
                  </a:schemeClr>
                </a:solidFill>
                <a:latin typeface="Candara"/>
                <a:cs typeface="Candara"/>
              </a:rPr>
              <a:t>orbitals</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How </a:t>
            </a:r>
            <a:r>
              <a:rPr lang="en-US" dirty="0">
                <a:solidFill>
                  <a:schemeClr val="bg1">
                    <a:lumMod val="50000"/>
                  </a:schemeClr>
                </a:solidFill>
                <a:latin typeface="Candara"/>
                <a:cs typeface="Candara"/>
              </a:rPr>
              <a:t>orbitals fill: electron </a:t>
            </a:r>
            <a:r>
              <a:rPr lang="en-US" dirty="0" smtClean="0">
                <a:solidFill>
                  <a:schemeClr val="bg1">
                    <a:lumMod val="50000"/>
                  </a:schemeClr>
                </a:solidFill>
                <a:latin typeface="Candara"/>
                <a:cs typeface="Candara"/>
              </a:rPr>
              <a:t>configuration</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Basic </a:t>
            </a:r>
            <a:r>
              <a:rPr lang="en-US" dirty="0">
                <a:solidFill>
                  <a:schemeClr val="bg1">
                    <a:lumMod val="50000"/>
                  </a:schemeClr>
                </a:solidFill>
                <a:latin typeface="Candara"/>
                <a:cs typeface="Candara"/>
              </a:rPr>
              <a:t>bonding: valence electrons &amp; molecular </a:t>
            </a:r>
            <a:r>
              <a:rPr lang="en-US" dirty="0" smtClean="0">
                <a:solidFill>
                  <a:schemeClr val="bg1">
                    <a:lumMod val="50000"/>
                  </a:schemeClr>
                </a:solidFill>
                <a:latin typeface="Candara"/>
                <a:cs typeface="Candara"/>
              </a:rPr>
              <a:t>orbitals</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Lewis </a:t>
            </a:r>
            <a:r>
              <a:rPr lang="en-US" dirty="0">
                <a:solidFill>
                  <a:schemeClr val="bg1">
                    <a:lumMod val="50000"/>
                  </a:schemeClr>
                </a:solidFill>
                <a:latin typeface="Candara"/>
                <a:cs typeface="Candara"/>
              </a:rPr>
              <a:t>dot structures of </a:t>
            </a:r>
            <a:r>
              <a:rPr lang="en-US" dirty="0" smtClean="0">
                <a:solidFill>
                  <a:schemeClr val="bg1">
                    <a:lumMod val="50000"/>
                  </a:schemeClr>
                </a:solidFill>
                <a:latin typeface="Candara"/>
                <a:cs typeface="Candara"/>
              </a:rPr>
              <a:t>molecules</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Electronegativity </a:t>
            </a:r>
            <a:r>
              <a:rPr lang="en-US" dirty="0">
                <a:solidFill>
                  <a:schemeClr val="bg1">
                    <a:lumMod val="50000"/>
                  </a:schemeClr>
                </a:solidFill>
                <a:latin typeface="Candara"/>
                <a:cs typeface="Candara"/>
              </a:rPr>
              <a:t>&amp; bond </a:t>
            </a:r>
            <a:r>
              <a:rPr lang="en-US" dirty="0" smtClean="0">
                <a:solidFill>
                  <a:schemeClr val="bg1">
                    <a:lumMod val="50000"/>
                  </a:schemeClr>
                </a:solidFill>
                <a:latin typeface="Candara"/>
                <a:cs typeface="Candara"/>
              </a:rPr>
              <a:t>polarity</a:t>
            </a:r>
            <a:endParaRPr lang="en-US" sz="800" dirty="0" smtClean="0">
              <a:solidFill>
                <a:schemeClr val="bg1">
                  <a:lumMod val="50000"/>
                </a:schemeClr>
              </a:solidFill>
              <a:latin typeface="Candara"/>
              <a:cs typeface="Candara"/>
            </a:endParaRPr>
          </a:p>
          <a:p>
            <a:pPr marL="228600" indent="-228600">
              <a:buFont typeface="+mj-lt"/>
              <a:buAutoNum type="arabicPeriod"/>
            </a:pPr>
            <a:r>
              <a:rPr lang="en-US" dirty="0" smtClean="0">
                <a:solidFill>
                  <a:schemeClr val="bg1">
                    <a:lumMod val="50000"/>
                  </a:schemeClr>
                </a:solidFill>
                <a:latin typeface="Candara"/>
                <a:cs typeface="Candara"/>
              </a:rPr>
              <a:t> Resonance</a:t>
            </a:r>
            <a:r>
              <a:rPr lang="en-US" dirty="0">
                <a:solidFill>
                  <a:schemeClr val="bg1">
                    <a:lumMod val="50000"/>
                  </a:schemeClr>
                </a:solidFill>
                <a:latin typeface="Candara"/>
                <a:cs typeface="Candara"/>
              </a:rPr>
              <a:t>: a critical </a:t>
            </a:r>
            <a:r>
              <a:rPr lang="en-US" dirty="0" smtClean="0">
                <a:solidFill>
                  <a:schemeClr val="bg1">
                    <a:lumMod val="50000"/>
                  </a:schemeClr>
                </a:solidFill>
                <a:latin typeface="Candara"/>
                <a:cs typeface="Candara"/>
              </a:rPr>
              <a:t>concept</a:t>
            </a:r>
          </a:p>
          <a:p>
            <a:pPr marL="228600" indent="-228600">
              <a:buFont typeface="+mj-lt"/>
              <a:buAutoNum type="arabicPeriod"/>
            </a:pPr>
            <a:r>
              <a:rPr lang="en-US" dirty="0" smtClean="0">
                <a:solidFill>
                  <a:srgbClr val="0000FF"/>
                </a:solidFill>
                <a:latin typeface="Candara"/>
                <a:cs typeface="Candara"/>
              </a:rPr>
              <a:t> </a:t>
            </a:r>
            <a:r>
              <a:rPr lang="en-US" dirty="0">
                <a:solidFill>
                  <a:srgbClr val="0000FF"/>
                </a:solidFill>
                <a:latin typeface="Candara" charset="0"/>
                <a:ea typeface="Candara" charset="0"/>
                <a:cs typeface="Candara" charset="0"/>
              </a:rPr>
              <a:t> </a:t>
            </a:r>
            <a:r>
              <a:rPr lang="en-US" dirty="0">
                <a:solidFill>
                  <a:srgbClr val="0000FF"/>
                </a:solidFill>
                <a:latin typeface="Candara"/>
                <a:ea typeface="Candara" charset="0"/>
                <a:cs typeface="Candara"/>
              </a:rPr>
              <a:t>Orbital hybridization: key to carbon’s “flexibility”</a:t>
            </a:r>
          </a:p>
          <a:p>
            <a:pPr marL="457200" lvl="2"/>
            <a:r>
              <a:rPr lang="en-US" b="1" dirty="0">
                <a:solidFill>
                  <a:srgbClr val="0000FF"/>
                </a:solidFill>
                <a:latin typeface="Candara"/>
                <a:ea typeface="Candara" charset="0"/>
                <a:cs typeface="Candara"/>
              </a:rPr>
              <a:t> </a:t>
            </a:r>
            <a:r>
              <a:rPr lang="en-US" b="1" dirty="0" smtClean="0">
                <a:solidFill>
                  <a:srgbClr val="0000FF"/>
                </a:solidFill>
                <a:latin typeface="Candara"/>
                <a:ea typeface="Candara" charset="0"/>
                <a:cs typeface="Candara"/>
              </a:rPr>
              <a:t>sp3 </a:t>
            </a:r>
          </a:p>
          <a:p>
            <a:pPr marL="457200" lvl="2"/>
            <a:r>
              <a:rPr lang="en-US" dirty="0">
                <a:solidFill>
                  <a:srgbClr val="0000FF"/>
                </a:solidFill>
                <a:latin typeface="Candara"/>
                <a:ea typeface="Candara" charset="0"/>
                <a:cs typeface="Candara"/>
              </a:rPr>
              <a:t> </a:t>
            </a:r>
            <a:r>
              <a:rPr lang="en-US" dirty="0" smtClean="0">
                <a:solidFill>
                  <a:srgbClr val="0000FF"/>
                </a:solidFill>
                <a:latin typeface="Candara"/>
                <a:ea typeface="Candara" charset="0"/>
                <a:cs typeface="Candara"/>
              </a:rPr>
              <a:t>sp2</a:t>
            </a:r>
          </a:p>
          <a:p>
            <a:pPr marL="457200" lvl="2"/>
            <a:r>
              <a:rPr lang="en-US" dirty="0">
                <a:solidFill>
                  <a:srgbClr val="0000FF"/>
                </a:solidFill>
                <a:latin typeface="Candara"/>
                <a:ea typeface="Candara" charset="0"/>
                <a:cs typeface="Candara"/>
              </a:rPr>
              <a:t> </a:t>
            </a:r>
            <a:r>
              <a:rPr lang="en-US" dirty="0" err="1" smtClean="0">
                <a:solidFill>
                  <a:srgbClr val="0000FF"/>
                </a:solidFill>
                <a:latin typeface="Candara"/>
                <a:ea typeface="Candara" charset="0"/>
                <a:cs typeface="Candara"/>
              </a:rPr>
              <a:t>sp</a:t>
            </a:r>
            <a:endParaRPr lang="en-US" dirty="0" smtClean="0">
              <a:solidFill>
                <a:srgbClr val="0000FF"/>
              </a:solidFill>
              <a:latin typeface="Candara"/>
              <a:ea typeface="Candara" charset="0"/>
              <a:cs typeface="Candara"/>
            </a:endParaRPr>
          </a:p>
          <a:p>
            <a:pPr marL="228600" indent="-228600">
              <a:buFont typeface="+mj-lt"/>
              <a:buAutoNum type="arabicPeriod"/>
            </a:pPr>
            <a:r>
              <a:rPr lang="en-US" dirty="0">
                <a:latin typeface="Candara"/>
                <a:ea typeface="Candara" charset="0"/>
                <a:cs typeface="Candara"/>
              </a:rPr>
              <a:t> </a:t>
            </a:r>
            <a:r>
              <a:rPr lang="en-US" dirty="0" smtClean="0">
                <a:latin typeface="Candara"/>
                <a:cs typeface="Candara"/>
              </a:rPr>
              <a:t>Free </a:t>
            </a:r>
            <a:r>
              <a:rPr lang="en-US" dirty="0">
                <a:latin typeface="Candara"/>
                <a:cs typeface="Candara"/>
              </a:rPr>
              <a:t>electron pairs &amp; </a:t>
            </a:r>
            <a:r>
              <a:rPr lang="en-US" dirty="0" smtClean="0">
                <a:latin typeface="Candara"/>
                <a:cs typeface="Candara"/>
              </a:rPr>
              <a:t>radicals</a:t>
            </a:r>
            <a:endParaRPr lang="en-US" sz="1100" dirty="0">
              <a:latin typeface="Candara"/>
              <a:cs typeface="Candara"/>
            </a:endParaRPr>
          </a:p>
          <a:p>
            <a:pPr marL="228600" indent="-228600">
              <a:buFont typeface="+mj-lt"/>
              <a:buAutoNum type="arabicPeriod"/>
              <a:defRPr/>
            </a:pPr>
            <a:r>
              <a:rPr lang="en-US" dirty="0">
                <a:latin typeface="Candara"/>
                <a:cs typeface="Candara"/>
              </a:rPr>
              <a:t> VSEPR: </a:t>
            </a:r>
            <a:r>
              <a:rPr lang="en-US" dirty="0" smtClean="0">
                <a:latin typeface="Candara"/>
                <a:cs typeface="Candara"/>
              </a:rPr>
              <a:t>classifying </a:t>
            </a:r>
            <a:r>
              <a:rPr lang="en-US" dirty="0">
                <a:latin typeface="Candara"/>
                <a:cs typeface="Candara"/>
              </a:rPr>
              <a:t>molecular geometry </a:t>
            </a:r>
            <a:br>
              <a:rPr lang="en-US" dirty="0">
                <a:latin typeface="Candara"/>
                <a:cs typeface="Candara"/>
              </a:rPr>
            </a:br>
            <a:r>
              <a:rPr lang="en-US" dirty="0">
                <a:latin typeface="Candara"/>
                <a:cs typeface="Candara"/>
              </a:rPr>
              <a:t>     &amp; orbital </a:t>
            </a:r>
            <a:r>
              <a:rPr lang="en-US" dirty="0" smtClean="0">
                <a:latin typeface="Candara"/>
                <a:cs typeface="Candara"/>
              </a:rPr>
              <a:t>hybridization</a:t>
            </a:r>
            <a:endParaRPr lang="en-US" dirty="0">
              <a:latin typeface="Candara"/>
              <a:cs typeface="Candara"/>
            </a:endParaRPr>
          </a:p>
        </p:txBody>
      </p:sp>
      <p:pic>
        <p:nvPicPr>
          <p:cNvPr id="4" name="Picture 3" descr="Molecular-electrostatic-potential-map-MEP-for-meropene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053837" y="2480563"/>
            <a:ext cx="3352800" cy="2201673"/>
          </a:xfrm>
          <a:prstGeom prst="rect">
            <a:avLst/>
          </a:prstGeom>
          <a:effectLst>
            <a:reflection blurRad="6350" stA="50000" endA="300" endPos="55000" dir="5400000" sy="-100000" algn="bl" rotWithShape="0"/>
          </a:effectLst>
        </p:spPr>
      </p:pic>
      <p:sp>
        <p:nvSpPr>
          <p:cNvPr id="7" name="TextBox 6"/>
          <p:cNvSpPr txBox="1"/>
          <p:nvPr/>
        </p:nvSpPr>
        <p:spPr>
          <a:xfrm>
            <a:off x="6248400" y="5616714"/>
            <a:ext cx="2821355" cy="707886"/>
          </a:xfrm>
          <a:prstGeom prst="rect">
            <a:avLst/>
          </a:prstGeom>
          <a:noFill/>
        </p:spPr>
        <p:txBody>
          <a:bodyPr wrap="none" rtlCol="0">
            <a:spAutoFit/>
          </a:bodyPr>
          <a:lstStyle/>
          <a:p>
            <a:r>
              <a:rPr lang="en-US" b="1" dirty="0" smtClean="0">
                <a:latin typeface="Candara"/>
                <a:cs typeface="Candara"/>
              </a:rPr>
              <a:t>Daley &amp; Daley, Chapter 1</a:t>
            </a:r>
          </a:p>
          <a:p>
            <a:r>
              <a:rPr lang="en-US" b="1" i="1" dirty="0" smtClean="0">
                <a:latin typeface="Candara"/>
                <a:cs typeface="Candara"/>
              </a:rPr>
              <a:t>Atoms, </a:t>
            </a:r>
            <a:r>
              <a:rPr lang="en-US" b="1" i="1" dirty="0" err="1" smtClean="0">
                <a:latin typeface="Candara"/>
                <a:cs typeface="Candara"/>
              </a:rPr>
              <a:t>Orbitals</a:t>
            </a:r>
            <a:r>
              <a:rPr lang="en-US" b="1" i="1" dirty="0" smtClean="0">
                <a:latin typeface="Candara"/>
                <a:cs typeface="Candara"/>
              </a:rPr>
              <a:t> &amp; Bonds</a:t>
            </a:r>
            <a:endParaRPr lang="en-US" b="1" i="1" dirty="0">
              <a:latin typeface="Candara"/>
              <a:cs typeface="Candara"/>
            </a:endParaRPr>
          </a:p>
        </p:txBody>
      </p:sp>
    </p:spTree>
    <p:extLst>
      <p:ext uri="{BB962C8B-B14F-4D97-AF65-F5344CB8AC3E}">
        <p14:creationId xmlns:p14="http://schemas.microsoft.com/office/powerpoint/2010/main" val="39871301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Sk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Skia"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97648</TotalTime>
  <Words>2095</Words>
  <Application>Microsoft Macintosh PowerPoint</Application>
  <PresentationFormat>On-screen Show (4:3)</PresentationFormat>
  <Paragraphs>557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Ž쀀]翘ӻㅄ뿿큠үꖜ]翘</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Shmoe</dc:creator>
  <cp:lastModifiedBy>Joan Richmond-Hall</cp:lastModifiedBy>
  <cp:revision>503</cp:revision>
  <cp:lastPrinted>2015-12-19T14:04:13Z</cp:lastPrinted>
  <dcterms:created xsi:type="dcterms:W3CDTF">2011-01-19T17:43:31Z</dcterms:created>
  <dcterms:modified xsi:type="dcterms:W3CDTF">2015-12-19T18:56:16Z</dcterms:modified>
</cp:coreProperties>
</file>