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187" r:id="rId2"/>
    <p:sldId id="1174" r:id="rId3"/>
    <p:sldId id="857" r:id="rId4"/>
    <p:sldId id="1170" r:id="rId5"/>
    <p:sldId id="858" r:id="rId6"/>
    <p:sldId id="1142" r:id="rId7"/>
    <p:sldId id="859" r:id="rId8"/>
    <p:sldId id="1110" r:id="rId9"/>
    <p:sldId id="1129" r:id="rId10"/>
    <p:sldId id="860" r:id="rId11"/>
    <p:sldId id="1111" r:id="rId12"/>
    <p:sldId id="1112" r:id="rId13"/>
    <p:sldId id="1113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ki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ki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ki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ki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Skia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Skia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Skia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Skia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Ski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66FF"/>
    <a:srgbClr val="008040"/>
    <a:srgbClr val="E19DFF"/>
    <a:srgbClr val="CC66FF"/>
    <a:srgbClr val="FFCC66"/>
    <a:srgbClr val="FDFFA3"/>
    <a:srgbClr val="FF2613"/>
    <a:srgbClr val="8000FF"/>
    <a:srgbClr val="9DC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5" autoAdjust="0"/>
    <p:restoredTop sz="99327" autoAdjust="0"/>
  </p:normalViewPr>
  <p:slideViewPr>
    <p:cSldViewPr>
      <p:cViewPr>
        <p:scale>
          <a:sx n="100" d="100"/>
          <a:sy n="100" d="100"/>
        </p:scale>
        <p:origin x="-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Skia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Skia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Skia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Skia" pitchFamily="-111" charset="0"/>
              </a:defRPr>
            </a:lvl1pPr>
          </a:lstStyle>
          <a:p>
            <a:pPr>
              <a:defRPr/>
            </a:pPr>
            <a:fld id="{12381574-6D5F-074B-9E49-540C4DF99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19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Skia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Skia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Skia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Skia" pitchFamily="-111" charset="0"/>
              </a:defRPr>
            </a:lvl1pPr>
          </a:lstStyle>
          <a:p>
            <a:pPr>
              <a:defRPr/>
            </a:pPr>
            <a:fld id="{8AF8D630-7E9E-7B40-A10C-4C19FCCF8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98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6BBBA-439A-CF4F-9A5B-CD5DE1169D55}" type="slidenum">
              <a:rPr lang="en-US">
                <a:latin typeface="Skia" charset="0"/>
              </a:rPr>
              <a:pPr/>
              <a:t>1</a:t>
            </a:fld>
            <a:endParaRPr lang="en-US">
              <a:latin typeface="Skia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047A7-6BF8-3E41-8A45-99351D0316FB}" type="slidenum">
              <a:rPr lang="en-US">
                <a:latin typeface="Skia" charset="0"/>
              </a:rPr>
              <a:pPr/>
              <a:t>10</a:t>
            </a:fld>
            <a:endParaRPr lang="en-US">
              <a:latin typeface="Skia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437BD-962A-604B-9B16-519B68CCAC36}" type="slidenum">
              <a:rPr lang="en-US">
                <a:latin typeface="Skia" charset="0"/>
              </a:rPr>
              <a:pPr/>
              <a:t>11</a:t>
            </a:fld>
            <a:endParaRPr lang="en-US">
              <a:latin typeface="Skia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charset="0"/>
              </a:rPr>
              <a:t>In the early 1800s chemists found the chemistry of living things to be amazing and a bit intimidating:</a:t>
            </a:r>
          </a:p>
          <a:p>
            <a:pPr eaLnBrk="1" hangingPunct="1"/>
            <a:r>
              <a:rPr lang="en-US" smtClean="0">
                <a:latin typeface="Times" charset="0"/>
              </a:rPr>
              <a:t>“ Organic chemistry nowadays drives me mad. To me it appears like a primeval tropical forest full of the most remarkable things, a dreadful endless jungle into which one does not dare enter for there seems to be no way out.” – Friedrich Wohler, 1835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437BD-962A-604B-9B16-519B68CCAC36}" type="slidenum">
              <a:rPr lang="en-US">
                <a:latin typeface="Skia" charset="0"/>
              </a:rPr>
              <a:pPr/>
              <a:t>12</a:t>
            </a:fld>
            <a:endParaRPr lang="en-US">
              <a:latin typeface="Skia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charset="0"/>
              </a:rPr>
              <a:t>In the early 1800s chemists found the chemistry of living things to be amazing and a bit intimidating:</a:t>
            </a:r>
          </a:p>
          <a:p>
            <a:pPr eaLnBrk="1" hangingPunct="1"/>
            <a:r>
              <a:rPr lang="en-US" smtClean="0">
                <a:latin typeface="Times" charset="0"/>
              </a:rPr>
              <a:t>“ Organic chemistry nowadays drives me mad. To me it appears like a primeval tropical forest full of the most remarkable things, a dreadful endless jungle into which one does not dare enter for there seems to be no way out.” – Friedrich Wohler, 1835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047A7-6BF8-3E41-8A45-99351D0316FB}" type="slidenum">
              <a:rPr lang="en-US">
                <a:latin typeface="Skia" charset="0"/>
              </a:rPr>
              <a:pPr/>
              <a:t>13</a:t>
            </a:fld>
            <a:endParaRPr lang="en-US">
              <a:latin typeface="Skia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437BD-962A-604B-9B16-519B68CCAC36}" type="slidenum">
              <a:rPr lang="en-US">
                <a:latin typeface="Skia" charset="0"/>
              </a:rPr>
              <a:pPr/>
              <a:t>2</a:t>
            </a:fld>
            <a:endParaRPr lang="en-US">
              <a:latin typeface="Skia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charset="0"/>
              </a:rPr>
              <a:t>In the early 1800s chemists found the chemistry of living things to be amazing and a bit intimidating:</a:t>
            </a:r>
          </a:p>
          <a:p>
            <a:pPr eaLnBrk="1" hangingPunct="1"/>
            <a:r>
              <a:rPr lang="en-US" smtClean="0">
                <a:latin typeface="Times" charset="0"/>
              </a:rPr>
              <a:t>“ Organic chemistry nowadays drives me mad. To me it appears like a primeval tropical forest full of the most remarkable things, a dreadful endless jungle into which one does not dare enter for there seems to be no way out.” – Friedrich Wohler, 1835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437BD-962A-604B-9B16-519B68CCAC36}" type="slidenum">
              <a:rPr lang="en-US">
                <a:latin typeface="Skia" charset="0"/>
              </a:rPr>
              <a:pPr/>
              <a:t>3</a:t>
            </a:fld>
            <a:endParaRPr lang="en-US">
              <a:latin typeface="Skia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charset="0"/>
              </a:rPr>
              <a:t>In the early 1800s chemists found the chemistry of living things to be amazing and a bit intimidating:</a:t>
            </a:r>
          </a:p>
          <a:p>
            <a:pPr eaLnBrk="1" hangingPunct="1"/>
            <a:r>
              <a:rPr lang="en-US" smtClean="0">
                <a:latin typeface="Times" charset="0"/>
              </a:rPr>
              <a:t>“ Organic chemistry nowadays drives me mad. To me it appears like a primeval tropical forest full of the most remarkable things, a dreadful endless jungle into which one does not dare enter for there seems to be no way out.” – Friedrich Wohler, 1835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437BD-962A-604B-9B16-519B68CCAC36}" type="slidenum">
              <a:rPr lang="en-US">
                <a:latin typeface="Skia" charset="0"/>
              </a:rPr>
              <a:pPr/>
              <a:t>4</a:t>
            </a:fld>
            <a:endParaRPr lang="en-US">
              <a:latin typeface="Skia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charset="0"/>
              </a:rPr>
              <a:t>In the early 1800s chemists found the chemistry of living things to be amazing and a bit intimidating:</a:t>
            </a:r>
          </a:p>
          <a:p>
            <a:pPr eaLnBrk="1" hangingPunct="1"/>
            <a:r>
              <a:rPr lang="en-US" smtClean="0">
                <a:latin typeface="Times" charset="0"/>
              </a:rPr>
              <a:t>“ Organic chemistry nowadays drives me mad. To me it appears like a primeval tropical forest full of the most remarkable things, a dreadful endless jungle into which one does not dare enter for there seems to be no way out.” – Friedrich Wohler, 1835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291D4C-F602-A840-B598-767649380B15}" type="slidenum">
              <a:rPr lang="en-US">
                <a:latin typeface="Skia" charset="0"/>
              </a:rPr>
              <a:pPr/>
              <a:t>5</a:t>
            </a:fld>
            <a:endParaRPr lang="en-US">
              <a:latin typeface="Skia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charset="0"/>
              </a:rPr>
              <a:t>Note that ammonium cyanate and urea are constitutional (or structural) isomers.</a:t>
            </a:r>
          </a:p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291D4C-F602-A840-B598-767649380B15}" type="slidenum">
              <a:rPr lang="en-US">
                <a:latin typeface="Skia" charset="0"/>
              </a:rPr>
              <a:pPr/>
              <a:t>6</a:t>
            </a:fld>
            <a:endParaRPr lang="en-US">
              <a:latin typeface="Skia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charset="0"/>
              </a:rPr>
              <a:t>Note that ammonium cyanate and urea are constitutional (or structural) isomers.</a:t>
            </a:r>
          </a:p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437BD-962A-604B-9B16-519B68CCAC36}" type="slidenum">
              <a:rPr lang="en-US">
                <a:latin typeface="Skia" charset="0"/>
              </a:rPr>
              <a:pPr/>
              <a:t>7</a:t>
            </a:fld>
            <a:endParaRPr lang="en-US">
              <a:latin typeface="Skia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charset="0"/>
              </a:rPr>
              <a:t>In the early 1800s chemists found the chemistry of living things to be amazing and a bit intimidating:</a:t>
            </a:r>
          </a:p>
          <a:p>
            <a:pPr eaLnBrk="1" hangingPunct="1"/>
            <a:r>
              <a:rPr lang="en-US" smtClean="0">
                <a:latin typeface="Times" charset="0"/>
              </a:rPr>
              <a:t>“ Organic chemistry nowadays drives me mad. To me it appears like a primeval tropical forest full of the most remarkable things, a dreadful endless jungle into which one does not dare enter for there seems to be no way out.” – Friedrich Wohler, 1835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437BD-962A-604B-9B16-519B68CCAC36}" type="slidenum">
              <a:rPr lang="en-US">
                <a:latin typeface="Skia" charset="0"/>
              </a:rPr>
              <a:pPr/>
              <a:t>8</a:t>
            </a:fld>
            <a:endParaRPr lang="en-US">
              <a:latin typeface="Skia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charset="0"/>
              </a:rPr>
              <a:t>In the early 1800s chemists found the chemistry of living things to be amazing and a bit intimidating:</a:t>
            </a:r>
          </a:p>
          <a:p>
            <a:pPr eaLnBrk="1" hangingPunct="1"/>
            <a:r>
              <a:rPr lang="en-US" smtClean="0">
                <a:latin typeface="Times" charset="0"/>
              </a:rPr>
              <a:t>“ Organic chemistry nowadays drives me mad. To me it appears like a primeval tropical forest full of the most remarkable things, a dreadful endless jungle into which one does not dare enter for there seems to be no way out.” – Friedrich Wohler, 1835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437BD-962A-604B-9B16-519B68CCAC36}" type="slidenum">
              <a:rPr lang="en-US">
                <a:latin typeface="Skia" charset="0"/>
              </a:rPr>
              <a:pPr/>
              <a:t>9</a:t>
            </a:fld>
            <a:endParaRPr lang="en-US">
              <a:latin typeface="Skia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charset="0"/>
              </a:rPr>
              <a:t>In the early 1800s chemists found the chemistry of living things to be amazing and a bit intimidating:</a:t>
            </a:r>
          </a:p>
          <a:p>
            <a:pPr eaLnBrk="1" hangingPunct="1"/>
            <a:r>
              <a:rPr lang="en-US" smtClean="0">
                <a:latin typeface="Times" charset="0"/>
              </a:rPr>
              <a:t>“ Organic chemistry nowadays drives me mad. To me it appears like a primeval tropical forest full of the most remarkable things, a dreadful endless jungle into which one does not dare enter for there seems to be no way out.” – Friedrich Wohler, 1835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5A0B4-5102-624D-B737-E525D13A7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6EAA5-233E-464D-9877-69BA79A4D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4728-4A14-A24E-92C3-708ED40C1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45A8E-0397-164E-911E-98E2DBC91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AD38-1322-2F49-B6A2-4D21EAD89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6C1FE-3D21-B84D-99FE-E45A31DC5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01267-72E6-794C-8249-DE35B1E5C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4073E-E604-3A44-85D8-C3BDBF034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DD579-FCF5-144B-883D-2E4F06660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58991-0FCF-E046-8888-0CE7C4615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61C97-DABB-184C-ADCB-47A9E2C7A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AE6D0D1-2DBA-9C43-A812-1BE73F62B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12"/>
          <p:cNvSpPr txBox="1">
            <a:spLocks noChangeArrowheads="1"/>
          </p:cNvSpPr>
          <p:nvPr/>
        </p:nvSpPr>
        <p:spPr bwMode="auto">
          <a:xfrm>
            <a:off x="304800" y="228600"/>
            <a:ext cx="746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CHE2060 Topic 1: Atoms, orbitals &amp; bonding</a:t>
            </a:r>
            <a:endParaRPr lang="en-US" sz="2800" dirty="0">
              <a:solidFill>
                <a:srgbClr val="0000FF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45432" name="Line 24"/>
          <p:cNvSpPr>
            <a:spLocks noChangeShapeType="1"/>
          </p:cNvSpPr>
          <p:nvPr/>
        </p:nvSpPr>
        <p:spPr bwMode="auto">
          <a:xfrm>
            <a:off x="427038" y="838200"/>
            <a:ext cx="8153400" cy="0"/>
          </a:xfrm>
          <a:prstGeom prst="line">
            <a:avLst/>
          </a:prstGeom>
          <a:noFill/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 tIns="91440" bIns="9144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11" charset="0"/>
            </a:endParaRPr>
          </a:p>
        </p:txBody>
      </p:sp>
      <p:pic>
        <p:nvPicPr>
          <p:cNvPr id="95236" name="Picture 0" descr="JCE2004p1232fig1a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713" y="152400"/>
            <a:ext cx="10556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7" name="TextBox 6"/>
          <p:cNvSpPr txBox="1">
            <a:spLocks noChangeArrowheads="1"/>
          </p:cNvSpPr>
          <p:nvPr/>
        </p:nvSpPr>
        <p:spPr bwMode="auto">
          <a:xfrm>
            <a:off x="381000" y="990600"/>
            <a:ext cx="63246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Candara"/>
                <a:cs typeface="Candara"/>
              </a:rPr>
              <a:t>Atoms, Orbitals &amp; Bonding Topics:</a:t>
            </a:r>
            <a:endParaRPr lang="en-US" dirty="0" smtClean="0">
              <a:latin typeface="Candara"/>
              <a:cs typeface="Candara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 Very quick history of chemistry…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Candara"/>
                <a:cs typeface="Candara"/>
              </a:rPr>
              <a:t> What is organic chemistry?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>
                <a:latin typeface="Candara"/>
                <a:cs typeface="Candara"/>
              </a:rPr>
              <a:t> Atomic models: nuclear to quantum</a:t>
            </a:r>
            <a:endParaRPr lang="en-US" sz="800" dirty="0" smtClean="0">
              <a:latin typeface="Candara"/>
              <a:cs typeface="Candara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dirty="0" smtClean="0">
                <a:latin typeface="Candara"/>
                <a:cs typeface="Candara"/>
              </a:rPr>
              <a:t> All </a:t>
            </a:r>
            <a:r>
              <a:rPr lang="en-US" dirty="0">
                <a:latin typeface="Candara"/>
                <a:cs typeface="Candara"/>
              </a:rPr>
              <a:t>about </a:t>
            </a:r>
            <a:r>
              <a:rPr lang="en-US" dirty="0" smtClean="0">
                <a:latin typeface="Candara"/>
                <a:cs typeface="Candara"/>
              </a:rPr>
              <a:t>orbitals</a:t>
            </a:r>
            <a:endParaRPr lang="en-US" sz="800" dirty="0" smtClean="0">
              <a:latin typeface="Candara"/>
              <a:cs typeface="Candara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dirty="0" smtClean="0">
                <a:latin typeface="Candara"/>
                <a:cs typeface="Candara"/>
              </a:rPr>
              <a:t> How </a:t>
            </a:r>
            <a:r>
              <a:rPr lang="en-US" dirty="0">
                <a:latin typeface="Candara"/>
                <a:cs typeface="Candara"/>
              </a:rPr>
              <a:t>orbitals fill: electron </a:t>
            </a:r>
            <a:r>
              <a:rPr lang="en-US" dirty="0" smtClean="0">
                <a:latin typeface="Candara"/>
                <a:cs typeface="Candara"/>
              </a:rPr>
              <a:t>configuration</a:t>
            </a:r>
            <a:endParaRPr lang="en-US" sz="800" dirty="0" smtClean="0">
              <a:latin typeface="Candara"/>
              <a:cs typeface="Candara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dirty="0" smtClean="0">
                <a:latin typeface="Candara"/>
                <a:cs typeface="Candara"/>
              </a:rPr>
              <a:t> Basic </a:t>
            </a:r>
            <a:r>
              <a:rPr lang="en-US" dirty="0">
                <a:latin typeface="Candara"/>
                <a:cs typeface="Candara"/>
              </a:rPr>
              <a:t>bonding: valence electrons &amp; molecular </a:t>
            </a:r>
            <a:r>
              <a:rPr lang="en-US" dirty="0" smtClean="0">
                <a:latin typeface="Candara"/>
                <a:cs typeface="Candara"/>
              </a:rPr>
              <a:t>orbitals</a:t>
            </a:r>
            <a:endParaRPr lang="en-US" sz="800" dirty="0" smtClean="0">
              <a:latin typeface="Candara"/>
              <a:cs typeface="Candara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dirty="0" smtClean="0">
                <a:latin typeface="Candara"/>
                <a:cs typeface="Candara"/>
              </a:rPr>
              <a:t> Lewis </a:t>
            </a:r>
            <a:r>
              <a:rPr lang="en-US" dirty="0">
                <a:latin typeface="Candara"/>
                <a:cs typeface="Candara"/>
              </a:rPr>
              <a:t>dot structures of </a:t>
            </a:r>
            <a:r>
              <a:rPr lang="en-US" dirty="0" smtClean="0">
                <a:latin typeface="Candara"/>
                <a:cs typeface="Candara"/>
              </a:rPr>
              <a:t>molecules</a:t>
            </a:r>
            <a:endParaRPr lang="en-US" sz="800" dirty="0" smtClean="0">
              <a:latin typeface="Candara"/>
              <a:cs typeface="Candara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dirty="0" smtClean="0">
                <a:latin typeface="Candara"/>
                <a:cs typeface="Candara"/>
              </a:rPr>
              <a:t> Electronegativity </a:t>
            </a:r>
            <a:r>
              <a:rPr lang="en-US" dirty="0">
                <a:latin typeface="Candara"/>
                <a:cs typeface="Candara"/>
              </a:rPr>
              <a:t>&amp; bond </a:t>
            </a:r>
            <a:r>
              <a:rPr lang="en-US" dirty="0" smtClean="0">
                <a:latin typeface="Candara"/>
                <a:cs typeface="Candara"/>
              </a:rPr>
              <a:t>polarity</a:t>
            </a:r>
            <a:endParaRPr lang="en-US" sz="800" dirty="0" smtClean="0">
              <a:latin typeface="Candara"/>
              <a:cs typeface="Candara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dirty="0" smtClean="0">
                <a:latin typeface="Candara"/>
                <a:cs typeface="Candara"/>
              </a:rPr>
              <a:t> Resonance</a:t>
            </a:r>
            <a:r>
              <a:rPr lang="en-US" dirty="0">
                <a:latin typeface="Candara"/>
                <a:cs typeface="Candara"/>
              </a:rPr>
              <a:t>: a critical </a:t>
            </a:r>
            <a:r>
              <a:rPr lang="en-US" dirty="0" smtClean="0">
                <a:latin typeface="Candara"/>
                <a:cs typeface="Candara"/>
              </a:rPr>
              <a:t>concept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>
                <a:latin typeface="Candara"/>
                <a:cs typeface="Candara"/>
              </a:rPr>
              <a:t> </a:t>
            </a:r>
            <a:r>
              <a:rPr lang="en-US" dirty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dirty="0">
                <a:latin typeface="Candara"/>
                <a:ea typeface="Candara" charset="0"/>
                <a:cs typeface="Candara"/>
              </a:rPr>
              <a:t>Orbital hybridization: key to carbon’s “flexibility”</a:t>
            </a:r>
          </a:p>
          <a:p>
            <a:pPr marL="457200" lvl="2"/>
            <a:r>
              <a:rPr lang="en-US" dirty="0">
                <a:latin typeface="Candara"/>
                <a:ea typeface="Candara" charset="0"/>
                <a:cs typeface="Candara"/>
              </a:rPr>
              <a:t> </a:t>
            </a:r>
            <a:r>
              <a:rPr lang="en-US" dirty="0" smtClean="0">
                <a:latin typeface="Candara"/>
                <a:ea typeface="Candara" charset="0"/>
                <a:cs typeface="Candara"/>
              </a:rPr>
              <a:t>sp3 </a:t>
            </a:r>
          </a:p>
          <a:p>
            <a:pPr marL="457200" lvl="2"/>
            <a:r>
              <a:rPr lang="en-US" dirty="0">
                <a:latin typeface="Candara"/>
                <a:ea typeface="Candara" charset="0"/>
                <a:cs typeface="Candara"/>
              </a:rPr>
              <a:t> </a:t>
            </a:r>
            <a:r>
              <a:rPr lang="en-US" dirty="0" smtClean="0">
                <a:latin typeface="Candara"/>
                <a:ea typeface="Candara" charset="0"/>
                <a:cs typeface="Candara"/>
              </a:rPr>
              <a:t>sp2</a:t>
            </a:r>
          </a:p>
          <a:p>
            <a:pPr marL="457200" lvl="2"/>
            <a:r>
              <a:rPr lang="en-US" dirty="0">
                <a:latin typeface="Candara"/>
                <a:ea typeface="Candara" charset="0"/>
                <a:cs typeface="Candara"/>
              </a:rPr>
              <a:t> </a:t>
            </a:r>
            <a:r>
              <a:rPr lang="en-US" dirty="0" err="1" smtClean="0">
                <a:latin typeface="Candara"/>
                <a:ea typeface="Candara" charset="0"/>
                <a:cs typeface="Candara"/>
              </a:rPr>
              <a:t>sp</a:t>
            </a:r>
            <a:endParaRPr lang="en-US" dirty="0" smtClean="0">
              <a:latin typeface="Candara"/>
              <a:ea typeface="Candara" charset="0"/>
              <a:cs typeface="Candara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dirty="0">
                <a:latin typeface="Candara"/>
                <a:ea typeface="Candara" charset="0"/>
                <a:cs typeface="Candara"/>
              </a:rPr>
              <a:t> </a:t>
            </a:r>
            <a:r>
              <a:rPr lang="en-US" dirty="0" smtClean="0">
                <a:latin typeface="Candara"/>
                <a:cs typeface="Candara"/>
              </a:rPr>
              <a:t>Free </a:t>
            </a:r>
            <a:r>
              <a:rPr lang="en-US" dirty="0">
                <a:latin typeface="Candara"/>
                <a:cs typeface="Candara"/>
              </a:rPr>
              <a:t>electron pairs &amp; </a:t>
            </a:r>
            <a:r>
              <a:rPr lang="en-US" dirty="0" smtClean="0">
                <a:latin typeface="Candara"/>
                <a:cs typeface="Candara"/>
              </a:rPr>
              <a:t>radicals</a:t>
            </a:r>
            <a:endParaRPr lang="en-US" sz="1100" dirty="0">
              <a:latin typeface="Candara"/>
              <a:cs typeface="Candara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en-US" i="1" dirty="0">
                <a:latin typeface="Candara"/>
                <a:cs typeface="Candara"/>
              </a:rPr>
              <a:t> </a:t>
            </a:r>
            <a:r>
              <a:rPr lang="en-US" dirty="0">
                <a:latin typeface="Candara"/>
                <a:cs typeface="Candara"/>
              </a:rPr>
              <a:t>VSEPR: </a:t>
            </a:r>
            <a:r>
              <a:rPr lang="en-US" dirty="0" smtClean="0">
                <a:latin typeface="Candara"/>
                <a:cs typeface="Candara"/>
              </a:rPr>
              <a:t>classifying </a:t>
            </a:r>
            <a:r>
              <a:rPr lang="en-US" dirty="0">
                <a:latin typeface="Candara"/>
                <a:cs typeface="Candara"/>
              </a:rPr>
              <a:t>molecular geometry </a:t>
            </a:r>
            <a:br>
              <a:rPr lang="en-US" dirty="0">
                <a:latin typeface="Candara"/>
                <a:cs typeface="Candara"/>
              </a:rPr>
            </a:br>
            <a:r>
              <a:rPr lang="en-US" dirty="0">
                <a:latin typeface="Candara"/>
                <a:cs typeface="Candara"/>
              </a:rPr>
              <a:t>     &amp; orbital </a:t>
            </a:r>
            <a:r>
              <a:rPr lang="en-US" dirty="0" smtClean="0">
                <a:latin typeface="Candara"/>
                <a:cs typeface="Candara"/>
              </a:rPr>
              <a:t>hybridization</a:t>
            </a:r>
            <a:endParaRPr lang="en-US" dirty="0">
              <a:latin typeface="Candara"/>
              <a:cs typeface="Candara"/>
            </a:endParaRPr>
          </a:p>
        </p:txBody>
      </p:sp>
      <p:pic>
        <p:nvPicPr>
          <p:cNvPr id="4" name="Picture 3" descr="Molecular-electrostatic-potential-map-MEP-for-meropenem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53837" y="2480563"/>
            <a:ext cx="3352800" cy="2201673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248400" y="5616714"/>
            <a:ext cx="2821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ndara"/>
                <a:cs typeface="Candara"/>
              </a:rPr>
              <a:t>Daley &amp; Daley, Chapter 1</a:t>
            </a:r>
          </a:p>
          <a:p>
            <a:r>
              <a:rPr lang="en-US" b="1" i="1" dirty="0" smtClean="0">
                <a:latin typeface="Candara"/>
                <a:cs typeface="Candara"/>
              </a:rPr>
              <a:t>Atoms, </a:t>
            </a:r>
            <a:r>
              <a:rPr lang="en-US" b="1" i="1" dirty="0" err="1" smtClean="0">
                <a:latin typeface="Candara"/>
                <a:cs typeface="Candara"/>
              </a:rPr>
              <a:t>Orbitals</a:t>
            </a:r>
            <a:r>
              <a:rPr lang="en-US" b="1" i="1" dirty="0" smtClean="0">
                <a:latin typeface="Candara"/>
                <a:cs typeface="Candara"/>
              </a:rPr>
              <a:t> &amp; Bonds</a:t>
            </a:r>
            <a:endParaRPr lang="en-US" b="1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3783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12"/>
          <p:cNvSpPr txBox="1">
            <a:spLocks noChangeArrowheads="1"/>
          </p:cNvSpPr>
          <p:nvPr/>
        </p:nvSpPr>
        <p:spPr bwMode="auto">
          <a:xfrm>
            <a:off x="304800" y="228600"/>
            <a:ext cx="746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Why synthesize molecules?</a:t>
            </a:r>
            <a:endParaRPr lang="en-US" sz="2800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45432" name="Line 24"/>
          <p:cNvSpPr>
            <a:spLocks noChangeShapeType="1"/>
          </p:cNvSpPr>
          <p:nvPr/>
        </p:nvSpPr>
        <p:spPr bwMode="auto">
          <a:xfrm>
            <a:off x="427038" y="838200"/>
            <a:ext cx="8153400" cy="0"/>
          </a:xfrm>
          <a:prstGeom prst="line">
            <a:avLst/>
          </a:prstGeom>
          <a:noFill/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 tIns="91440" bIns="9144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11" charset="0"/>
            </a:endParaRPr>
          </a:p>
        </p:txBody>
      </p:sp>
      <p:pic>
        <p:nvPicPr>
          <p:cNvPr id="101380" name="Picture 0" descr="JCE2004p1232fig1a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713" y="152400"/>
            <a:ext cx="10556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1" name="TextBox 6"/>
          <p:cNvSpPr txBox="1">
            <a:spLocks noChangeArrowheads="1"/>
          </p:cNvSpPr>
          <p:nvPr/>
        </p:nvSpPr>
        <p:spPr bwMode="auto">
          <a:xfrm>
            <a:off x="381000" y="1327150"/>
            <a:ext cx="82184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4763">
              <a:buFont typeface="Times" charset="0"/>
              <a:buNone/>
            </a:pPr>
            <a:r>
              <a:rPr lang="en-US" dirty="0">
                <a:latin typeface="Candara" charset="0"/>
                <a:ea typeface="Candara" charset="0"/>
                <a:cs typeface="Candara" charset="0"/>
              </a:rPr>
              <a:t>For centuries willow bark (</a:t>
            </a:r>
            <a:r>
              <a:rPr lang="en-US" dirty="0" err="1">
                <a:latin typeface="Candara" charset="0"/>
                <a:ea typeface="Candara" charset="0"/>
                <a:cs typeface="Candara" charset="0"/>
              </a:rPr>
              <a:t>salix</a:t>
            </a:r>
            <a:r>
              <a:rPr lang="en-US" dirty="0">
                <a:latin typeface="Candara" charset="0"/>
                <a:ea typeface="Candara" charset="0"/>
                <a:cs typeface="Candara" charset="0"/>
              </a:rPr>
              <a:t>) was eaten or taken as a tea to relieve pain.</a:t>
            </a:r>
            <a:br>
              <a:rPr lang="en-US" dirty="0">
                <a:latin typeface="Candara" charset="0"/>
                <a:ea typeface="Candara" charset="0"/>
                <a:cs typeface="Candara" charset="0"/>
              </a:rPr>
            </a:br>
            <a:r>
              <a:rPr lang="en-US" dirty="0">
                <a:latin typeface="Candara" charset="0"/>
                <a:ea typeface="Candara" charset="0"/>
                <a:cs typeface="Candara" charset="0"/>
              </a:rPr>
              <a:t>The bark contains salicylic acid.</a:t>
            </a:r>
          </a:p>
          <a:p>
            <a:pPr indent="4763">
              <a:buFont typeface="Times" charset="0"/>
              <a:buNone/>
            </a:pPr>
            <a:r>
              <a:rPr lang="en-US" i="1" u="sng" dirty="0">
                <a:latin typeface="Candara" charset="0"/>
                <a:ea typeface="Candara" charset="0"/>
                <a:cs typeface="Candara" charset="0"/>
              </a:rPr>
              <a:t>Side effect</a:t>
            </a:r>
            <a:r>
              <a:rPr lang="en-US" i="1" dirty="0">
                <a:latin typeface="Candara" charset="0"/>
                <a:ea typeface="Candara" charset="0"/>
                <a:cs typeface="Candara" charset="0"/>
              </a:rPr>
              <a:t>: </a:t>
            </a:r>
            <a:r>
              <a:rPr lang="en-US" dirty="0">
                <a:latin typeface="Candara" charset="0"/>
                <a:ea typeface="Candara" charset="0"/>
                <a:cs typeface="Candara" charset="0"/>
              </a:rPr>
              <a:t>stomach irritation!</a:t>
            </a:r>
          </a:p>
        </p:txBody>
      </p:sp>
      <p:pic>
        <p:nvPicPr>
          <p:cNvPr id="101382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5725" y="2393950"/>
            <a:ext cx="64166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3" name="TextBox 6"/>
          <p:cNvSpPr txBox="1">
            <a:spLocks noChangeArrowheads="1"/>
          </p:cNvSpPr>
          <p:nvPr/>
        </p:nvSpPr>
        <p:spPr bwMode="auto">
          <a:xfrm>
            <a:off x="381000" y="5105400"/>
            <a:ext cx="84613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4763">
              <a:buFont typeface="Times" charset="0"/>
              <a:buNone/>
            </a:pPr>
            <a:r>
              <a:rPr lang="en-US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In 1899, Felix Hoffmann of the Bayer Chemical Company created a “new and</a:t>
            </a:r>
            <a:br>
              <a:rPr lang="en-US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improved” version called </a:t>
            </a:r>
            <a:r>
              <a:rPr lang="en-US" dirty="0" err="1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acetosalicylic</a:t>
            </a:r>
            <a:r>
              <a:rPr lang="en-US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 acid or “aspirin”.</a:t>
            </a:r>
            <a:br>
              <a:rPr lang="en-US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</a:br>
            <a:endParaRPr lang="en-US" sz="800" dirty="0">
              <a:solidFill>
                <a:srgbClr val="0000FF"/>
              </a:solidFill>
              <a:latin typeface="Candara" charset="0"/>
              <a:ea typeface="Candara" charset="0"/>
              <a:cs typeface="Candara" charset="0"/>
            </a:endParaRPr>
          </a:p>
          <a:p>
            <a:pPr indent="4763">
              <a:buFont typeface="Times" charset="0"/>
              <a:buNone/>
            </a:pPr>
            <a:r>
              <a:rPr lang="en-US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By adding a 2-carbon </a:t>
            </a:r>
            <a:r>
              <a:rPr lang="en-US" dirty="0" err="1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aceto</a:t>
            </a:r>
            <a:r>
              <a:rPr lang="en-US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 group he created a stable compound that caused</a:t>
            </a:r>
            <a:br>
              <a:rPr lang="en-US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less stomach irritation.</a:t>
            </a:r>
          </a:p>
        </p:txBody>
      </p:sp>
      <p:sp>
        <p:nvSpPr>
          <p:cNvPr id="101384" name="TextBox 7"/>
          <p:cNvSpPr txBox="1">
            <a:spLocks noChangeArrowheads="1"/>
          </p:cNvSpPr>
          <p:nvPr/>
        </p:nvSpPr>
        <p:spPr bwMode="auto">
          <a:xfrm>
            <a:off x="7884851" y="6412468"/>
            <a:ext cx="1182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ndara" charset="0"/>
                <a:ea typeface="Candara" charset="0"/>
                <a:cs typeface="Candara" charset="0"/>
              </a:rPr>
              <a:t>D&amp;D p.4-9</a:t>
            </a:r>
          </a:p>
        </p:txBody>
      </p:sp>
      <p:sp>
        <p:nvSpPr>
          <p:cNvPr id="101385" name="Rounded Rectangle 8"/>
          <p:cNvSpPr>
            <a:spLocks noChangeArrowheads="1"/>
          </p:cNvSpPr>
          <p:nvPr/>
        </p:nvSpPr>
        <p:spPr bwMode="auto">
          <a:xfrm rot="3397703">
            <a:off x="6363494" y="2769394"/>
            <a:ext cx="1271587" cy="8858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prstDash val="sys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7457709" y="2546350"/>
            <a:ext cx="7718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4763">
              <a:buFont typeface="Times" charset="0"/>
              <a:buNone/>
            </a:pPr>
            <a:r>
              <a:rPr lang="en-US" sz="1800" dirty="0" err="1" smtClean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aceto</a:t>
            </a:r>
            <a:r>
              <a:rPr lang="en-US" sz="1800" dirty="0" smtClean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1800" dirty="0" smtClean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1800" dirty="0" smtClean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group</a:t>
            </a:r>
            <a:endParaRPr lang="en-US" sz="1800" dirty="0">
              <a:solidFill>
                <a:srgbClr val="0000FF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990600"/>
            <a:ext cx="881683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latin typeface="Candara"/>
                <a:cs typeface="Candara"/>
              </a:rPr>
              <a:t>2. Chemists can ‘tweak’ or modify natural organics to change or improve them.</a:t>
            </a:r>
            <a:endParaRPr lang="en-US" b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46849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2"/>
          <p:cNvSpPr txBox="1">
            <a:spLocks noChangeArrowheads="1"/>
          </p:cNvSpPr>
          <p:nvPr/>
        </p:nvSpPr>
        <p:spPr bwMode="auto">
          <a:xfrm>
            <a:off x="304800" y="228600"/>
            <a:ext cx="746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Why synthesize molecules?</a:t>
            </a:r>
            <a:endParaRPr lang="en-US" sz="2800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45432" name="Line 24"/>
          <p:cNvSpPr>
            <a:spLocks noChangeShapeType="1"/>
          </p:cNvSpPr>
          <p:nvPr/>
        </p:nvSpPr>
        <p:spPr bwMode="auto">
          <a:xfrm>
            <a:off x="427038" y="838200"/>
            <a:ext cx="8153400" cy="0"/>
          </a:xfrm>
          <a:prstGeom prst="line">
            <a:avLst/>
          </a:prstGeom>
          <a:noFill/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 tIns="91440" bIns="9144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11" charset="0"/>
            </a:endParaRPr>
          </a:p>
        </p:txBody>
      </p:sp>
      <p:pic>
        <p:nvPicPr>
          <p:cNvPr id="97284" name="Picture 0" descr="JCE2004p1232fig1a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713" y="152400"/>
            <a:ext cx="10556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990600"/>
            <a:ext cx="881683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latin typeface="Candara"/>
                <a:cs typeface="Candara"/>
              </a:rPr>
              <a:t>2. Chemists can ‘tweak’ or modify natural organics to change or improve them.</a:t>
            </a:r>
            <a:endParaRPr lang="en-US" b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pic>
        <p:nvPicPr>
          <p:cNvPr id="6" name="Picture 5" descr="599px-Ampicillin_Structural_Formulae_V.1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338" y="4191000"/>
            <a:ext cx="4465063" cy="2370434"/>
          </a:xfrm>
          <a:prstGeom prst="rect">
            <a:avLst/>
          </a:prstGeom>
        </p:spPr>
      </p:pic>
      <p:pic>
        <p:nvPicPr>
          <p:cNvPr id="9" name="Picture 8" descr="620px-Penicillin_core.svg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47800"/>
            <a:ext cx="3677678" cy="1981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04972" y="3581400"/>
            <a:ext cx="3300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andara"/>
                <a:cs typeface="Candara"/>
              </a:rPr>
              <a:t>P</a:t>
            </a:r>
            <a:r>
              <a:rPr lang="en-US" b="1" dirty="0" smtClean="0">
                <a:latin typeface="Candara"/>
                <a:cs typeface="Candara"/>
              </a:rPr>
              <a:t>enicillin</a:t>
            </a:r>
            <a:r>
              <a:rPr lang="en-US" dirty="0" smtClean="0">
                <a:latin typeface="Candara"/>
                <a:cs typeface="Candara"/>
              </a:rPr>
              <a:t> </a:t>
            </a:r>
            <a:r>
              <a:rPr lang="en-US" i="1" dirty="0" smtClean="0">
                <a:latin typeface="Candara"/>
                <a:cs typeface="Candara"/>
              </a:rPr>
              <a:t>kill gram + bacteria.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5150" y="6019800"/>
            <a:ext cx="3463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andara"/>
                <a:cs typeface="Candara"/>
              </a:rPr>
              <a:t>A</a:t>
            </a:r>
            <a:r>
              <a:rPr lang="en-US" b="1" dirty="0" smtClean="0">
                <a:latin typeface="Candara"/>
                <a:cs typeface="Candara"/>
              </a:rPr>
              <a:t>mpicillin</a:t>
            </a:r>
            <a:r>
              <a:rPr lang="en-US" i="1" dirty="0" smtClean="0">
                <a:latin typeface="Candara"/>
                <a:cs typeface="Candara"/>
              </a:rPr>
              <a:t> kills gram + bacteria</a:t>
            </a:r>
            <a:br>
              <a:rPr lang="en-US" i="1" dirty="0" smtClean="0">
                <a:latin typeface="Candara"/>
                <a:cs typeface="Candara"/>
              </a:rPr>
            </a:br>
            <a:r>
              <a:rPr lang="en-US" i="1" dirty="0" smtClean="0">
                <a:latin typeface="Candara"/>
                <a:cs typeface="Candara"/>
              </a:rPr>
              <a:t>and also some gram – bugs.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1676400"/>
            <a:ext cx="3356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ndara"/>
                <a:cs typeface="Candara"/>
              </a:rPr>
              <a:t>P</a:t>
            </a:r>
            <a: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  <a:t>enicillin occurs in nature and is</a:t>
            </a:r>
            <a:b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  <a:t>made by some species of mold.</a:t>
            </a:r>
            <a:b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  <a:t>It was first isolated by Alexander</a:t>
            </a:r>
            <a:b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  <a:t>Fleming in 1928.</a:t>
            </a:r>
            <a:endParaRPr lang="en-US" sz="18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800600"/>
            <a:ext cx="3396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  <a:t>Ampicillin was synthesized from</a:t>
            </a:r>
            <a:b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  <a:t>penicillin in 1961.</a:t>
            </a:r>
            <a:r>
              <a:rPr lang="en-US" sz="18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  <a:t>It kills a broader </a:t>
            </a:r>
            <a:b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  <a:t>variety of bacteria than </a:t>
            </a:r>
            <a:b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  <a:t>penicillin. </a:t>
            </a:r>
            <a:endParaRPr lang="en-US" sz="18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706364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895600"/>
            <a:ext cx="228009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ndara"/>
                <a:cs typeface="Candara"/>
              </a:rPr>
              <a:t>Medicines</a:t>
            </a:r>
          </a:p>
          <a:p>
            <a:r>
              <a:rPr lang="en-US" dirty="0" smtClean="0">
                <a:latin typeface="Candara"/>
                <a:cs typeface="Candara"/>
              </a:rPr>
              <a:t>Polymers</a:t>
            </a:r>
          </a:p>
          <a:p>
            <a:r>
              <a:rPr lang="en-US" dirty="0" smtClean="0">
                <a:latin typeface="Candara"/>
                <a:cs typeface="Candara"/>
              </a:rPr>
              <a:t>Superconductors</a:t>
            </a:r>
          </a:p>
          <a:p>
            <a:r>
              <a:rPr lang="en-US" dirty="0" smtClean="0">
                <a:latin typeface="Candara"/>
                <a:cs typeface="Candara"/>
              </a:rPr>
              <a:t>Etc.</a:t>
            </a:r>
          </a:p>
          <a:p>
            <a:r>
              <a:rPr lang="en-US" dirty="0" smtClean="0">
                <a:latin typeface="Candara"/>
                <a:cs typeface="Candara"/>
              </a:rPr>
              <a:t>Use the good ones!</a:t>
            </a:r>
            <a:endParaRPr lang="en-US" dirty="0">
              <a:latin typeface="Candara"/>
              <a:cs typeface="Candara"/>
            </a:endParaRPr>
          </a:p>
        </p:txBody>
      </p:sp>
      <p:pic>
        <p:nvPicPr>
          <p:cNvPr id="3" name="Picture 2" descr="Researchers-Design-Synthetic-Molecules-Capable-of-Blocking-the-AIDS-Virus-and-Its-Replic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143000"/>
            <a:ext cx="6908800" cy="4597400"/>
          </a:xfrm>
          <a:prstGeom prst="rect">
            <a:avLst/>
          </a:prstGeom>
        </p:spPr>
      </p:pic>
      <p:sp>
        <p:nvSpPr>
          <p:cNvPr id="97282" name="Text Box 12"/>
          <p:cNvSpPr txBox="1">
            <a:spLocks noChangeArrowheads="1"/>
          </p:cNvSpPr>
          <p:nvPr/>
        </p:nvSpPr>
        <p:spPr bwMode="auto">
          <a:xfrm>
            <a:off x="304800" y="228600"/>
            <a:ext cx="746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Why synthesize molecules?</a:t>
            </a:r>
            <a:endParaRPr lang="en-US" sz="2800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45432" name="Line 24"/>
          <p:cNvSpPr>
            <a:spLocks noChangeShapeType="1"/>
          </p:cNvSpPr>
          <p:nvPr/>
        </p:nvSpPr>
        <p:spPr bwMode="auto">
          <a:xfrm>
            <a:off x="427038" y="838200"/>
            <a:ext cx="8153400" cy="0"/>
          </a:xfrm>
          <a:prstGeom prst="line">
            <a:avLst/>
          </a:prstGeom>
          <a:noFill/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 tIns="91440" bIns="9144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11" charset="0"/>
            </a:endParaRPr>
          </a:p>
        </p:txBody>
      </p:sp>
      <p:pic>
        <p:nvPicPr>
          <p:cNvPr id="97284" name="Picture 0" descr="JCE2004p1232fig1a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713" y="152400"/>
            <a:ext cx="10556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990600"/>
            <a:ext cx="671790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latin typeface="Candara"/>
                <a:cs typeface="Candara"/>
              </a:rPr>
              <a:t>3. Chemists can create new materials with novel properties.</a:t>
            </a:r>
            <a:endParaRPr lang="en-US" b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97287" name="TextBox 7"/>
          <p:cNvSpPr txBox="1">
            <a:spLocks noChangeArrowheads="1"/>
          </p:cNvSpPr>
          <p:nvPr/>
        </p:nvSpPr>
        <p:spPr bwMode="auto">
          <a:xfrm>
            <a:off x="2125618" y="6412468"/>
            <a:ext cx="68659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ndara" charset="0"/>
                <a:ea typeface="Candara" charset="0"/>
                <a:cs typeface="Candara" charset="0"/>
              </a:rPr>
              <a:t>http://</a:t>
            </a:r>
            <a:r>
              <a:rPr lang="en-US" sz="1600" dirty="0" err="1">
                <a:latin typeface="Candara" charset="0"/>
                <a:ea typeface="Candara" charset="0"/>
                <a:cs typeface="Candara" charset="0"/>
              </a:rPr>
              <a:t>scitechdaily.com</a:t>
            </a:r>
            <a:r>
              <a:rPr lang="en-US" sz="1600" dirty="0">
                <a:latin typeface="Candara" charset="0"/>
                <a:ea typeface="Candara" charset="0"/>
                <a:cs typeface="Candara" charset="0"/>
              </a:rPr>
              <a:t>/synthetic-molecules-capable-blocking-aids-replication/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5410200"/>
            <a:ext cx="7924800" cy="92333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ndara"/>
                <a:cs typeface="Candara"/>
              </a:rPr>
              <a:t>S</a:t>
            </a:r>
            <a: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  <a:t>cientists </a:t>
            </a:r>
            <a:r>
              <a:rPr lang="en-US" sz="1800" dirty="0">
                <a:solidFill>
                  <a:srgbClr val="0000FF"/>
                </a:solidFill>
                <a:latin typeface="Candara"/>
                <a:cs typeface="Candara"/>
              </a:rPr>
              <a:t>from </a:t>
            </a:r>
            <a: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  <a:t>Spain</a:t>
            </a:r>
            <a:r>
              <a:rPr lang="en-US" sz="1800" dirty="0">
                <a:solidFill>
                  <a:srgbClr val="0000FF"/>
                </a:solidFill>
                <a:latin typeface="Candara"/>
                <a:cs typeface="Candara"/>
              </a:rPr>
              <a:t>, led by Dr. José </a:t>
            </a:r>
            <a:r>
              <a:rPr lang="en-US" sz="1800" dirty="0" err="1" smtClean="0">
                <a:solidFill>
                  <a:srgbClr val="0000FF"/>
                </a:solidFill>
                <a:latin typeface="Candara"/>
                <a:cs typeface="Candara"/>
              </a:rPr>
              <a:t>Gallego</a:t>
            </a:r>
            <a: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  <a:t> have </a:t>
            </a:r>
            <a:r>
              <a:rPr lang="en-US" sz="1800" dirty="0">
                <a:solidFill>
                  <a:srgbClr val="0000FF"/>
                </a:solidFill>
                <a:latin typeface="Candara"/>
                <a:cs typeface="Candara"/>
              </a:rPr>
              <a:t>designed small synthetic molecules capable of binding to the genetic material of the virus AIDS and blocking its replication.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1600200"/>
            <a:ext cx="1022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andara"/>
                <a:cs typeface="Candara"/>
              </a:rPr>
              <a:t>HIV DNA</a:t>
            </a:r>
            <a:endParaRPr lang="en-US" sz="1800" b="1" dirty="0">
              <a:latin typeface="Candara"/>
              <a:cs typeface="Canda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468469"/>
            <a:ext cx="918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1" dirty="0" smtClean="0">
                <a:latin typeface="Candara"/>
                <a:cs typeface="Candara"/>
              </a:rPr>
              <a:t>Rev</a:t>
            </a:r>
            <a:br>
              <a:rPr lang="en-US" sz="1800" b="1" dirty="0" smtClean="0">
                <a:latin typeface="Candara"/>
                <a:cs typeface="Candara"/>
              </a:rPr>
            </a:br>
            <a:r>
              <a:rPr lang="en-US" sz="1800" b="1" dirty="0" smtClean="0">
                <a:latin typeface="Candara"/>
                <a:cs typeface="Candara"/>
              </a:rPr>
              <a:t>protein</a:t>
            </a:r>
            <a:endParaRPr lang="en-US" sz="1800" b="1" dirty="0">
              <a:latin typeface="Candara"/>
              <a:cs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3429000"/>
            <a:ext cx="1149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1" dirty="0" smtClean="0">
                <a:latin typeface="Candara"/>
                <a:cs typeface="Candara"/>
              </a:rPr>
              <a:t>synthetic</a:t>
            </a:r>
          </a:p>
          <a:p>
            <a:pPr algn="r"/>
            <a:r>
              <a:rPr lang="en-US" sz="1800" b="1" dirty="0" err="1" smtClean="0">
                <a:latin typeface="Candara"/>
                <a:cs typeface="Candara"/>
              </a:rPr>
              <a:t>terphenyl</a:t>
            </a:r>
            <a:endParaRPr lang="en-US" sz="1800" b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021494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12"/>
          <p:cNvSpPr txBox="1">
            <a:spLocks noChangeArrowheads="1"/>
          </p:cNvSpPr>
          <p:nvPr/>
        </p:nvSpPr>
        <p:spPr bwMode="auto">
          <a:xfrm>
            <a:off x="304800" y="228600"/>
            <a:ext cx="746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Goals (</a:t>
            </a:r>
            <a:r>
              <a:rPr lang="en-US" sz="2800" b="1" dirty="0" err="1" smtClean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superconcepts</a:t>
            </a:r>
            <a:r>
              <a:rPr lang="en-US" sz="2800" b="1" dirty="0" smtClean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) for CHE2060</a:t>
            </a:r>
            <a:endParaRPr lang="en-US" sz="2800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45432" name="Line 24"/>
          <p:cNvSpPr>
            <a:spLocks noChangeShapeType="1"/>
          </p:cNvSpPr>
          <p:nvPr/>
        </p:nvSpPr>
        <p:spPr bwMode="auto">
          <a:xfrm>
            <a:off x="427038" y="838200"/>
            <a:ext cx="8153400" cy="0"/>
          </a:xfrm>
          <a:prstGeom prst="line">
            <a:avLst/>
          </a:prstGeom>
          <a:noFill/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 tIns="91440" bIns="9144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11" charset="0"/>
            </a:endParaRPr>
          </a:p>
        </p:txBody>
      </p:sp>
      <p:pic>
        <p:nvPicPr>
          <p:cNvPr id="101380" name="Picture 0" descr="JCE2004p1232fig1a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713" y="152400"/>
            <a:ext cx="10556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1" name="TextBox 6"/>
          <p:cNvSpPr txBox="1">
            <a:spLocks noChangeArrowheads="1"/>
          </p:cNvSpPr>
          <p:nvPr/>
        </p:nvSpPr>
        <p:spPr bwMode="auto">
          <a:xfrm>
            <a:off x="381000" y="990600"/>
            <a:ext cx="78021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buFont typeface="Times" charset="0"/>
              <a:buAutoNum type="arabicPeriod"/>
            </a:pP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Understand that the function and behavior of organic molecules is </a:t>
            </a:r>
            <a:br>
              <a:rPr lang="en-US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determined by their form or structure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>
              <a:latin typeface="Candara" charset="0"/>
              <a:ea typeface="Candara" charset="0"/>
              <a:cs typeface="Candara" charset="0"/>
            </a:endParaRPr>
          </a:p>
          <a:p>
            <a:pPr marL="457200" indent="-457200">
              <a:buFont typeface="Times" charset="0"/>
              <a:buAutoNum type="arabicPeriod"/>
            </a:pPr>
            <a:endParaRPr lang="en-US" dirty="0" smtClean="0">
              <a:latin typeface="Candara" charset="0"/>
              <a:ea typeface="Candara" charset="0"/>
              <a:cs typeface="Candara" charset="0"/>
            </a:endParaRPr>
          </a:p>
          <a:p>
            <a:pPr marL="457200" indent="-457200">
              <a:buFont typeface="Times" charset="0"/>
              <a:buAutoNum type="arabicPeriod"/>
            </a:pPr>
            <a:endParaRPr lang="en-US" dirty="0">
              <a:latin typeface="Candara" charset="0"/>
              <a:ea typeface="Candara" charset="0"/>
              <a:cs typeface="Candara" charset="0"/>
            </a:endParaRPr>
          </a:p>
          <a:p>
            <a:pPr marL="457200" indent="-457200">
              <a:buFont typeface="Times" charset="0"/>
              <a:buAutoNum type="arabicPeriod"/>
            </a:pPr>
            <a:endParaRPr lang="en-US" dirty="0" smtClean="0">
              <a:latin typeface="Candara" charset="0"/>
              <a:ea typeface="Candara" charset="0"/>
              <a:cs typeface="Candara" charset="0"/>
            </a:endParaRPr>
          </a:p>
          <a:p>
            <a:pPr marL="457200" indent="-457200">
              <a:buFont typeface="Times" charset="0"/>
              <a:buAutoNum type="arabicPeriod"/>
            </a:pPr>
            <a:endParaRPr lang="en-US" dirty="0">
              <a:latin typeface="Candara" charset="0"/>
              <a:ea typeface="Candara" charset="0"/>
              <a:cs typeface="Candara" charset="0"/>
            </a:endParaRPr>
          </a:p>
          <a:p>
            <a:pPr marL="457200" indent="-457200">
              <a:buFont typeface="Times" charset="0"/>
              <a:buAutoNum type="arabicPeriod"/>
            </a:pPr>
            <a:endParaRPr lang="en-US" dirty="0" smtClean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01384" name="TextBox 7"/>
          <p:cNvSpPr txBox="1">
            <a:spLocks noChangeArrowheads="1"/>
          </p:cNvSpPr>
          <p:nvPr/>
        </p:nvSpPr>
        <p:spPr bwMode="auto">
          <a:xfrm>
            <a:off x="7696200" y="5858470"/>
            <a:ext cx="13577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 smtClean="0">
                <a:latin typeface="Candara" charset="0"/>
                <a:ea typeface="Candara" charset="0"/>
                <a:cs typeface="Candara" charset="0"/>
              </a:rPr>
              <a:t>Bruice</a:t>
            </a:r>
            <a:r>
              <a:rPr lang="en-US" sz="1800" dirty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1800" dirty="0" smtClean="0">
                <a:latin typeface="Candara" charset="0"/>
                <a:ea typeface="Candara" charset="0"/>
                <a:cs typeface="Candara" charset="0"/>
              </a:rPr>
              <a:t>p.90</a:t>
            </a:r>
          </a:p>
          <a:p>
            <a:r>
              <a:rPr lang="en-US" sz="1800" dirty="0" smtClean="0">
                <a:latin typeface="Candara" charset="0"/>
                <a:ea typeface="Candara" charset="0"/>
                <a:cs typeface="Candara" charset="0"/>
              </a:rPr>
              <a:t>Atkins p.144</a:t>
            </a:r>
          </a:p>
          <a:p>
            <a:r>
              <a:rPr lang="en-US" sz="1800" dirty="0" smtClean="0">
                <a:latin typeface="Candara" charset="0"/>
                <a:ea typeface="Candara" charset="0"/>
                <a:cs typeface="Candara" charset="0"/>
              </a:rPr>
              <a:t>D&amp;D p.276</a:t>
            </a:r>
            <a:endParaRPr lang="en-US" sz="1800" dirty="0">
              <a:latin typeface="Candara" charset="0"/>
              <a:ea typeface="Candara" charset="0"/>
              <a:cs typeface="Candara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971800" y="2146637"/>
            <a:ext cx="304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3276600" y="2146637"/>
            <a:ext cx="304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3581400" y="2146637"/>
            <a:ext cx="304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3886200" y="2146637"/>
            <a:ext cx="304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191000" y="2146637"/>
            <a:ext cx="304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5943600" y="2146637"/>
            <a:ext cx="304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6248400" y="2146637"/>
            <a:ext cx="304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6553200" y="2146637"/>
            <a:ext cx="304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6858000" y="2146637"/>
            <a:ext cx="304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7162800" y="2146637"/>
            <a:ext cx="304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5638800" y="2146637"/>
            <a:ext cx="304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2470199" y="1943043"/>
            <a:ext cx="597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ndara"/>
                <a:cs typeface="Candara"/>
              </a:rPr>
              <a:t>H2N</a:t>
            </a:r>
            <a:endParaRPr lang="en-US" sz="1800" dirty="0">
              <a:latin typeface="Candara"/>
              <a:cs typeface="Candar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3167" y="2183311"/>
            <a:ext cx="597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ndara"/>
                <a:cs typeface="Candara"/>
              </a:rPr>
              <a:t>NH2</a:t>
            </a:r>
            <a:endParaRPr lang="en-US" sz="1800" dirty="0">
              <a:latin typeface="Candara"/>
              <a:cs typeface="Candar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17699" y="1912203"/>
            <a:ext cx="597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ndara"/>
                <a:cs typeface="Candara"/>
              </a:rPr>
              <a:t>H2N</a:t>
            </a:r>
            <a:endParaRPr lang="en-US" sz="1800" dirty="0">
              <a:latin typeface="Candara"/>
              <a:cs typeface="Candar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91400" y="1923543"/>
            <a:ext cx="597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ndara"/>
                <a:cs typeface="Candara"/>
              </a:rPr>
              <a:t>NH2</a:t>
            </a:r>
            <a:endParaRPr lang="en-US" sz="1800" dirty="0">
              <a:latin typeface="Candara"/>
              <a:cs typeface="Candar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59993" y="2064603"/>
            <a:ext cx="34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ndara"/>
                <a:cs typeface="Candara"/>
              </a:rPr>
              <a:t>N</a:t>
            </a:r>
            <a:endParaRPr lang="en-US" sz="1800" dirty="0">
              <a:latin typeface="Candara"/>
              <a:cs typeface="Candara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flipV="1">
            <a:off x="1524000" y="1912203"/>
            <a:ext cx="304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1828800" y="1912203"/>
            <a:ext cx="304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1066800" y="1683603"/>
            <a:ext cx="304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1066800" y="1912203"/>
            <a:ext cx="304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1295400" y="2369403"/>
            <a:ext cx="1524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914400" y="2521803"/>
            <a:ext cx="3810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762000" y="2674203"/>
            <a:ext cx="23901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  <a:latin typeface="Candara"/>
                <a:cs typeface="Candara"/>
              </a:rPr>
              <a:t>triethylamine</a:t>
            </a:r>
            <a:r>
              <a:rPr lang="en-US" sz="1600" b="1" dirty="0" smtClean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andara"/>
                <a:cs typeface="Candara"/>
              </a:rPr>
              <a:t>(gas/liquid)</a:t>
            </a:r>
            <a:endParaRPr lang="en-US" sz="1600" b="1" dirty="0">
              <a:solidFill>
                <a:srgbClr val="0000FF"/>
              </a:solidFill>
              <a:latin typeface="Candara"/>
              <a:cs typeface="Candara"/>
            </a:endParaRPr>
          </a:p>
          <a:p>
            <a:pPr marL="285750" indent="-173038"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  <a:latin typeface="Candara"/>
                <a:cs typeface="Candara"/>
              </a:rPr>
              <a:t>fermented shark</a:t>
            </a:r>
          </a:p>
          <a:p>
            <a:pPr marL="285750" indent="-173038"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  <a:latin typeface="Candara"/>
                <a:cs typeface="Candara"/>
              </a:rPr>
              <a:t>rotten fish</a:t>
            </a:r>
            <a:endParaRPr lang="en-US" sz="16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72479" y="2667000"/>
            <a:ext cx="1709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00FF"/>
                </a:solidFill>
                <a:latin typeface="Candara"/>
                <a:cs typeface="Candara"/>
              </a:rPr>
              <a:t>putrecine</a:t>
            </a:r>
            <a:r>
              <a:rPr lang="en-US" sz="1600" b="1" dirty="0">
                <a:solidFill>
                  <a:srgbClr val="0000FF"/>
                </a:solidFill>
                <a:latin typeface="Candara"/>
                <a:cs typeface="Candara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Candara"/>
                <a:cs typeface="Candara"/>
              </a:rPr>
              <a:t>(solid)</a:t>
            </a:r>
            <a:endParaRPr lang="en-US" sz="1600" b="1" dirty="0">
              <a:solidFill>
                <a:srgbClr val="0000FF"/>
              </a:solidFill>
              <a:latin typeface="Candara"/>
              <a:cs typeface="Candara"/>
            </a:endParaRPr>
          </a:p>
          <a:p>
            <a:pPr marL="285750" indent="-173038">
              <a:buFont typeface="Arial"/>
              <a:buChar char="•"/>
            </a:pPr>
            <a:r>
              <a:rPr lang="en-US" sz="1600" dirty="0">
                <a:solidFill>
                  <a:srgbClr val="0000FF"/>
                </a:solidFill>
                <a:latin typeface="Candara"/>
                <a:cs typeface="Candara"/>
              </a:rPr>
              <a:t>bad breath</a:t>
            </a:r>
          </a:p>
          <a:p>
            <a:pPr marL="285750" indent="-173038">
              <a:buFont typeface="Arial"/>
              <a:buChar char="•"/>
            </a:pPr>
            <a:r>
              <a:rPr lang="en-US" sz="1600" dirty="0">
                <a:solidFill>
                  <a:srgbClr val="0000FF"/>
                </a:solidFill>
                <a:latin typeface="Candara"/>
                <a:cs typeface="Candara"/>
              </a:rPr>
              <a:t>death &amp; </a:t>
            </a:r>
            <a:r>
              <a:rPr lang="en-US" sz="1600" dirty="0" smtClean="0">
                <a:solidFill>
                  <a:srgbClr val="0000FF"/>
                </a:solidFill>
                <a:latin typeface="Candara"/>
                <a:cs typeface="Candara"/>
              </a:rPr>
              <a:t>decay</a:t>
            </a:r>
            <a:endParaRPr lang="en-US" sz="16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34679" y="2674203"/>
            <a:ext cx="1873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  <a:latin typeface="Candara"/>
                <a:cs typeface="Candara"/>
              </a:rPr>
              <a:t>cadaverine</a:t>
            </a:r>
            <a:r>
              <a:rPr lang="en-US" sz="1600" dirty="0" smtClean="0">
                <a:solidFill>
                  <a:srgbClr val="0000FF"/>
                </a:solidFill>
                <a:latin typeface="Candara"/>
                <a:cs typeface="Candara"/>
              </a:rPr>
              <a:t>  (liquid)</a:t>
            </a:r>
            <a:endParaRPr lang="en-US" sz="1600" b="1" dirty="0">
              <a:solidFill>
                <a:srgbClr val="0000FF"/>
              </a:solidFill>
              <a:latin typeface="Candara"/>
              <a:cs typeface="Candara"/>
            </a:endParaRPr>
          </a:p>
          <a:p>
            <a:pPr marL="285750" indent="-173038"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  <a:latin typeface="Candara"/>
                <a:cs typeface="Candara"/>
              </a:rPr>
              <a:t>bad breath</a:t>
            </a:r>
          </a:p>
          <a:p>
            <a:pPr marL="285750" indent="-173038"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  <a:latin typeface="Candara"/>
                <a:cs typeface="Candara"/>
              </a:rPr>
              <a:t>death &amp; decay</a:t>
            </a:r>
            <a:endParaRPr lang="en-US" sz="16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2377" y="3657600"/>
            <a:ext cx="7528799" cy="3265362"/>
            <a:chOff x="412377" y="3657600"/>
            <a:chExt cx="7528799" cy="3265362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0200" y="4089412"/>
              <a:ext cx="4990432" cy="283355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12377" y="3657600"/>
              <a:ext cx="7528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ndara" charset="0"/>
                  <a:ea typeface="Candara" charset="0"/>
                  <a:cs typeface="Candara" charset="0"/>
                </a:rPr>
                <a:t>2.    Understand </a:t>
              </a:r>
              <a:r>
                <a:rPr lang="en-US" dirty="0">
                  <a:latin typeface="Candara" charset="0"/>
                  <a:ea typeface="Candara" charset="0"/>
                  <a:cs typeface="Candara" charset="0"/>
                </a:rPr>
                <a:t>some basic type of reactions that organics undergo </a:t>
              </a:r>
              <a:r>
                <a:rPr lang="en-US" dirty="0" smtClean="0"/>
                <a:t>.</a:t>
              </a:r>
              <a:endParaRPr lang="en-US" dirty="0">
                <a:latin typeface="Candara" charset="0"/>
                <a:ea typeface="Candara" charset="0"/>
                <a:cs typeface="Candar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86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32" name="Line 24"/>
          <p:cNvSpPr>
            <a:spLocks noChangeShapeType="1"/>
          </p:cNvSpPr>
          <p:nvPr/>
        </p:nvSpPr>
        <p:spPr bwMode="auto">
          <a:xfrm>
            <a:off x="427038" y="838200"/>
            <a:ext cx="8153400" cy="0"/>
          </a:xfrm>
          <a:prstGeom prst="line">
            <a:avLst/>
          </a:prstGeom>
          <a:noFill/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 tIns="91440" bIns="9144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11" charset="0"/>
            </a:endParaRPr>
          </a:p>
        </p:txBody>
      </p:sp>
      <p:pic>
        <p:nvPicPr>
          <p:cNvPr id="97284" name="Picture 0" descr="JCE2004p1232fig1a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713" y="152400"/>
            <a:ext cx="10556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68675" y="2514600"/>
            <a:ext cx="53941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 smtClean="0">
                <a:latin typeface="Candara"/>
                <a:cs typeface="Candara"/>
              </a:rPr>
              <a:t>What is organic chemistry?</a:t>
            </a:r>
            <a:endParaRPr lang="en-US" sz="3600" i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04800" y="228600"/>
            <a:ext cx="746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CHE2060 Topic 1: Atoms, orbitals &amp; bonding</a:t>
            </a:r>
            <a:endParaRPr lang="en-US" sz="2800" dirty="0">
              <a:solidFill>
                <a:srgbClr val="0000FF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102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2"/>
          <p:cNvSpPr txBox="1">
            <a:spLocks noChangeArrowheads="1"/>
          </p:cNvSpPr>
          <p:nvPr/>
        </p:nvSpPr>
        <p:spPr bwMode="auto">
          <a:xfrm>
            <a:off x="304800" y="228600"/>
            <a:ext cx="746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What’s </a:t>
            </a:r>
            <a:r>
              <a:rPr lang="en-US" sz="2800" b="1" dirty="0" smtClean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“chemistry</a:t>
            </a:r>
            <a:r>
              <a:rPr lang="en-US" sz="2800" b="1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”?</a:t>
            </a:r>
            <a:endParaRPr lang="en-US" sz="2800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45432" name="Line 24"/>
          <p:cNvSpPr>
            <a:spLocks noChangeShapeType="1"/>
          </p:cNvSpPr>
          <p:nvPr/>
        </p:nvSpPr>
        <p:spPr bwMode="auto">
          <a:xfrm>
            <a:off x="427038" y="838200"/>
            <a:ext cx="8153400" cy="0"/>
          </a:xfrm>
          <a:prstGeom prst="line">
            <a:avLst/>
          </a:prstGeom>
          <a:noFill/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 tIns="91440" bIns="9144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11" charset="0"/>
            </a:endParaRPr>
          </a:p>
        </p:txBody>
      </p:sp>
      <p:pic>
        <p:nvPicPr>
          <p:cNvPr id="97284" name="Picture 0" descr="JCE2004p1232fig1a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713" y="152400"/>
            <a:ext cx="10556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2133600"/>
            <a:ext cx="76962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latin typeface="Candara"/>
                <a:cs typeface="Candara"/>
              </a:rPr>
              <a:t>Chemistry: </a:t>
            </a:r>
            <a:br>
              <a:rPr lang="en-US" b="1" dirty="0" smtClean="0">
                <a:latin typeface="Candara"/>
                <a:cs typeface="Candara"/>
              </a:rPr>
            </a:br>
            <a:endParaRPr lang="en-US" sz="800" b="1" dirty="0" smtClean="0">
              <a:latin typeface="Candara"/>
              <a:cs typeface="Candara"/>
            </a:endParaRPr>
          </a:p>
          <a:p>
            <a:pPr>
              <a:defRPr/>
            </a:pPr>
            <a:r>
              <a:rPr lang="en-US" dirty="0" smtClean="0">
                <a:latin typeface="Candara"/>
                <a:cs typeface="Candara"/>
              </a:rPr>
              <a:t>The study of matter at the molecular and atomic level, focusing on the </a:t>
            </a:r>
            <a:r>
              <a:rPr lang="en-US" b="1" i="1" dirty="0" smtClean="0">
                <a:latin typeface="Candara"/>
                <a:cs typeface="Candara"/>
              </a:rPr>
              <a:t>changes</a:t>
            </a:r>
            <a:r>
              <a:rPr lang="en-US" dirty="0" smtClean="0">
                <a:latin typeface="Candara"/>
                <a:cs typeface="Candara"/>
              </a:rPr>
              <a:t> matter undergoes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92566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2"/>
          <p:cNvSpPr txBox="1">
            <a:spLocks noChangeArrowheads="1"/>
          </p:cNvSpPr>
          <p:nvPr/>
        </p:nvSpPr>
        <p:spPr bwMode="auto">
          <a:xfrm>
            <a:off x="304800" y="228600"/>
            <a:ext cx="746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What’s “organic chemistry”?</a:t>
            </a:r>
            <a:endParaRPr lang="en-US" sz="280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45432" name="Line 24"/>
          <p:cNvSpPr>
            <a:spLocks noChangeShapeType="1"/>
          </p:cNvSpPr>
          <p:nvPr/>
        </p:nvSpPr>
        <p:spPr bwMode="auto">
          <a:xfrm>
            <a:off x="427038" y="838200"/>
            <a:ext cx="8153400" cy="0"/>
          </a:xfrm>
          <a:prstGeom prst="line">
            <a:avLst/>
          </a:prstGeom>
          <a:noFill/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 tIns="91440" bIns="9144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11" charset="0"/>
            </a:endParaRPr>
          </a:p>
        </p:txBody>
      </p:sp>
      <p:pic>
        <p:nvPicPr>
          <p:cNvPr id="97284" name="Picture 0" descr="JCE2004p1232fig1a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713" y="152400"/>
            <a:ext cx="10556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990600"/>
            <a:ext cx="8375510" cy="19236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Candara"/>
                <a:cs typeface="Candara"/>
              </a:rPr>
              <a:t>“The chemistry of living things; the chemistry of carbon-based molecules.”</a:t>
            </a:r>
          </a:p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  <a:p>
            <a:pPr>
              <a:defRPr/>
            </a:pPr>
            <a:endParaRPr lang="en-US" sz="800" b="1" dirty="0">
              <a:solidFill>
                <a:srgbClr val="0000FF"/>
              </a:solidFill>
              <a:latin typeface="Candara"/>
              <a:cs typeface="Candara"/>
            </a:endParaRPr>
          </a:p>
          <a:p>
            <a:pPr>
              <a:defRPr/>
            </a:pPr>
            <a:r>
              <a:rPr lang="en-US" dirty="0">
                <a:latin typeface="Candara"/>
                <a:cs typeface="Candara"/>
              </a:rPr>
              <a:t>By </a:t>
            </a:r>
            <a:r>
              <a:rPr lang="en-US" dirty="0" smtClean="0">
                <a:latin typeface="Candara"/>
                <a:cs typeface="Candara"/>
              </a:rPr>
              <a:t>1807, </a:t>
            </a:r>
            <a:r>
              <a:rPr lang="en-US" dirty="0" err="1" smtClean="0">
                <a:latin typeface="Candara"/>
                <a:cs typeface="Candara"/>
              </a:rPr>
              <a:t>Jöns</a:t>
            </a:r>
            <a:r>
              <a:rPr lang="en-US" dirty="0" smtClean="0">
                <a:latin typeface="Candara"/>
                <a:cs typeface="Candara"/>
              </a:rPr>
              <a:t> </a:t>
            </a:r>
            <a:r>
              <a:rPr lang="en-US" dirty="0" err="1" smtClean="0">
                <a:latin typeface="Candara"/>
                <a:cs typeface="Candara"/>
              </a:rPr>
              <a:t>Jakob</a:t>
            </a:r>
            <a:r>
              <a:rPr lang="en-US" dirty="0" smtClean="0">
                <a:latin typeface="Candara"/>
                <a:cs typeface="Candara"/>
              </a:rPr>
              <a:t> Berzelius had divided molecules </a:t>
            </a:r>
            <a:r>
              <a:rPr lang="en-US" dirty="0">
                <a:latin typeface="Candara"/>
                <a:cs typeface="Candara"/>
              </a:rPr>
              <a:t>into two camps:</a:t>
            </a:r>
          </a:p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  <a:p>
            <a:pPr marL="457200" indent="-457200">
              <a:buFontTx/>
              <a:buAutoNum type="arabicParenR"/>
              <a:defRPr/>
            </a:pPr>
            <a:endParaRPr lang="en-US" sz="11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97287" name="TextBox 7"/>
          <p:cNvSpPr txBox="1">
            <a:spLocks noChangeArrowheads="1"/>
          </p:cNvSpPr>
          <p:nvPr/>
        </p:nvSpPr>
        <p:spPr bwMode="auto">
          <a:xfrm>
            <a:off x="7884851" y="6412468"/>
            <a:ext cx="1182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ndara" charset="0"/>
                <a:ea typeface="Candara" charset="0"/>
                <a:cs typeface="Candara" charset="0"/>
              </a:rPr>
              <a:t>D&amp;D p.4-9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357868"/>
            <a:ext cx="5595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  <a:t>There are at least 10 million different organic molecules!</a:t>
            </a:r>
            <a:endParaRPr lang="en-US" sz="18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057400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  <a:t>Inorganic molecules</a:t>
            </a:r>
          </a:p>
          <a:p>
            <a:pPr marL="342900" indent="-342900">
              <a:buAutoNum type="arabicParenR"/>
            </a:pPr>
            <a: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  <a:t>Organic molecules</a:t>
            </a:r>
            <a:endParaRPr lang="en-US" sz="18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126468"/>
            <a:ext cx="815571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  <a:t>…1828, a young German chemist, ___ </a:t>
            </a:r>
            <a:r>
              <a:rPr lang="en-US" sz="1800" dirty="0" err="1" smtClean="0">
                <a:solidFill>
                  <a:srgbClr val="0000FF"/>
                </a:solidFill>
                <a:latin typeface="Candara"/>
                <a:cs typeface="Candara"/>
              </a:rPr>
              <a:t>Wölher</a:t>
            </a:r>
            <a: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  <a:t>, synthesized an simple organic </a:t>
            </a:r>
            <a:b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  <a:t>molecule, urea:</a:t>
            </a:r>
          </a:p>
          <a:p>
            <a:r>
              <a:rPr lang="en-US" sz="1800" dirty="0">
                <a:solidFill>
                  <a:srgbClr val="0000FF"/>
                </a:solidFill>
                <a:latin typeface="Candara"/>
                <a:cs typeface="Candara"/>
              </a:rPr>
              <a:t>	</a:t>
            </a:r>
            <a: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  <a:t>	H2N – C – NH2</a:t>
            </a:r>
          </a:p>
          <a:p>
            <a:r>
              <a:rPr lang="en-US" sz="18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  <a:t>                                                 ||</a:t>
            </a:r>
          </a:p>
          <a:p>
            <a:r>
              <a:rPr lang="en-US" sz="1800" dirty="0">
                <a:solidFill>
                  <a:srgbClr val="0000FF"/>
                </a:solidFill>
                <a:latin typeface="Candara"/>
                <a:cs typeface="Candara"/>
              </a:rPr>
              <a:t>	</a:t>
            </a:r>
            <a: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  <a:t>	            :O:</a:t>
            </a:r>
          </a:p>
          <a:p>
            <a:endParaRPr lang="en-US" sz="1800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1800" dirty="0" err="1" smtClean="0">
                <a:solidFill>
                  <a:srgbClr val="0000FF"/>
                </a:solidFill>
                <a:latin typeface="Candara"/>
                <a:cs typeface="Candara"/>
              </a:rPr>
              <a:t>Wöhler</a:t>
            </a:r>
            <a: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  <a:t> is thus the father of </a:t>
            </a:r>
            <a:r>
              <a:rPr lang="en-US" sz="1800" b="1" dirty="0" smtClean="0">
                <a:solidFill>
                  <a:srgbClr val="0000FF"/>
                </a:solidFill>
                <a:latin typeface="Candara"/>
                <a:cs typeface="Candara"/>
              </a:rPr>
              <a:t>synthetic organic chemistry: </a:t>
            </a:r>
            <a: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  <a:t>“piecing together small</a:t>
            </a:r>
            <a:b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  <a:t>organic molecules to create larger and more complex organic molecules.”</a:t>
            </a:r>
            <a:endParaRPr lang="en-US" sz="18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788384"/>
            <a:ext cx="819214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588">
              <a:defRPr/>
            </a:pPr>
            <a:r>
              <a:rPr lang="en-US" dirty="0">
                <a:latin typeface="Candara"/>
                <a:cs typeface="Candara"/>
              </a:rPr>
              <a:t>It was generally believed that only God could create organic biomolecules, </a:t>
            </a:r>
            <a:br>
              <a:rPr lang="en-US" dirty="0">
                <a:latin typeface="Candara"/>
                <a:cs typeface="Candara"/>
              </a:rPr>
            </a:br>
            <a:r>
              <a:rPr lang="en-US" dirty="0">
                <a:latin typeface="Candara"/>
                <a:cs typeface="Candara"/>
              </a:rPr>
              <a:t>that were imbued with a mysterious and vital life force: </a:t>
            </a:r>
            <a:r>
              <a:rPr lang="en-US" b="1" dirty="0" err="1">
                <a:latin typeface="Candara"/>
                <a:cs typeface="Candara"/>
              </a:rPr>
              <a:t>vitalism</a:t>
            </a:r>
            <a:endParaRPr lang="en-US" b="1" dirty="0">
              <a:latin typeface="Candara"/>
              <a:cs typeface="Candara"/>
            </a:endParaRPr>
          </a:p>
          <a:p>
            <a:pPr indent="1588">
              <a:defRPr/>
            </a:pPr>
            <a:endParaRPr lang="en-US" dirty="0">
              <a:latin typeface="Candara"/>
              <a:cs typeface="Candara"/>
            </a:endParaRPr>
          </a:p>
          <a:p>
            <a:pPr indent="1588">
              <a:defRPr/>
            </a:pPr>
            <a:r>
              <a:rPr lang="en-US" dirty="0">
                <a:latin typeface="Candara"/>
                <a:cs typeface="Candara"/>
              </a:rPr>
              <a:t>All this changed when….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156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12"/>
          <p:cNvSpPr txBox="1">
            <a:spLocks noChangeArrowheads="1"/>
          </p:cNvSpPr>
          <p:nvPr/>
        </p:nvSpPr>
        <p:spPr bwMode="auto">
          <a:xfrm>
            <a:off x="304800" y="228600"/>
            <a:ext cx="746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Wöhler’s happy accident</a:t>
            </a:r>
            <a:endParaRPr lang="en-US" sz="280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45432" name="Line 24"/>
          <p:cNvSpPr>
            <a:spLocks noChangeShapeType="1"/>
          </p:cNvSpPr>
          <p:nvPr/>
        </p:nvSpPr>
        <p:spPr bwMode="auto">
          <a:xfrm>
            <a:off x="427038" y="688568"/>
            <a:ext cx="8153400" cy="0"/>
          </a:xfrm>
          <a:prstGeom prst="line">
            <a:avLst/>
          </a:prstGeom>
          <a:noFill/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 tIns="91440" bIns="9144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11" charset="0"/>
            </a:endParaRPr>
          </a:p>
        </p:txBody>
      </p:sp>
      <p:pic>
        <p:nvPicPr>
          <p:cNvPr id="99332" name="Picture 0" descr="JCE2004p1232fig1a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713" y="152400"/>
            <a:ext cx="10556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3" name="TextBox 6"/>
          <p:cNvSpPr txBox="1">
            <a:spLocks noChangeArrowheads="1"/>
          </p:cNvSpPr>
          <p:nvPr/>
        </p:nvSpPr>
        <p:spPr bwMode="auto">
          <a:xfrm>
            <a:off x="381000" y="840968"/>
            <a:ext cx="795740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4763">
              <a:buFont typeface="Times" charset="0"/>
              <a:buNone/>
            </a:pPr>
            <a:r>
              <a:rPr lang="en-US" dirty="0" err="1">
                <a:latin typeface="Candara" charset="0"/>
                <a:ea typeface="Candara" charset="0"/>
                <a:cs typeface="Candara" charset="0"/>
              </a:rPr>
              <a:t>Wöhler</a:t>
            </a:r>
            <a:r>
              <a:rPr lang="en-US" dirty="0">
                <a:latin typeface="Candara" charset="0"/>
                <a:ea typeface="Candara" charset="0"/>
                <a:cs typeface="Candara" charset="0"/>
              </a:rPr>
              <a:t> was actually trying to make ammonium </a:t>
            </a:r>
            <a:r>
              <a:rPr lang="en-US" dirty="0" err="1">
                <a:latin typeface="Candara" charset="0"/>
                <a:ea typeface="Candara" charset="0"/>
                <a:cs typeface="Candara" charset="0"/>
              </a:rPr>
              <a:t>cyanate</a:t>
            </a:r>
            <a:r>
              <a:rPr lang="en-US" dirty="0">
                <a:latin typeface="Candara" charset="0"/>
                <a:ea typeface="Candara" charset="0"/>
                <a:cs typeface="Candara" charset="0"/>
              </a:rPr>
              <a:t> for his research. </a:t>
            </a:r>
            <a:br>
              <a:rPr lang="en-US" dirty="0">
                <a:latin typeface="Candara" charset="0"/>
                <a:ea typeface="Candara" charset="0"/>
                <a:cs typeface="Candara" charset="0"/>
              </a:rPr>
            </a:br>
            <a:r>
              <a:rPr lang="en-US" dirty="0">
                <a:latin typeface="Candara" charset="0"/>
                <a:ea typeface="Candara" charset="0"/>
                <a:cs typeface="Candara" charset="0"/>
              </a:rPr>
              <a:t>NH4OCN, an inorganic	              </a:t>
            </a:r>
            <a:r>
              <a:rPr lang="en-US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H</a:t>
            </a:r>
            <a:endParaRPr lang="en-US" dirty="0">
              <a:latin typeface="Candara" charset="0"/>
              <a:ea typeface="Candara" charset="0"/>
              <a:cs typeface="Candara" charset="0"/>
            </a:endParaRPr>
          </a:p>
          <a:p>
            <a:pPr indent="4763">
              <a:buFont typeface="Times" charset="0"/>
              <a:buNone/>
            </a:pPr>
            <a:r>
              <a:rPr lang="en-US" dirty="0">
                <a:latin typeface="Candara" charset="0"/>
                <a:ea typeface="Candara" charset="0"/>
                <a:cs typeface="Candara" charset="0"/>
              </a:rPr>
              <a:t>			               </a:t>
            </a:r>
            <a:r>
              <a:rPr lang="en-US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|</a:t>
            </a:r>
            <a:endParaRPr lang="en-US" dirty="0">
              <a:solidFill>
                <a:srgbClr val="FF0000"/>
              </a:solidFill>
              <a:latin typeface="Candara" charset="0"/>
              <a:ea typeface="Candara" charset="0"/>
              <a:cs typeface="Candara" charset="0"/>
            </a:endParaRPr>
          </a:p>
          <a:p>
            <a:pPr indent="4763">
              <a:buFont typeface="Times" charset="0"/>
              <a:buNone/>
            </a:pPr>
            <a:r>
              <a:rPr lang="en-US" sz="1100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		</a:t>
            </a:r>
            <a:r>
              <a:rPr lang="en-US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:N    C – O:    H – N – H </a:t>
            </a:r>
            <a:endParaRPr lang="en-US" sz="1100" dirty="0">
              <a:solidFill>
                <a:srgbClr val="0000FF"/>
              </a:solidFill>
              <a:latin typeface="Candara" charset="0"/>
              <a:ea typeface="Candara" charset="0"/>
              <a:cs typeface="Candara" charset="0"/>
            </a:endParaRPr>
          </a:p>
          <a:p>
            <a:pPr indent="4763">
              <a:buFont typeface="Times" charset="0"/>
              <a:buNone/>
            </a:pPr>
            <a:r>
              <a:rPr lang="en-US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	            </a:t>
            </a:r>
            <a:r>
              <a:rPr lang="en-US" dirty="0" smtClean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 		               |</a:t>
            </a:r>
            <a:endParaRPr lang="en-US" dirty="0">
              <a:solidFill>
                <a:srgbClr val="0000FF"/>
              </a:solidFill>
              <a:latin typeface="Candara" charset="0"/>
              <a:ea typeface="Candara" charset="0"/>
              <a:cs typeface="Candara" charset="0"/>
            </a:endParaRPr>
          </a:p>
          <a:p>
            <a:pPr indent="4763">
              <a:buFont typeface="Times" charset="0"/>
              <a:buNone/>
            </a:pPr>
            <a:r>
              <a:rPr lang="en-US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	            </a:t>
            </a:r>
            <a:r>
              <a:rPr lang="en-US" dirty="0" smtClean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 		              H   </a:t>
            </a:r>
            <a:endParaRPr lang="en-US" dirty="0">
              <a:solidFill>
                <a:srgbClr val="0000FF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99334" name="TextBox 7"/>
          <p:cNvSpPr txBox="1">
            <a:spLocks noChangeArrowheads="1"/>
          </p:cNvSpPr>
          <p:nvPr/>
        </p:nvSpPr>
        <p:spPr bwMode="auto">
          <a:xfrm>
            <a:off x="7808651" y="6488668"/>
            <a:ext cx="1182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ndara" charset="0"/>
                <a:ea typeface="Candara" charset="0"/>
                <a:cs typeface="Candara" charset="0"/>
              </a:rPr>
              <a:t>D&amp;D p.4-9</a:t>
            </a:r>
          </a:p>
        </p:txBody>
      </p:sp>
      <p:sp>
        <p:nvSpPr>
          <p:cNvPr id="99335" name="TextBox 10"/>
          <p:cNvSpPr txBox="1">
            <a:spLocks noChangeArrowheads="1"/>
          </p:cNvSpPr>
          <p:nvPr/>
        </p:nvSpPr>
        <p:spPr bwMode="auto">
          <a:xfrm>
            <a:off x="3067050" y="1844268"/>
            <a:ext cx="31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..</a:t>
            </a:r>
          </a:p>
        </p:txBody>
      </p:sp>
      <p:sp>
        <p:nvSpPr>
          <p:cNvPr id="99336" name="TextBox 11"/>
          <p:cNvSpPr txBox="1">
            <a:spLocks noChangeArrowheads="1"/>
          </p:cNvSpPr>
          <p:nvPr/>
        </p:nvSpPr>
        <p:spPr bwMode="auto">
          <a:xfrm>
            <a:off x="3067050" y="1545818"/>
            <a:ext cx="31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..</a:t>
            </a:r>
          </a:p>
        </p:txBody>
      </p:sp>
      <p:cxnSp>
        <p:nvCxnSpPr>
          <p:cNvPr id="99337" name="Straight Connector 13"/>
          <p:cNvCxnSpPr>
            <a:cxnSpLocks noChangeShapeType="1"/>
          </p:cNvCxnSpPr>
          <p:nvPr/>
        </p:nvCxnSpPr>
        <p:spPr bwMode="auto">
          <a:xfrm>
            <a:off x="2565400" y="1906181"/>
            <a:ext cx="152400" cy="15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99338" name="Straight Connector 14"/>
          <p:cNvCxnSpPr>
            <a:cxnSpLocks noChangeShapeType="1"/>
          </p:cNvCxnSpPr>
          <p:nvPr/>
        </p:nvCxnSpPr>
        <p:spPr bwMode="auto">
          <a:xfrm>
            <a:off x="2565400" y="1982381"/>
            <a:ext cx="152400" cy="15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99339" name="Straight Connector 15"/>
          <p:cNvCxnSpPr>
            <a:cxnSpLocks noChangeShapeType="1"/>
          </p:cNvCxnSpPr>
          <p:nvPr/>
        </p:nvCxnSpPr>
        <p:spPr bwMode="auto">
          <a:xfrm>
            <a:off x="2565400" y="2058581"/>
            <a:ext cx="152400" cy="15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</p:cxnSp>
      <p:sp>
        <p:nvSpPr>
          <p:cNvPr id="99340" name="TextBox 16"/>
          <p:cNvSpPr txBox="1">
            <a:spLocks noChangeArrowheads="1"/>
          </p:cNvSpPr>
          <p:nvPr/>
        </p:nvSpPr>
        <p:spPr bwMode="auto">
          <a:xfrm>
            <a:off x="3124200" y="1450568"/>
            <a:ext cx="339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-1</a:t>
            </a:r>
          </a:p>
        </p:txBody>
      </p:sp>
      <p:sp>
        <p:nvSpPr>
          <p:cNvPr id="99341" name="TextBox 17"/>
          <p:cNvSpPr txBox="1">
            <a:spLocks noChangeArrowheads="1"/>
          </p:cNvSpPr>
          <p:nvPr/>
        </p:nvSpPr>
        <p:spPr bwMode="auto">
          <a:xfrm>
            <a:off x="3686175" y="1539468"/>
            <a:ext cx="403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+1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0" y="1450568"/>
            <a:ext cx="2604887" cy="923330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 dirty="0">
                <a:solidFill>
                  <a:srgbClr val="0000FF"/>
                </a:solidFill>
                <a:latin typeface="Candara"/>
                <a:cs typeface="Candara"/>
              </a:rPr>
              <a:t>Ironically, when dissolved</a:t>
            </a:r>
            <a:br>
              <a:rPr lang="en-US" sz="1800" i="1" dirty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1800" i="1" dirty="0">
                <a:solidFill>
                  <a:srgbClr val="0000FF"/>
                </a:solidFill>
                <a:latin typeface="Candara"/>
                <a:cs typeface="Candara"/>
              </a:rPr>
              <a:t>in hot water, ammonium</a:t>
            </a:r>
            <a:br>
              <a:rPr lang="en-US" sz="1800" i="1" dirty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1800" i="1" dirty="0" err="1">
                <a:solidFill>
                  <a:srgbClr val="0000FF"/>
                </a:solidFill>
                <a:latin typeface="Candara"/>
                <a:cs typeface="Candara"/>
              </a:rPr>
              <a:t>cyanate</a:t>
            </a:r>
            <a:r>
              <a:rPr lang="en-US" sz="1800" i="1" dirty="0">
                <a:solidFill>
                  <a:srgbClr val="0000FF"/>
                </a:solidFill>
                <a:latin typeface="Candara"/>
                <a:cs typeface="Candara"/>
              </a:rPr>
              <a:t> becomes urea!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5105400"/>
            <a:ext cx="85561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763"/>
            <a:r>
              <a:rPr lang="en-US" i="1" dirty="0" smtClean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Many </a:t>
            </a:r>
            <a:r>
              <a:rPr lang="en-US" i="1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of the most famous discoveries have been made by accident.</a:t>
            </a:r>
          </a:p>
          <a:p>
            <a:pPr indent="4763"/>
            <a:endParaRPr lang="en-US" sz="800" dirty="0">
              <a:solidFill>
                <a:srgbClr val="0000FF"/>
              </a:solidFill>
              <a:latin typeface="Candara" charset="0"/>
              <a:ea typeface="Candara" charset="0"/>
              <a:cs typeface="Candara" charset="0"/>
            </a:endParaRPr>
          </a:p>
          <a:p>
            <a:pPr indent="4763"/>
            <a:r>
              <a:rPr lang="en-US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“[The] research gave the unexpected result . . . that is the more noteworthy </a:t>
            </a:r>
            <a:br>
              <a:rPr lang="en-US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inasmuch as it furnishes an example of the artificial production of an organic, </a:t>
            </a:r>
            <a:br>
              <a:rPr lang="en-US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indeed a so-called animal substance from inorganic materials.”  - Wohler, </a:t>
            </a:r>
            <a:r>
              <a:rPr lang="en-US" dirty="0" smtClean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1828</a:t>
            </a:r>
            <a:endParaRPr lang="en-US" dirty="0">
              <a:solidFill>
                <a:srgbClr val="0000FF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2760851"/>
            <a:ext cx="8310557" cy="2385268"/>
            <a:chOff x="381000" y="2760851"/>
            <a:chExt cx="8310557" cy="2385268"/>
          </a:xfrm>
        </p:grpSpPr>
        <p:sp>
          <p:nvSpPr>
            <p:cNvPr id="2" name="TextBox 1"/>
            <p:cNvSpPr txBox="1"/>
            <p:nvPr/>
          </p:nvSpPr>
          <p:spPr>
            <a:xfrm>
              <a:off x="381000" y="2760851"/>
              <a:ext cx="8310557" cy="2385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4763">
                <a:buFont typeface="Times" charset="0"/>
                <a:buNone/>
              </a:pPr>
              <a:r>
                <a:rPr lang="en-US" dirty="0">
                  <a:solidFill>
                    <a:srgbClr val="0000FF"/>
                  </a:solidFill>
                  <a:latin typeface="Candara" charset="0"/>
                  <a:ea typeface="Candara" charset="0"/>
                  <a:cs typeface="Candara" charset="0"/>
                </a:rPr>
                <a:t>Sadly, no matter how he tried to do this he always ended up with the same </a:t>
              </a:r>
              <a:br>
                <a:rPr lang="en-US" dirty="0">
                  <a:solidFill>
                    <a:srgbClr val="0000FF"/>
                  </a:solidFill>
                  <a:latin typeface="Candara" charset="0"/>
                  <a:ea typeface="Candara" charset="0"/>
                  <a:cs typeface="Candara" charset="0"/>
                </a:rPr>
              </a:br>
              <a:r>
                <a:rPr lang="en-US" dirty="0">
                  <a:solidFill>
                    <a:srgbClr val="0000FF"/>
                  </a:solidFill>
                  <a:latin typeface="Candara" charset="0"/>
                  <a:ea typeface="Candara" charset="0"/>
                  <a:cs typeface="Candara" charset="0"/>
                </a:rPr>
                <a:t>powder, and it was </a:t>
              </a:r>
              <a:r>
                <a:rPr lang="en-US" u="sng" dirty="0">
                  <a:solidFill>
                    <a:srgbClr val="0000FF"/>
                  </a:solidFill>
                  <a:latin typeface="Candara" charset="0"/>
                  <a:ea typeface="Candara" charset="0"/>
                  <a:cs typeface="Candara" charset="0"/>
                </a:rPr>
                <a:t>not</a:t>
              </a:r>
              <a:r>
                <a:rPr lang="en-US" dirty="0">
                  <a:solidFill>
                    <a:srgbClr val="0000FF"/>
                  </a:solidFill>
                  <a:latin typeface="Candara" charset="0"/>
                  <a:ea typeface="Candara" charset="0"/>
                  <a:cs typeface="Candara" charset="0"/>
                </a:rPr>
                <a:t> ammonium </a:t>
              </a:r>
              <a:r>
                <a:rPr lang="en-US" dirty="0" err="1">
                  <a:solidFill>
                    <a:srgbClr val="0000FF"/>
                  </a:solidFill>
                  <a:latin typeface="Candara" charset="0"/>
                  <a:ea typeface="Candara" charset="0"/>
                  <a:cs typeface="Candara" charset="0"/>
                </a:rPr>
                <a:t>cyanate</a:t>
              </a:r>
              <a:r>
                <a:rPr lang="en-US" dirty="0">
                  <a:solidFill>
                    <a:srgbClr val="0000FF"/>
                  </a:solidFill>
                  <a:latin typeface="Candara" charset="0"/>
                  <a:ea typeface="Candara" charset="0"/>
                  <a:cs typeface="Candara" charset="0"/>
                </a:rPr>
                <a:t>. Instead, he’d made </a:t>
              </a:r>
              <a:r>
                <a:rPr lang="en-US" b="1" dirty="0">
                  <a:solidFill>
                    <a:srgbClr val="0000FF"/>
                  </a:solidFill>
                  <a:latin typeface="Candara" charset="0"/>
                  <a:ea typeface="Candara" charset="0"/>
                  <a:cs typeface="Candara" charset="0"/>
                </a:rPr>
                <a:t>urea</a:t>
              </a:r>
              <a:r>
                <a:rPr lang="en-US" dirty="0">
                  <a:solidFill>
                    <a:srgbClr val="0000FF"/>
                  </a:solidFill>
                  <a:latin typeface="Candara" charset="0"/>
                  <a:ea typeface="Candara" charset="0"/>
                  <a:cs typeface="Candara" charset="0"/>
                </a:rPr>
                <a:t> a very</a:t>
              </a:r>
              <a:br>
                <a:rPr lang="en-US" dirty="0">
                  <a:solidFill>
                    <a:srgbClr val="0000FF"/>
                  </a:solidFill>
                  <a:latin typeface="Candara" charset="0"/>
                  <a:ea typeface="Candara" charset="0"/>
                  <a:cs typeface="Candara" charset="0"/>
                </a:rPr>
              </a:br>
              <a:r>
                <a:rPr lang="en-US" dirty="0">
                  <a:solidFill>
                    <a:srgbClr val="0000FF"/>
                  </a:solidFill>
                  <a:latin typeface="Candara" charset="0"/>
                  <a:ea typeface="Candara" charset="0"/>
                  <a:cs typeface="Candara" charset="0"/>
                </a:rPr>
                <a:t>simple organic molecule found in excretions. </a:t>
              </a:r>
              <a:br>
                <a:rPr lang="en-US" dirty="0">
                  <a:solidFill>
                    <a:srgbClr val="0000FF"/>
                  </a:solidFill>
                  <a:latin typeface="Candara" charset="0"/>
                  <a:ea typeface="Candara" charset="0"/>
                  <a:cs typeface="Candara" charset="0"/>
                </a:rPr>
              </a:br>
              <a:r>
                <a:rPr lang="en-US" dirty="0">
                  <a:solidFill>
                    <a:srgbClr val="0000FF"/>
                  </a:solidFill>
                  <a:latin typeface="Candara" charset="0"/>
                  <a:ea typeface="Candara" charset="0"/>
                  <a:cs typeface="Candara" charset="0"/>
                </a:rPr>
                <a:t>So, he was the first to synthesize an organic molecule, </a:t>
              </a:r>
              <a:r>
                <a:rPr lang="en-US" b="1" dirty="0">
                  <a:solidFill>
                    <a:srgbClr val="0000FF"/>
                  </a:solidFill>
                  <a:latin typeface="Candara" charset="0"/>
                  <a:ea typeface="Candara" charset="0"/>
                  <a:cs typeface="Candara" charset="0"/>
                </a:rPr>
                <a:t>debunking </a:t>
              </a:r>
              <a:r>
                <a:rPr lang="en-US" b="1" dirty="0" err="1">
                  <a:solidFill>
                    <a:srgbClr val="0000FF"/>
                  </a:solidFill>
                  <a:latin typeface="Candara" charset="0"/>
                  <a:ea typeface="Candara" charset="0"/>
                  <a:cs typeface="Candara" charset="0"/>
                </a:rPr>
                <a:t>vitalism</a:t>
              </a:r>
              <a:r>
                <a:rPr lang="en-US" dirty="0">
                  <a:solidFill>
                    <a:srgbClr val="0000FF"/>
                  </a:solidFill>
                  <a:latin typeface="Candara" charset="0"/>
                  <a:ea typeface="Candara" charset="0"/>
                  <a:cs typeface="Candara" charset="0"/>
                </a:rPr>
                <a:t>.</a:t>
              </a:r>
            </a:p>
            <a:p>
              <a:pPr indent="4763">
                <a:buFont typeface="Times" charset="0"/>
                <a:buNone/>
              </a:pPr>
              <a:endParaRPr lang="en-US" sz="900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endParaRPr>
            </a:p>
            <a:p>
              <a:pPr indent="4763">
                <a:buFont typeface="Times" charset="0"/>
                <a:buNone/>
              </a:pPr>
              <a:r>
                <a:rPr lang="en-US" sz="900" dirty="0">
                  <a:solidFill>
                    <a:srgbClr val="0000FF"/>
                  </a:solidFill>
                  <a:latin typeface="Candara" charset="0"/>
                  <a:ea typeface="Candara" charset="0"/>
                  <a:cs typeface="Candara" charset="0"/>
                </a:rPr>
                <a:t>	</a:t>
              </a:r>
              <a:r>
                <a:rPr lang="en-US" dirty="0" smtClean="0">
                  <a:solidFill>
                    <a:srgbClr val="0000FF"/>
                  </a:solidFill>
                  <a:latin typeface="Candara" charset="0"/>
                  <a:ea typeface="Candara" charset="0"/>
                  <a:cs typeface="Candara" charset="0"/>
                </a:rPr>
                <a:t>NH4+1   </a:t>
              </a:r>
              <a:r>
                <a:rPr lang="en-US" dirty="0">
                  <a:solidFill>
                    <a:srgbClr val="0000FF"/>
                  </a:solidFill>
                  <a:latin typeface="Candara" charset="0"/>
                  <a:ea typeface="Candara" charset="0"/>
                  <a:cs typeface="Candara" charset="0"/>
                </a:rPr>
                <a:t>+  </a:t>
              </a:r>
              <a:r>
                <a:rPr lang="en-US" dirty="0" smtClean="0">
                  <a:solidFill>
                    <a:srgbClr val="0000FF"/>
                  </a:solidFill>
                  <a:latin typeface="Candara" charset="0"/>
                  <a:ea typeface="Candara" charset="0"/>
                  <a:cs typeface="Candara" charset="0"/>
                </a:rPr>
                <a:t>(:N =  C - O:)-1</a:t>
              </a:r>
              <a:r>
                <a:rPr lang="en-US" sz="900" dirty="0">
                  <a:solidFill>
                    <a:srgbClr val="0000FF"/>
                  </a:solidFill>
                  <a:latin typeface="Candara" charset="0"/>
                  <a:ea typeface="Candara" charset="0"/>
                  <a:cs typeface="Candara" charset="0"/>
                </a:rPr>
                <a:t>	</a:t>
              </a:r>
              <a:r>
                <a:rPr lang="en-US" dirty="0">
                  <a:solidFill>
                    <a:srgbClr val="0000FF"/>
                  </a:solidFill>
                  <a:latin typeface="Candara" charset="0"/>
                  <a:ea typeface="Candara" charset="0"/>
                  <a:cs typeface="Candara" charset="0"/>
                  <a:sym typeface="Wingdings" charset="2"/>
                </a:rPr>
                <a:t></a:t>
              </a:r>
              <a:r>
                <a:rPr lang="en-US" sz="900" dirty="0">
                  <a:solidFill>
                    <a:srgbClr val="0000FF"/>
                  </a:solidFill>
                  <a:latin typeface="Candara" charset="0"/>
                  <a:ea typeface="Candara" charset="0"/>
                  <a:cs typeface="Candara" charset="0"/>
                </a:rPr>
                <a:t>	</a:t>
              </a:r>
              <a:r>
                <a:rPr lang="en-US" dirty="0">
                  <a:solidFill>
                    <a:srgbClr val="0000FF"/>
                  </a:solidFill>
                  <a:latin typeface="Candara" charset="0"/>
                  <a:ea typeface="Candara" charset="0"/>
                  <a:cs typeface="Candara" charset="0"/>
                </a:rPr>
                <a:t>H2N - C - NH2</a:t>
              </a:r>
            </a:p>
            <a:p>
              <a:pPr indent="4763">
                <a:buFont typeface="Times" charset="0"/>
                <a:buNone/>
              </a:pPr>
              <a:r>
                <a:rPr lang="en-US" dirty="0">
                  <a:solidFill>
                    <a:srgbClr val="0000FF"/>
                  </a:solidFill>
                  <a:latin typeface="Candara" charset="0"/>
                  <a:ea typeface="Candara" charset="0"/>
                  <a:cs typeface="Candara" charset="0"/>
                </a:rPr>
                <a:t>	</a:t>
              </a:r>
              <a:r>
                <a:rPr lang="en-US" i="1" dirty="0">
                  <a:solidFill>
                    <a:srgbClr val="0000FF"/>
                  </a:solidFill>
                  <a:latin typeface="Candara" charset="0"/>
                  <a:ea typeface="Candara" charset="0"/>
                  <a:cs typeface="Candara" charset="0"/>
                </a:rPr>
                <a:t>ammonium    cyanogen		    </a:t>
              </a:r>
              <a:r>
                <a:rPr lang="en-US" dirty="0">
                  <a:solidFill>
                    <a:srgbClr val="0000FF"/>
                  </a:solidFill>
                  <a:latin typeface="Candara" charset="0"/>
                  <a:ea typeface="Candara" charset="0"/>
                  <a:cs typeface="Candara" charset="0"/>
                </a:rPr>
                <a:t>     </a:t>
              </a:r>
              <a:r>
                <a:rPr lang="en-US" dirty="0" smtClean="0">
                  <a:solidFill>
                    <a:srgbClr val="0000FF"/>
                  </a:solidFill>
                  <a:latin typeface="Candara" charset="0"/>
                  <a:ea typeface="Candara" charset="0"/>
                  <a:cs typeface="Candara" charset="0"/>
                </a:rPr>
                <a:t>   </a:t>
              </a:r>
              <a:r>
                <a:rPr lang="en-US" dirty="0">
                  <a:solidFill>
                    <a:srgbClr val="0000FF"/>
                  </a:solidFill>
                  <a:latin typeface="Candara" charset="0"/>
                  <a:ea typeface="Candara" charset="0"/>
                  <a:cs typeface="Candara" charset="0"/>
                </a:rPr>
                <a:t>||   </a:t>
              </a:r>
            </a:p>
            <a:p>
              <a:pPr indent="4763">
                <a:buFont typeface="Times" charset="0"/>
                <a:buNone/>
              </a:pPr>
              <a:r>
                <a:rPr lang="en-US" dirty="0">
                  <a:solidFill>
                    <a:srgbClr val="0000FF"/>
                  </a:solidFill>
                  <a:latin typeface="Candara" charset="0"/>
                  <a:ea typeface="Candara" charset="0"/>
                  <a:cs typeface="Candara" charset="0"/>
                </a:rPr>
                <a:t>	            	         		  	        </a:t>
              </a:r>
              <a:r>
                <a:rPr lang="en-US" dirty="0" smtClean="0">
                  <a:solidFill>
                    <a:srgbClr val="0000FF"/>
                  </a:solidFill>
                  <a:latin typeface="Candara" charset="0"/>
                  <a:ea typeface="Candara" charset="0"/>
                  <a:cs typeface="Candara" charset="0"/>
                </a:rPr>
                <a:t>   </a:t>
              </a:r>
              <a:r>
                <a:rPr lang="en-US" dirty="0">
                  <a:solidFill>
                    <a:srgbClr val="0000FF"/>
                  </a:solidFill>
                  <a:latin typeface="Candara" charset="0"/>
                  <a:ea typeface="Candara" charset="0"/>
                  <a:cs typeface="Candara" charset="0"/>
                </a:rPr>
                <a:t>:O:   </a:t>
              </a:r>
              <a:r>
                <a:rPr lang="en-US" i="1" dirty="0" smtClean="0">
                  <a:solidFill>
                    <a:srgbClr val="0000FF"/>
                  </a:solidFill>
                  <a:latin typeface="Candara" charset="0"/>
                  <a:ea typeface="Candara" charset="0"/>
                  <a:cs typeface="Candara" charset="0"/>
                </a:rPr>
                <a:t>urea</a:t>
              </a:r>
              <a:endParaRPr lang="en-US" i="1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73082" y="4055036"/>
              <a:ext cx="3140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Candara"/>
                  <a:cs typeface="Candara"/>
                </a:rPr>
                <a:t>=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22918" y="3901141"/>
              <a:ext cx="3139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Candara"/>
                  <a:cs typeface="Candara"/>
                </a:rPr>
                <a:t>..</a:t>
              </a:r>
              <a:endParaRPr lang="en-US" dirty="0">
                <a:solidFill>
                  <a:srgbClr val="0000FF"/>
                </a:solidFill>
                <a:latin typeface="Candara"/>
                <a:cs typeface="Candara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36364" y="4191000"/>
              <a:ext cx="3139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Candara"/>
                  <a:cs typeface="Candara"/>
                </a:rPr>
                <a:t>..</a:t>
              </a:r>
              <a:endParaRPr lang="en-US" dirty="0">
                <a:solidFill>
                  <a:srgbClr val="0000FF"/>
                </a:solidFill>
                <a:latin typeface="Candara"/>
                <a:cs typeface="Candar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866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12"/>
          <p:cNvSpPr txBox="1">
            <a:spLocks noChangeArrowheads="1"/>
          </p:cNvSpPr>
          <p:nvPr/>
        </p:nvSpPr>
        <p:spPr bwMode="auto">
          <a:xfrm>
            <a:off x="304800" y="228600"/>
            <a:ext cx="746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Wöhler’s</a:t>
            </a:r>
            <a:r>
              <a:rPr lang="en-US" sz="2800" b="1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 happy accident</a:t>
            </a:r>
            <a:endParaRPr lang="en-US" sz="2800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45432" name="Line 24"/>
          <p:cNvSpPr>
            <a:spLocks noChangeShapeType="1"/>
          </p:cNvSpPr>
          <p:nvPr/>
        </p:nvSpPr>
        <p:spPr bwMode="auto">
          <a:xfrm>
            <a:off x="427038" y="838200"/>
            <a:ext cx="8153400" cy="0"/>
          </a:xfrm>
          <a:prstGeom prst="line">
            <a:avLst/>
          </a:prstGeom>
          <a:noFill/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 tIns="91440" bIns="9144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11" charset="0"/>
            </a:endParaRPr>
          </a:p>
        </p:txBody>
      </p:sp>
      <p:pic>
        <p:nvPicPr>
          <p:cNvPr id="99332" name="Picture 0" descr="JCE2004p1232fig1a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713" y="152400"/>
            <a:ext cx="10556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3" name="TextBox 6"/>
          <p:cNvSpPr txBox="1">
            <a:spLocks noChangeArrowheads="1"/>
          </p:cNvSpPr>
          <p:nvPr/>
        </p:nvSpPr>
        <p:spPr bwMode="auto">
          <a:xfrm>
            <a:off x="381000" y="990600"/>
            <a:ext cx="8263801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4763">
              <a:buFont typeface="Times" charset="0"/>
              <a:buNone/>
            </a:pPr>
            <a:r>
              <a:rPr lang="en-US" b="1" dirty="0" smtClean="0">
                <a:latin typeface="Candara" charset="0"/>
                <a:ea typeface="Candara" charset="0"/>
                <a:cs typeface="Candara" charset="0"/>
              </a:rPr>
              <a:t>Animation</a:t>
            </a: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 of </a:t>
            </a:r>
            <a:r>
              <a:rPr lang="en-US" dirty="0" err="1" smtClean="0">
                <a:latin typeface="Candara" charset="0"/>
                <a:ea typeface="Candara" charset="0"/>
                <a:cs typeface="Candara" charset="0"/>
              </a:rPr>
              <a:t>Wöhler’s</a:t>
            </a:r>
            <a:r>
              <a:rPr lang="en-US" dirty="0" smtClean="0">
                <a:latin typeface="Candara" charset="0"/>
                <a:ea typeface="Candara" charset="0"/>
                <a:cs typeface="Candara" charset="0"/>
              </a:rPr>
              <a:t> synthesis of urea:</a:t>
            </a:r>
          </a:p>
          <a:p>
            <a:pPr indent="4763">
              <a:buFont typeface="Times" charset="0"/>
              <a:buNone/>
            </a:pPr>
            <a:endParaRPr lang="en-US" dirty="0">
              <a:latin typeface="Candara" charset="0"/>
              <a:ea typeface="Candara" charset="0"/>
              <a:cs typeface="Candara" charset="0"/>
            </a:endParaRPr>
          </a:p>
          <a:p>
            <a:pPr indent="4763">
              <a:buFont typeface="Times" charset="0"/>
              <a:buNone/>
            </a:pPr>
            <a:r>
              <a:rPr lang="en-US" sz="1800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http://</a:t>
            </a:r>
            <a:r>
              <a:rPr lang="en-US" sz="1800" dirty="0" err="1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chemwiki.ucdavis.edu</a:t>
            </a:r>
            <a:r>
              <a:rPr lang="en-US" sz="1800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/</a:t>
            </a:r>
            <a:r>
              <a:rPr lang="en-US" sz="1800" dirty="0" err="1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Organic_Chemistry</a:t>
            </a:r>
            <a:r>
              <a:rPr lang="en-US" sz="1800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/</a:t>
            </a:r>
            <a:r>
              <a:rPr lang="en-US" sz="1800" dirty="0" err="1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Case_Studies</a:t>
            </a:r>
            <a:r>
              <a:rPr lang="en-US" sz="1800" dirty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/What_is_Organic%3F  </a:t>
            </a:r>
          </a:p>
        </p:txBody>
      </p:sp>
      <p:sp>
        <p:nvSpPr>
          <p:cNvPr id="99334" name="TextBox 7"/>
          <p:cNvSpPr txBox="1">
            <a:spLocks noChangeArrowheads="1"/>
          </p:cNvSpPr>
          <p:nvPr/>
        </p:nvSpPr>
        <p:spPr bwMode="auto">
          <a:xfrm>
            <a:off x="7808651" y="6381750"/>
            <a:ext cx="1182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ndara" charset="0"/>
                <a:ea typeface="Candara" charset="0"/>
                <a:cs typeface="Candara" charset="0"/>
              </a:rPr>
              <a:t>D&amp;D p.4-9</a:t>
            </a:r>
          </a:p>
        </p:txBody>
      </p:sp>
    </p:spTree>
    <p:extLst>
      <p:ext uri="{BB962C8B-B14F-4D97-AF65-F5344CB8AC3E}">
        <p14:creationId xmlns:p14="http://schemas.microsoft.com/office/powerpoint/2010/main" val="2793454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2"/>
          <p:cNvSpPr txBox="1">
            <a:spLocks noChangeArrowheads="1"/>
          </p:cNvSpPr>
          <p:nvPr/>
        </p:nvSpPr>
        <p:spPr bwMode="auto">
          <a:xfrm>
            <a:off x="304800" y="228600"/>
            <a:ext cx="746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Examples of the diversity of organics</a:t>
            </a:r>
            <a:endParaRPr lang="en-US" sz="2800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45432" name="Line 24"/>
          <p:cNvSpPr>
            <a:spLocks noChangeShapeType="1"/>
          </p:cNvSpPr>
          <p:nvPr/>
        </p:nvSpPr>
        <p:spPr bwMode="auto">
          <a:xfrm>
            <a:off x="427038" y="838200"/>
            <a:ext cx="8153400" cy="0"/>
          </a:xfrm>
          <a:prstGeom prst="line">
            <a:avLst/>
          </a:prstGeom>
          <a:noFill/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 tIns="91440" bIns="9144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11" charset="0"/>
            </a:endParaRPr>
          </a:p>
        </p:txBody>
      </p:sp>
      <p:pic>
        <p:nvPicPr>
          <p:cNvPr id="97284" name="Picture 0" descr="JCE2004p1232fig1a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713" y="152400"/>
            <a:ext cx="10556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990600"/>
            <a:ext cx="795459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Candara"/>
                <a:cs typeface="Candara"/>
              </a:rPr>
              <a:t>This small gallery of molecules shows the </a:t>
            </a:r>
            <a:r>
              <a:rPr lang="en-US" i="1" u="sng" dirty="0" smtClean="0">
                <a:latin typeface="Candara"/>
                <a:cs typeface="Candara"/>
              </a:rPr>
              <a:t>diversity</a:t>
            </a:r>
            <a:r>
              <a:rPr lang="en-US" i="1" dirty="0" smtClean="0">
                <a:latin typeface="Candara"/>
                <a:cs typeface="Candara"/>
              </a:rPr>
              <a:t> </a:t>
            </a:r>
            <a:r>
              <a:rPr lang="en-US" dirty="0" smtClean="0">
                <a:latin typeface="Candara"/>
                <a:cs typeface="Candara"/>
              </a:rPr>
              <a:t>of organic molecules.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97287" name="TextBox 7"/>
          <p:cNvSpPr txBox="1">
            <a:spLocks noChangeArrowheads="1"/>
          </p:cNvSpPr>
          <p:nvPr/>
        </p:nvSpPr>
        <p:spPr bwMode="auto">
          <a:xfrm>
            <a:off x="7772400" y="6381750"/>
            <a:ext cx="10875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latin typeface="Candara" charset="0"/>
                <a:ea typeface="Candara" charset="0"/>
                <a:cs typeface="Candara" charset="0"/>
              </a:rPr>
              <a:t>Wade p.2</a:t>
            </a:r>
            <a:endParaRPr lang="en-US" sz="1800" dirty="0"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426382"/>
            <a:ext cx="8869770" cy="474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22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780px-Taxol(Paclitaxel)3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447800"/>
            <a:ext cx="3665221" cy="2819400"/>
          </a:xfrm>
          <a:prstGeom prst="rect">
            <a:avLst/>
          </a:prstGeom>
        </p:spPr>
      </p:pic>
      <p:sp>
        <p:nvSpPr>
          <p:cNvPr id="97282" name="Text Box 12"/>
          <p:cNvSpPr txBox="1">
            <a:spLocks noChangeArrowheads="1"/>
          </p:cNvSpPr>
          <p:nvPr/>
        </p:nvSpPr>
        <p:spPr bwMode="auto">
          <a:xfrm>
            <a:off x="304800" y="228600"/>
            <a:ext cx="746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andara" charset="0"/>
                <a:ea typeface="Candara" charset="0"/>
                <a:cs typeface="Candara" charset="0"/>
              </a:rPr>
              <a:t>Why synthesize molecules?</a:t>
            </a:r>
            <a:endParaRPr lang="en-US" sz="2800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45432" name="Line 24"/>
          <p:cNvSpPr>
            <a:spLocks noChangeShapeType="1"/>
          </p:cNvSpPr>
          <p:nvPr/>
        </p:nvSpPr>
        <p:spPr bwMode="auto">
          <a:xfrm>
            <a:off x="427038" y="838200"/>
            <a:ext cx="8153400" cy="0"/>
          </a:xfrm>
          <a:prstGeom prst="line">
            <a:avLst/>
          </a:prstGeom>
          <a:noFill/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 tIns="91440" bIns="91440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Skia" pitchFamily="-111" charset="0"/>
            </a:endParaRPr>
          </a:p>
        </p:txBody>
      </p:sp>
      <p:pic>
        <p:nvPicPr>
          <p:cNvPr id="97284" name="Picture 0" descr="JCE2004p1232fig1a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713" y="152400"/>
            <a:ext cx="10556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430px-Taxol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447800"/>
            <a:ext cx="3962400" cy="268153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TextBox 6"/>
          <p:cNvSpPr txBox="1"/>
          <p:nvPr/>
        </p:nvSpPr>
        <p:spPr>
          <a:xfrm>
            <a:off x="381000" y="914400"/>
            <a:ext cx="7954596" cy="707886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latin typeface="Candara"/>
                <a:cs typeface="Candara"/>
              </a:rPr>
              <a:t>1. Sometimes the synthetic version is faster, easier or cheaper to create</a:t>
            </a:r>
            <a:br>
              <a:rPr lang="en-US" b="1" dirty="0" smtClean="0">
                <a:latin typeface="Candara"/>
                <a:cs typeface="Candara"/>
              </a:rPr>
            </a:br>
            <a:r>
              <a:rPr lang="en-US" b="1" dirty="0" smtClean="0">
                <a:latin typeface="Candara"/>
                <a:cs typeface="Candara"/>
              </a:rPr>
              <a:t>    than to isolate from natural sources.</a:t>
            </a:r>
            <a:endParaRPr lang="en-US" b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026455"/>
            <a:ext cx="8382000" cy="283154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0000FF"/>
                </a:solidFill>
                <a:latin typeface="Candara"/>
                <a:cs typeface="Candara"/>
              </a:rPr>
              <a:t>Taxol</a:t>
            </a:r>
            <a: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  <a:t> (paclitaxel): inhibitor of mitosis used to treat breast, lung, ovarian, head &amp; neck</a:t>
            </a:r>
            <a:b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  <a:t>cancers &amp; </a:t>
            </a:r>
            <a:r>
              <a:rPr lang="en-US" sz="1800" dirty="0" err="1" smtClean="0">
                <a:solidFill>
                  <a:srgbClr val="0000FF"/>
                </a:solidFill>
                <a:latin typeface="Candara"/>
                <a:cs typeface="Candara"/>
              </a:rPr>
              <a:t>Karposi’s</a:t>
            </a:r>
            <a: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  <a:t> sarcoma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  <a:t>Discovered in 1966 in the bark of the Pacific yew during an NIH push for anticancer agents. Yews couldn’t supply enough.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  <a:t>Structure determined in 1971 – tough synthesis project &amp; many researchers took up the challenge.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  <a:t>In 1993 the drug was synthesized using more than 40 steps.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  <a:t>It’s now obtained by extracting a related compound from yew leaves and then modifying it to produce </a:t>
            </a:r>
            <a:r>
              <a:rPr lang="en-US" sz="1800" dirty="0" err="1" smtClean="0">
                <a:solidFill>
                  <a:srgbClr val="0000FF"/>
                </a:solidFill>
                <a:latin typeface="Candara"/>
                <a:cs typeface="Candara"/>
              </a:rPr>
              <a:t>taxol</a:t>
            </a:r>
            <a:r>
              <a:rPr lang="en-US" sz="1800" dirty="0" smtClean="0">
                <a:solidFill>
                  <a:srgbClr val="0000FF"/>
                </a:solidFill>
                <a:latin typeface="Candara"/>
                <a:cs typeface="Candara"/>
              </a:rPr>
              <a:t>.</a:t>
            </a:r>
          </a:p>
          <a:p>
            <a:pPr algn="r"/>
            <a:r>
              <a:rPr lang="en-US" sz="1600" dirty="0">
                <a:solidFill>
                  <a:srgbClr val="0000FF"/>
                </a:solidFill>
                <a:latin typeface="Candara"/>
                <a:cs typeface="Candara"/>
              </a:rPr>
              <a:t>http://</a:t>
            </a:r>
            <a:r>
              <a:rPr lang="en-US" sz="1600" dirty="0" err="1">
                <a:solidFill>
                  <a:srgbClr val="0000FF"/>
                </a:solidFill>
                <a:latin typeface="Candara"/>
                <a:cs typeface="Candara"/>
              </a:rPr>
              <a:t>www.org-chem.org</a:t>
            </a:r>
            <a:r>
              <a:rPr lang="en-US" sz="1600" dirty="0">
                <a:solidFill>
                  <a:srgbClr val="0000FF"/>
                </a:solidFill>
                <a:latin typeface="Candara"/>
                <a:cs typeface="Candara"/>
              </a:rPr>
              <a:t>/</a:t>
            </a:r>
            <a:r>
              <a:rPr lang="en-US" sz="1600" dirty="0" err="1">
                <a:solidFill>
                  <a:srgbClr val="0000FF"/>
                </a:solidFill>
                <a:latin typeface="Candara"/>
                <a:cs typeface="Candara"/>
              </a:rPr>
              <a:t>yuuki</a:t>
            </a:r>
            <a:r>
              <a:rPr lang="en-US" sz="1600" dirty="0">
                <a:solidFill>
                  <a:srgbClr val="0000FF"/>
                </a:solidFill>
                <a:latin typeface="Candara"/>
                <a:cs typeface="Candara"/>
              </a:rPr>
              <a:t>/</a:t>
            </a:r>
            <a:r>
              <a:rPr lang="en-US" sz="1600" dirty="0" err="1">
                <a:solidFill>
                  <a:srgbClr val="0000FF"/>
                </a:solidFill>
                <a:latin typeface="Candara"/>
                <a:cs typeface="Candara"/>
              </a:rPr>
              <a:t>taxol</a:t>
            </a:r>
            <a:r>
              <a:rPr lang="en-US" sz="1600" dirty="0">
                <a:solidFill>
                  <a:srgbClr val="0000FF"/>
                </a:solidFill>
                <a:latin typeface="Candara"/>
                <a:cs typeface="Candara"/>
              </a:rPr>
              <a:t>/</a:t>
            </a:r>
            <a:r>
              <a:rPr lang="en-US" sz="1600" dirty="0" err="1">
                <a:solidFill>
                  <a:srgbClr val="0000FF"/>
                </a:solidFill>
                <a:latin typeface="Candara"/>
                <a:cs typeface="Candara"/>
              </a:rPr>
              <a:t>taxol_en.html</a:t>
            </a:r>
            <a:endParaRPr lang="en-US" sz="1600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369106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0" descr="JCE2004p1232fig1a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713" y="152400"/>
            <a:ext cx="10556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F1.larg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0"/>
            <a:ext cx="640794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6200000">
            <a:off x="6117223" y="3755023"/>
            <a:ext cx="541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ndara"/>
                <a:cs typeface="Candara"/>
              </a:rPr>
              <a:t>http://</a:t>
            </a:r>
            <a:r>
              <a:rPr lang="en-US" sz="1600" dirty="0" err="1">
                <a:latin typeface="Candara"/>
                <a:cs typeface="Candara"/>
              </a:rPr>
              <a:t>www.pnas.org</a:t>
            </a:r>
            <a:r>
              <a:rPr lang="en-US" sz="1600" dirty="0">
                <a:latin typeface="Candara"/>
                <a:cs typeface="Candara"/>
              </a:rPr>
              <a:t>/content/108/7/2651/F1.expansion.html</a:t>
            </a:r>
          </a:p>
        </p:txBody>
      </p:sp>
    </p:spTree>
    <p:extLst>
      <p:ext uri="{BB962C8B-B14F-4D97-AF65-F5344CB8AC3E}">
        <p14:creationId xmlns:p14="http://schemas.microsoft.com/office/powerpoint/2010/main" val="1109298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kia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kia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97643</TotalTime>
  <Words>1266</Words>
  <Application>Microsoft Macintosh PowerPoint</Application>
  <PresentationFormat>On-screen Show (4:3)</PresentationFormat>
  <Paragraphs>166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Ž쀀]翘ӻㅄ뿿큠үꖜ]翘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Shmoe</dc:creator>
  <cp:lastModifiedBy>Joan Richmond-Hall</cp:lastModifiedBy>
  <cp:revision>498</cp:revision>
  <cp:lastPrinted>2015-12-19T14:04:13Z</cp:lastPrinted>
  <dcterms:created xsi:type="dcterms:W3CDTF">2011-01-19T17:43:31Z</dcterms:created>
  <dcterms:modified xsi:type="dcterms:W3CDTF">2015-12-19T17:44:01Z</dcterms:modified>
</cp:coreProperties>
</file>