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176" r:id="rId2"/>
    <p:sldId id="872" r:id="rId3"/>
    <p:sldId id="873" r:id="rId4"/>
    <p:sldId id="874" r:id="rId5"/>
    <p:sldId id="875" r:id="rId6"/>
    <p:sldId id="87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k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k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k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k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kia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Skia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Skia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Skia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Ski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FF"/>
    <a:srgbClr val="008040"/>
    <a:srgbClr val="E19DFF"/>
    <a:srgbClr val="CC66FF"/>
    <a:srgbClr val="FFCC66"/>
    <a:srgbClr val="FDFFA3"/>
    <a:srgbClr val="FF2613"/>
    <a:srgbClr val="8000FF"/>
    <a:srgbClr val="9DC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491" autoAdjust="0"/>
    <p:restoredTop sz="99327" autoAdjust="0"/>
  </p:normalViewPr>
  <p:slideViewPr>
    <p:cSldViewPr>
      <p:cViewPr>
        <p:scale>
          <a:sx n="100" d="100"/>
          <a:sy n="100" d="100"/>
        </p:scale>
        <p:origin x="-8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kia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kia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kia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kia" pitchFamily="-111" charset="0"/>
              </a:defRPr>
            </a:lvl1pPr>
          </a:lstStyle>
          <a:p>
            <a:pPr>
              <a:defRPr/>
            </a:pPr>
            <a:fld id="{12381574-6D5F-074B-9E49-540C4DF99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1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kia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kia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kia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kia" pitchFamily="-111" charset="0"/>
              </a:defRPr>
            </a:lvl1pPr>
          </a:lstStyle>
          <a:p>
            <a:pPr>
              <a:defRPr/>
            </a:pPr>
            <a:fld id="{8AF8D630-7E9E-7B40-A10C-4C19FCCF8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6BBBA-439A-CF4F-9A5B-CD5DE1169D55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7A6F0-A1B1-4449-B31E-9A00154B2CF4}" type="slidenum">
              <a:rPr lang="en-US">
                <a:latin typeface="Skia" charset="0"/>
              </a:rPr>
              <a:pPr/>
              <a:t>3</a:t>
            </a:fld>
            <a:endParaRPr lang="en-US">
              <a:latin typeface="Skia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70595-CD3D-354B-A3FF-B87E31BD87B5}" type="slidenum">
              <a:rPr lang="en-US" smtClean="0">
                <a:latin typeface="Skia" charset="0"/>
              </a:rPr>
              <a:pPr/>
              <a:t>4</a:t>
            </a:fld>
            <a:endParaRPr lang="en-US" smtClean="0">
              <a:latin typeface="Ski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48C54-7C1E-BF48-A58D-5DA02086FFFB}" type="slidenum">
              <a:rPr lang="en-US">
                <a:latin typeface="Skia" charset="0"/>
              </a:rPr>
              <a:pPr/>
              <a:t>5</a:t>
            </a:fld>
            <a:endParaRPr lang="en-US">
              <a:latin typeface="Skia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42CC9-0B7C-9B43-8DAA-4585C9AA8FC2}" type="slidenum">
              <a:rPr lang="en-US">
                <a:latin typeface="Skia" charset="0"/>
              </a:rPr>
              <a:pPr/>
              <a:t>6</a:t>
            </a:fld>
            <a:endParaRPr lang="en-US">
              <a:latin typeface="Skia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charset="0"/>
              </a:rPr>
              <a:t>Exercise: electron configurations &amp; location in periodic table of:</a:t>
            </a:r>
          </a:p>
          <a:p>
            <a:pPr eaLnBrk="1" hangingPunct="1"/>
            <a:r>
              <a:rPr lang="en-US" smtClean="0">
                <a:latin typeface="Times" charset="0"/>
              </a:rPr>
              <a:t>C &amp; Si; O &amp; S; F &amp; Br; Mg &amp; Ca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5A0B4-5102-624D-B737-E525D13A7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6EAA5-233E-464D-9877-69BA79A4D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4728-4A14-A24E-92C3-708ED40C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45A8E-0397-164E-911E-98E2DBC91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2AD38-1322-2F49-B6A2-4D21EAD89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6C1FE-3D21-B84D-99FE-E45A31DC5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01267-72E6-794C-8249-DE35B1E5C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4073E-E604-3A44-85D8-C3BDBF034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D579-FCF5-144B-883D-2E4F06660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58991-0FCF-E046-8888-0CE7C4615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61C97-DABB-184C-ADCB-47A9E2C7A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AE6D0D1-2DBA-9C43-A812-1BE73F62B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Topic 1: Atoms, orbitals &amp; bonding</a:t>
            </a:r>
            <a:endParaRPr lang="en-US" sz="2800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236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TextBox 6"/>
          <p:cNvSpPr txBox="1">
            <a:spLocks noChangeArrowheads="1"/>
          </p:cNvSpPr>
          <p:nvPr/>
        </p:nvSpPr>
        <p:spPr bwMode="auto">
          <a:xfrm>
            <a:off x="381000" y="990600"/>
            <a:ext cx="63246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/>
                <a:cs typeface="Candara"/>
              </a:rPr>
              <a:t>Atoms, Orbitals &amp; Bonding Topics:</a:t>
            </a:r>
            <a:endParaRPr lang="en-US" dirty="0" smtClean="0">
              <a:latin typeface="Candara"/>
              <a:cs typeface="Candar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Very quick history of chemistry…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What is organic chemistry?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Atomic models: nuclear to quantum</a:t>
            </a:r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All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about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orbitals</a:t>
            </a:r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 How </a:t>
            </a:r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orbitals fill: electron </a:t>
            </a: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configuration</a:t>
            </a:r>
            <a:endParaRPr lang="en-US" sz="800" b="1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Candara"/>
                <a:cs typeface="Candara"/>
              </a:rPr>
              <a:t> Basic </a:t>
            </a:r>
            <a:r>
              <a:rPr lang="en-US" dirty="0">
                <a:latin typeface="Candara"/>
                <a:cs typeface="Candara"/>
              </a:rPr>
              <a:t>bonding: valence electrons &amp; molecular </a:t>
            </a:r>
            <a:r>
              <a:rPr lang="en-US" dirty="0" smtClean="0">
                <a:latin typeface="Candara"/>
                <a:cs typeface="Candara"/>
              </a:rPr>
              <a:t>orbitals</a:t>
            </a:r>
            <a:endParaRPr lang="en-US" sz="800" dirty="0" smtClean="0">
              <a:latin typeface="Candara"/>
              <a:cs typeface="Candar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Candara"/>
                <a:cs typeface="Candara"/>
              </a:rPr>
              <a:t> Lewis </a:t>
            </a:r>
            <a:r>
              <a:rPr lang="en-US" dirty="0">
                <a:latin typeface="Candara"/>
                <a:cs typeface="Candara"/>
              </a:rPr>
              <a:t>dot structures of </a:t>
            </a:r>
            <a:r>
              <a:rPr lang="en-US" dirty="0" smtClean="0">
                <a:latin typeface="Candara"/>
                <a:cs typeface="Candara"/>
              </a:rPr>
              <a:t>molecules</a:t>
            </a:r>
            <a:endParaRPr lang="en-US" sz="800" dirty="0" smtClean="0">
              <a:latin typeface="Candara"/>
              <a:cs typeface="Candar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Candara"/>
                <a:cs typeface="Candara"/>
              </a:rPr>
              <a:t> Electronegativity </a:t>
            </a:r>
            <a:r>
              <a:rPr lang="en-US" dirty="0">
                <a:latin typeface="Candara"/>
                <a:cs typeface="Candara"/>
              </a:rPr>
              <a:t>&amp; bond </a:t>
            </a:r>
            <a:r>
              <a:rPr lang="en-US" dirty="0" smtClean="0">
                <a:latin typeface="Candara"/>
                <a:cs typeface="Candara"/>
              </a:rPr>
              <a:t>polarity</a:t>
            </a:r>
            <a:endParaRPr lang="en-US" sz="800" dirty="0" smtClean="0">
              <a:latin typeface="Candara"/>
              <a:cs typeface="Candar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Candara"/>
                <a:cs typeface="Candara"/>
              </a:rPr>
              <a:t> Resonance</a:t>
            </a:r>
            <a:r>
              <a:rPr lang="en-US" dirty="0">
                <a:latin typeface="Candara"/>
                <a:cs typeface="Candara"/>
              </a:rPr>
              <a:t>: a critical </a:t>
            </a:r>
            <a:r>
              <a:rPr lang="en-US" dirty="0" smtClean="0">
                <a:latin typeface="Candara"/>
                <a:cs typeface="Candara"/>
              </a:rPr>
              <a:t>concept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dirty="0">
                <a:latin typeface="Candara"/>
                <a:ea typeface="Candara" charset="0"/>
                <a:cs typeface="Candara"/>
              </a:rPr>
              <a:t>Orbital hybridization: key to carbon’s “flexibility”</a:t>
            </a:r>
          </a:p>
          <a:p>
            <a:pPr marL="457200" lvl="2"/>
            <a:r>
              <a:rPr lang="en-US" dirty="0">
                <a:latin typeface="Candara"/>
                <a:ea typeface="Candara" charset="0"/>
                <a:cs typeface="Candara"/>
              </a:rPr>
              <a:t> </a:t>
            </a:r>
            <a:r>
              <a:rPr lang="en-US" dirty="0" smtClean="0">
                <a:latin typeface="Candara"/>
                <a:ea typeface="Candara" charset="0"/>
                <a:cs typeface="Candara"/>
              </a:rPr>
              <a:t>sp3 </a:t>
            </a:r>
          </a:p>
          <a:p>
            <a:pPr marL="457200" lvl="2"/>
            <a:r>
              <a:rPr lang="en-US" dirty="0">
                <a:latin typeface="Candara"/>
                <a:ea typeface="Candara" charset="0"/>
                <a:cs typeface="Candara"/>
              </a:rPr>
              <a:t> </a:t>
            </a:r>
            <a:r>
              <a:rPr lang="en-US" dirty="0" smtClean="0">
                <a:latin typeface="Candara"/>
                <a:ea typeface="Candara" charset="0"/>
                <a:cs typeface="Candara"/>
              </a:rPr>
              <a:t>sp2</a:t>
            </a:r>
          </a:p>
          <a:p>
            <a:pPr marL="457200" lvl="2"/>
            <a:r>
              <a:rPr lang="en-US" dirty="0">
                <a:latin typeface="Candara"/>
                <a:ea typeface="Candara" charset="0"/>
                <a:cs typeface="Candara"/>
              </a:rPr>
              <a:t> </a:t>
            </a:r>
            <a:r>
              <a:rPr lang="en-US" dirty="0" err="1" smtClean="0">
                <a:latin typeface="Candara"/>
                <a:ea typeface="Candara" charset="0"/>
                <a:cs typeface="Candara"/>
              </a:rPr>
              <a:t>sp</a:t>
            </a:r>
            <a:endParaRPr lang="en-US" dirty="0" smtClean="0">
              <a:latin typeface="Candara"/>
              <a:ea typeface="Candara" charset="0"/>
              <a:cs typeface="Candar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>
                <a:latin typeface="Candara"/>
                <a:ea typeface="Candara" charset="0"/>
                <a:cs typeface="Candara"/>
              </a:rPr>
              <a:t> </a:t>
            </a:r>
            <a:r>
              <a:rPr lang="en-US" dirty="0" smtClean="0">
                <a:latin typeface="Candara"/>
                <a:cs typeface="Candara"/>
              </a:rPr>
              <a:t>Free </a:t>
            </a:r>
            <a:r>
              <a:rPr lang="en-US" dirty="0">
                <a:latin typeface="Candara"/>
                <a:cs typeface="Candara"/>
              </a:rPr>
              <a:t>electron pairs &amp; </a:t>
            </a:r>
            <a:r>
              <a:rPr lang="en-US" dirty="0" smtClean="0">
                <a:latin typeface="Candara"/>
                <a:cs typeface="Candara"/>
              </a:rPr>
              <a:t>radicals</a:t>
            </a:r>
            <a:endParaRPr lang="en-US" sz="1100" dirty="0">
              <a:latin typeface="Candara"/>
              <a:cs typeface="Candara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en-US" dirty="0">
                <a:latin typeface="Candara"/>
                <a:cs typeface="Candara"/>
              </a:rPr>
              <a:t> VSEPR: </a:t>
            </a:r>
            <a:r>
              <a:rPr lang="en-US" dirty="0" smtClean="0">
                <a:latin typeface="Candara"/>
                <a:cs typeface="Candara"/>
              </a:rPr>
              <a:t>classifying </a:t>
            </a:r>
            <a:r>
              <a:rPr lang="en-US" dirty="0">
                <a:latin typeface="Candara"/>
                <a:cs typeface="Candara"/>
              </a:rPr>
              <a:t>molecular geometry </a:t>
            </a:r>
            <a:br>
              <a:rPr lang="en-US" dirty="0">
                <a:latin typeface="Candara"/>
                <a:cs typeface="Candara"/>
              </a:rPr>
            </a:br>
            <a:r>
              <a:rPr lang="en-US" dirty="0">
                <a:latin typeface="Candara"/>
                <a:cs typeface="Candara"/>
              </a:rPr>
              <a:t>     &amp; orbital </a:t>
            </a:r>
            <a:r>
              <a:rPr lang="en-US" dirty="0" smtClean="0">
                <a:latin typeface="Candara"/>
                <a:cs typeface="Candara"/>
              </a:rPr>
              <a:t>hybridization</a:t>
            </a:r>
            <a:endParaRPr lang="en-US" dirty="0">
              <a:latin typeface="Candara"/>
              <a:cs typeface="Candara"/>
            </a:endParaRPr>
          </a:p>
        </p:txBody>
      </p:sp>
      <p:pic>
        <p:nvPicPr>
          <p:cNvPr id="4" name="Picture 3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248400" y="5616714"/>
            <a:ext cx="2821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ndara"/>
                <a:cs typeface="Candara"/>
              </a:rPr>
              <a:t>Daley &amp; Daley, Chapter 1</a:t>
            </a:r>
          </a:p>
          <a:p>
            <a:r>
              <a:rPr lang="en-US" b="1" i="1" dirty="0" smtClean="0">
                <a:latin typeface="Candara"/>
                <a:cs typeface="Candara"/>
              </a:rPr>
              <a:t>Atoms, </a:t>
            </a:r>
            <a:r>
              <a:rPr lang="en-US" b="1" i="1" dirty="0" err="1" smtClean="0">
                <a:latin typeface="Candara"/>
                <a:cs typeface="Candara"/>
              </a:rPr>
              <a:t>Orbitals</a:t>
            </a:r>
            <a:r>
              <a:rPr lang="en-US" b="1" i="1" dirty="0" smtClean="0">
                <a:latin typeface="Candara"/>
                <a:cs typeface="Candara"/>
              </a:rPr>
              <a:t> &amp; Bonds</a:t>
            </a: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8713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2034810" y="2514600"/>
            <a:ext cx="528727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How electrons </a:t>
            </a:r>
            <a:r>
              <a:rPr lang="en-US" sz="3600" b="1" i="1" dirty="0">
                <a:latin typeface="Candara"/>
                <a:cs typeface="Candara"/>
              </a:rPr>
              <a:t>f</a:t>
            </a:r>
            <a:r>
              <a:rPr lang="en-US" sz="3600" b="1" i="1" dirty="0" smtClean="0">
                <a:latin typeface="Candara"/>
                <a:cs typeface="Candara"/>
              </a:rPr>
              <a:t>ill </a:t>
            </a:r>
            <a:r>
              <a:rPr lang="en-US" sz="3600" b="1" i="1" dirty="0">
                <a:latin typeface="Candara"/>
                <a:cs typeface="Candara"/>
              </a:rPr>
              <a:t>o</a:t>
            </a:r>
            <a:r>
              <a:rPr lang="en-US" sz="3600" b="1" i="1" dirty="0" smtClean="0">
                <a:latin typeface="Candara"/>
                <a:cs typeface="Candara"/>
              </a:rPr>
              <a:t>rbitals:</a:t>
            </a:r>
          </a:p>
          <a:p>
            <a:pPr algn="ctr">
              <a:defRPr/>
            </a:pPr>
            <a:r>
              <a:rPr lang="en-US" sz="3600" b="1" i="1" dirty="0">
                <a:latin typeface="Candara"/>
                <a:cs typeface="Candara"/>
              </a:rPr>
              <a:t>e</a:t>
            </a:r>
            <a:r>
              <a:rPr lang="en-US" sz="3600" b="1" i="1" dirty="0" smtClean="0">
                <a:latin typeface="Candara"/>
                <a:cs typeface="Candara"/>
              </a:rPr>
              <a:t>lectron </a:t>
            </a:r>
            <a:r>
              <a:rPr lang="en-US" sz="3600" b="1" i="1" dirty="0">
                <a:latin typeface="Candara"/>
                <a:cs typeface="Candara"/>
              </a:rPr>
              <a:t>c</a:t>
            </a:r>
            <a:r>
              <a:rPr lang="en-US" sz="3600" b="1" i="1" dirty="0" smtClean="0">
                <a:latin typeface="Candara"/>
                <a:cs typeface="Candara"/>
              </a:rPr>
              <a:t>onfiguration</a:t>
            </a:r>
            <a:endParaRPr lang="en-US" sz="3600" i="1" dirty="0">
              <a:latin typeface="Candara"/>
              <a:cs typeface="Candara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Topic 1: Atoms, orbitals &amp; bonding</a:t>
            </a:r>
            <a:endParaRPr lang="en-US" sz="2800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1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Aufbau: e- fill “up” atomic energy levels</a:t>
            </a:r>
            <a:endParaRPr lang="en-US" sz="280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1860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1" name="Picture 5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2" name="Text Box 55"/>
          <p:cNvSpPr txBox="1">
            <a:spLocks noChangeArrowheads="1"/>
          </p:cNvSpPr>
          <p:nvPr/>
        </p:nvSpPr>
        <p:spPr bwMode="auto">
          <a:xfrm>
            <a:off x="3810000" y="2459038"/>
            <a:ext cx="48910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Aufbau</a:t>
            </a: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, to “fill up” 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Notice that the energy levels, and thus the </a:t>
            </a:r>
            <a:b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order in which shells fill, is </a:t>
            </a:r>
            <a:r>
              <a:rPr lang="en-US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not </a:t>
            </a:r>
            <a:r>
              <a:rPr lang="en-US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as expected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.</a:t>
            </a:r>
            <a:endParaRPr lang="en-US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21863" name="Line 59"/>
          <p:cNvSpPr>
            <a:spLocks noChangeShapeType="1"/>
          </p:cNvSpPr>
          <p:nvPr/>
        </p:nvSpPr>
        <p:spPr bwMode="auto">
          <a:xfrm flipV="1">
            <a:off x="1828800" y="4572000"/>
            <a:ext cx="0" cy="13716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4" name="Line 60"/>
          <p:cNvSpPr>
            <a:spLocks noChangeShapeType="1"/>
          </p:cNvSpPr>
          <p:nvPr/>
        </p:nvSpPr>
        <p:spPr bwMode="auto">
          <a:xfrm flipV="1">
            <a:off x="1981200" y="4114800"/>
            <a:ext cx="304800" cy="1524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5" name="Line 61"/>
          <p:cNvSpPr>
            <a:spLocks noChangeShapeType="1"/>
          </p:cNvSpPr>
          <p:nvPr/>
        </p:nvSpPr>
        <p:spPr bwMode="auto">
          <a:xfrm>
            <a:off x="1981200" y="3276600"/>
            <a:ext cx="304800" cy="6858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6" name="Line 62"/>
          <p:cNvSpPr>
            <a:spLocks noChangeShapeType="1"/>
          </p:cNvSpPr>
          <p:nvPr/>
        </p:nvSpPr>
        <p:spPr bwMode="auto">
          <a:xfrm flipH="1">
            <a:off x="1992313" y="2928938"/>
            <a:ext cx="304800" cy="1524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7" name="Line 63"/>
          <p:cNvSpPr>
            <a:spLocks noChangeShapeType="1"/>
          </p:cNvSpPr>
          <p:nvPr/>
        </p:nvSpPr>
        <p:spPr bwMode="auto">
          <a:xfrm>
            <a:off x="1981200" y="2362200"/>
            <a:ext cx="381000" cy="3810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8" name="Line 64"/>
          <p:cNvSpPr>
            <a:spLocks noChangeShapeType="1"/>
          </p:cNvSpPr>
          <p:nvPr/>
        </p:nvSpPr>
        <p:spPr bwMode="auto">
          <a:xfrm flipV="1">
            <a:off x="2057400" y="2209800"/>
            <a:ext cx="1676400" cy="762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9" name="Line 65"/>
          <p:cNvSpPr>
            <a:spLocks noChangeShapeType="1"/>
          </p:cNvSpPr>
          <p:nvPr/>
        </p:nvSpPr>
        <p:spPr bwMode="auto">
          <a:xfrm>
            <a:off x="3505200" y="1981200"/>
            <a:ext cx="304800" cy="1524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0" name="Line 66"/>
          <p:cNvSpPr>
            <a:spLocks noChangeShapeType="1"/>
          </p:cNvSpPr>
          <p:nvPr/>
        </p:nvSpPr>
        <p:spPr bwMode="auto">
          <a:xfrm>
            <a:off x="1981200" y="1752600"/>
            <a:ext cx="304800" cy="1524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1" name="Line 67"/>
          <p:cNvSpPr>
            <a:spLocks noChangeShapeType="1"/>
          </p:cNvSpPr>
          <p:nvPr/>
        </p:nvSpPr>
        <p:spPr bwMode="auto">
          <a:xfrm flipV="1">
            <a:off x="2024063" y="1600200"/>
            <a:ext cx="1752600" cy="762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2" name="Line 68"/>
          <p:cNvSpPr>
            <a:spLocks noChangeShapeType="1"/>
          </p:cNvSpPr>
          <p:nvPr/>
        </p:nvSpPr>
        <p:spPr bwMode="auto">
          <a:xfrm>
            <a:off x="3505200" y="1524000"/>
            <a:ext cx="304800" cy="762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3" name="Line 69"/>
          <p:cNvSpPr>
            <a:spLocks noChangeShapeType="1"/>
          </p:cNvSpPr>
          <p:nvPr/>
        </p:nvSpPr>
        <p:spPr bwMode="auto">
          <a:xfrm>
            <a:off x="2001838" y="1404938"/>
            <a:ext cx="304800" cy="762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4" name="Line 70"/>
          <p:cNvSpPr>
            <a:spLocks noChangeShapeType="1"/>
          </p:cNvSpPr>
          <p:nvPr/>
        </p:nvSpPr>
        <p:spPr bwMode="auto">
          <a:xfrm flipV="1">
            <a:off x="2057400" y="1295400"/>
            <a:ext cx="1752600" cy="76200"/>
          </a:xfrm>
          <a:prstGeom prst="line">
            <a:avLst/>
          </a:prstGeom>
          <a:noFill/>
          <a:ln w="19050">
            <a:solidFill>
              <a:srgbClr val="B9271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5" name="TextBox 7"/>
          <p:cNvSpPr txBox="1">
            <a:spLocks noChangeArrowheads="1"/>
          </p:cNvSpPr>
          <p:nvPr/>
        </p:nvSpPr>
        <p:spPr bwMode="auto">
          <a:xfrm>
            <a:off x="7685127" y="6412468"/>
            <a:ext cx="1382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D&amp;D p.27-28</a:t>
            </a:r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3810000" y="5562600"/>
            <a:ext cx="54425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Note </a:t>
            </a: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that all </a:t>
            </a:r>
            <a:r>
              <a:rPr lang="en-US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transition metals </a:t>
            </a: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have this type of</a:t>
            </a:r>
            <a:b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“mixed” orbital structure that allows valence e-</a:t>
            </a:r>
            <a:b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to move between energy levels.</a:t>
            </a:r>
          </a:p>
        </p:txBody>
      </p:sp>
      <p:sp>
        <p:nvSpPr>
          <p:cNvPr id="21" name="Text Box 55"/>
          <p:cNvSpPr txBox="1">
            <a:spLocks noChangeArrowheads="1"/>
          </p:cNvSpPr>
          <p:nvPr/>
        </p:nvSpPr>
        <p:spPr bwMode="auto">
          <a:xfrm>
            <a:off x="3810000" y="3505200"/>
            <a:ext cx="517321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The </a:t>
            </a:r>
            <a:r>
              <a:rPr lang="en-US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4s</a:t>
            </a: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orbital (beginning of the 4th shell) has </a:t>
            </a:r>
            <a:b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a lower energy level &amp; fills before the d orbital </a:t>
            </a:r>
            <a:b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of the 3rd shell, because that 3d orbital has a</a:t>
            </a:r>
            <a:b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higher energy level than the 4s orbital. </a:t>
            </a:r>
          </a:p>
        </p:txBody>
      </p:sp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3810000" y="4854714"/>
            <a:ext cx="5268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This </a:t>
            </a: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pattern of mixed levels </a:t>
            </a:r>
            <a:r>
              <a:rPr lang="en-US" u="sng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starts at the 3rd</a:t>
            </a:r>
            <a:br>
              <a:rPr lang="en-US" u="sng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level &amp; continues up through the seventh level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.</a:t>
            </a:r>
            <a:endParaRPr lang="en-US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4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36"/>
          <p:cNvSpPr txBox="1">
            <a:spLocks noChangeArrowheads="1"/>
          </p:cNvSpPr>
          <p:nvPr/>
        </p:nvSpPr>
        <p:spPr bwMode="auto">
          <a:xfrm>
            <a:off x="352425" y="828675"/>
            <a:ext cx="7648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ndara" charset="0"/>
                <a:ea typeface="Candara" charset="0"/>
                <a:cs typeface="Candara" charset="0"/>
              </a:rPr>
              <a:t>Pauli’s exclusion principle states that each orbital can contain no</a:t>
            </a:r>
          </a:p>
          <a:p>
            <a:r>
              <a:rPr lang="en-US">
                <a:latin typeface="Candara" charset="0"/>
                <a:ea typeface="Candara" charset="0"/>
                <a:cs typeface="Candara" charset="0"/>
              </a:rPr>
              <a:t>more than two electrons. And if two electrons occupy a single orbital </a:t>
            </a:r>
            <a:br>
              <a:rPr lang="en-US">
                <a:latin typeface="Candara" charset="0"/>
                <a:ea typeface="Candara" charset="0"/>
                <a:cs typeface="Candara" charset="0"/>
              </a:rPr>
            </a:br>
            <a:r>
              <a:rPr lang="en-US">
                <a:latin typeface="Candara" charset="0"/>
                <a:ea typeface="Candara" charset="0"/>
                <a:cs typeface="Candara" charset="0"/>
              </a:rPr>
              <a:t>they must have opposite </a:t>
            </a:r>
            <a:r>
              <a:rPr lang="en-US" b="1" i="1">
                <a:latin typeface="Candara" charset="0"/>
                <a:ea typeface="Candara" charset="0"/>
                <a:cs typeface="Candara" charset="0"/>
              </a:rPr>
              <a:t>spin</a:t>
            </a:r>
            <a:r>
              <a:rPr lang="en-US">
                <a:latin typeface="Candara" charset="0"/>
                <a:ea typeface="Candara" charset="0"/>
                <a:cs typeface="Candara" charset="0"/>
              </a:rPr>
              <a:t>.</a:t>
            </a:r>
          </a:p>
        </p:txBody>
      </p:sp>
      <p:pic>
        <p:nvPicPr>
          <p:cNvPr id="123907" name="Picture 78" descr="06_27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3175" y="1752600"/>
            <a:ext cx="60674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8" name="Text Box 36"/>
          <p:cNvSpPr txBox="1">
            <a:spLocks noChangeArrowheads="1"/>
          </p:cNvSpPr>
          <p:nvPr/>
        </p:nvSpPr>
        <p:spPr bwMode="auto">
          <a:xfrm>
            <a:off x="1581150" y="2057400"/>
            <a:ext cx="1006475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ndara" charset="0"/>
                <a:ea typeface="Candara" charset="0"/>
                <a:cs typeface="Candara" charset="0"/>
              </a:rPr>
              <a:t>Stern-</a:t>
            </a:r>
            <a:br>
              <a:rPr lang="en-US" dirty="0">
                <a:latin typeface="Candara" charset="0"/>
                <a:ea typeface="Candara" charset="0"/>
                <a:cs typeface="Candara" charset="0"/>
              </a:rPr>
            </a:b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Gerlach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/>
            </a:r>
            <a:br>
              <a:rPr lang="en-US" dirty="0">
                <a:latin typeface="Candara" charset="0"/>
                <a:ea typeface="Candara" charset="0"/>
                <a:cs typeface="Candara" charset="0"/>
              </a:rPr>
            </a:b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exp’t</a:t>
            </a:r>
            <a:endParaRPr lang="en-US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23909" name="Text Box 36"/>
          <p:cNvSpPr txBox="1">
            <a:spLocks noChangeArrowheads="1"/>
          </p:cNvSpPr>
          <p:nvPr/>
        </p:nvSpPr>
        <p:spPr bwMode="auto">
          <a:xfrm>
            <a:off x="452438" y="5689600"/>
            <a:ext cx="8615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ndara" charset="0"/>
                <a:ea typeface="Candara" charset="0"/>
                <a:cs typeface="Candara" charset="0"/>
              </a:rPr>
              <a:t>This gives rise to the intrinsic spin of some molecules – particularly those</a:t>
            </a:r>
            <a:br>
              <a:rPr lang="en-US">
                <a:latin typeface="Candara" charset="0"/>
                <a:ea typeface="Candara" charset="0"/>
                <a:cs typeface="Candara" charset="0"/>
              </a:rPr>
            </a:br>
            <a:r>
              <a:rPr lang="en-US">
                <a:latin typeface="Candara" charset="0"/>
                <a:ea typeface="Candara" charset="0"/>
                <a:cs typeface="Candara" charset="0"/>
              </a:rPr>
              <a:t>with a single valence electron. This allows NMR &amp; MRI.</a:t>
            </a:r>
            <a:br>
              <a:rPr lang="en-US">
                <a:latin typeface="Candara" charset="0"/>
                <a:ea typeface="Candara" charset="0"/>
                <a:cs typeface="Candara" charset="0"/>
              </a:rPr>
            </a:br>
            <a:r>
              <a:rPr lang="en-US">
                <a:latin typeface="Candara" charset="0"/>
                <a:ea typeface="Candara" charset="0"/>
                <a:cs typeface="Candara" charset="0"/>
              </a:rPr>
              <a:t>And it causes us to use “up” &amp; “down” arrows when describing configuration.</a:t>
            </a:r>
          </a:p>
        </p:txBody>
      </p:sp>
      <p:sp>
        <p:nvSpPr>
          <p:cNvPr id="123910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Electrons have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spin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3912" name="Picture 0" descr="JCE2004p1232fig1a.gi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81000" y="3657600"/>
            <a:ext cx="1824038" cy="147796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i="1" dirty="0">
                <a:solidFill>
                  <a:srgbClr val="0000FF"/>
                </a:solidFill>
                <a:latin typeface="Candara"/>
                <a:cs typeface="Candara"/>
              </a:rPr>
              <a:t>Spin</a:t>
            </a:r>
            <a: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  <a:t>: the electro-</a:t>
            </a:r>
            <a:b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  <a:t>magnetic field</a:t>
            </a:r>
            <a:b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  <a:t>angular </a:t>
            </a:r>
            <a:b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  <a:t>momentum</a:t>
            </a:r>
          </a:p>
          <a:p>
            <a:pPr>
              <a:defRPr/>
            </a:pPr>
            <a: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  <a:t>of an </a:t>
            </a:r>
            <a:r>
              <a:rPr lang="en-US" sz="1800" i="1" dirty="0" err="1">
                <a:solidFill>
                  <a:srgbClr val="0000FF"/>
                </a:solidFill>
                <a:latin typeface="Candara"/>
                <a:cs typeface="Candara"/>
              </a:rPr>
              <a:t>e</a:t>
            </a:r>
            <a:r>
              <a:rPr lang="en-US" sz="1800" i="1" dirty="0">
                <a:solidFill>
                  <a:srgbClr val="0000FF"/>
                </a:solidFill>
                <a:latin typeface="Candara"/>
                <a:cs typeface="Candara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92735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Pauli &amp; Hund</a:t>
            </a:r>
            <a:endParaRPr lang="en-US" sz="280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5956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8" name="Rectangle 19"/>
          <p:cNvSpPr>
            <a:spLocks noChangeArrowheads="1"/>
          </p:cNvSpPr>
          <p:nvPr/>
        </p:nvSpPr>
        <p:spPr bwMode="auto">
          <a:xfrm>
            <a:off x="2971800" y="2281238"/>
            <a:ext cx="533400" cy="5334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5961" name="Straight Arrow Connector 25"/>
          <p:cNvCxnSpPr>
            <a:cxnSpLocks noChangeShapeType="1"/>
          </p:cNvCxnSpPr>
          <p:nvPr/>
        </p:nvCxnSpPr>
        <p:spPr bwMode="auto">
          <a:xfrm rot="5400000" flipH="1" flipV="1">
            <a:off x="2894807" y="2539206"/>
            <a:ext cx="4572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5962" name="Text Box 55"/>
          <p:cNvSpPr txBox="1">
            <a:spLocks noChangeArrowheads="1"/>
          </p:cNvSpPr>
          <p:nvPr/>
        </p:nvSpPr>
        <p:spPr bwMode="auto">
          <a:xfrm>
            <a:off x="381000" y="990600"/>
            <a:ext cx="5907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 charset="0"/>
                <a:ea typeface="Candara" charset="0"/>
                <a:cs typeface="Candara" charset="0"/>
              </a:rPr>
              <a:t>These rules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govern the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way that electrons fill orbitals.</a:t>
            </a:r>
          </a:p>
        </p:txBody>
      </p:sp>
      <p:sp>
        <p:nvSpPr>
          <p:cNvPr id="125963" name="Text Box 55"/>
          <p:cNvSpPr txBox="1">
            <a:spLocks noChangeArrowheads="1"/>
          </p:cNvSpPr>
          <p:nvPr/>
        </p:nvSpPr>
        <p:spPr bwMode="auto">
          <a:xfrm>
            <a:off x="381000" y="1447800"/>
            <a:ext cx="80533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ndara" charset="0"/>
                <a:ea typeface="Candara" charset="0"/>
                <a:cs typeface="Candara" charset="0"/>
              </a:rPr>
              <a:t>Pauli’s Exclusion Principle</a:t>
            </a:r>
            <a:r>
              <a:rPr lang="en-US">
                <a:latin typeface="Candara" charset="0"/>
                <a:ea typeface="Candara" charset="0"/>
                <a:cs typeface="Candara" charset="0"/>
              </a:rPr>
              <a:t>: if two e- occupy the same orbital they must be 			           different; they must have opposite “spin”</a:t>
            </a:r>
          </a:p>
        </p:txBody>
      </p:sp>
      <p:cxnSp>
        <p:nvCxnSpPr>
          <p:cNvPr id="125964" name="Straight Arrow Connector 28"/>
          <p:cNvCxnSpPr>
            <a:cxnSpLocks noChangeShapeType="1"/>
          </p:cNvCxnSpPr>
          <p:nvPr/>
        </p:nvCxnSpPr>
        <p:spPr bwMode="auto">
          <a:xfrm rot="16200000" flipH="1">
            <a:off x="3123407" y="2539206"/>
            <a:ext cx="4572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5965" name="Rectangle 29"/>
          <p:cNvSpPr>
            <a:spLocks noChangeArrowheads="1"/>
          </p:cNvSpPr>
          <p:nvPr/>
        </p:nvSpPr>
        <p:spPr bwMode="auto">
          <a:xfrm>
            <a:off x="4114800" y="2281238"/>
            <a:ext cx="533400" cy="5334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5966" name="Straight Arrow Connector 30"/>
          <p:cNvCxnSpPr>
            <a:cxnSpLocks noChangeShapeType="1"/>
          </p:cNvCxnSpPr>
          <p:nvPr/>
        </p:nvCxnSpPr>
        <p:spPr bwMode="auto">
          <a:xfrm rot="5400000" flipH="1" flipV="1">
            <a:off x="4037807" y="2539206"/>
            <a:ext cx="4572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5967" name="Straight Arrow Connector 31"/>
          <p:cNvCxnSpPr>
            <a:cxnSpLocks noChangeShapeType="1"/>
          </p:cNvCxnSpPr>
          <p:nvPr/>
        </p:nvCxnSpPr>
        <p:spPr bwMode="auto">
          <a:xfrm rot="5400000" flipH="1" flipV="1">
            <a:off x="4266407" y="2539206"/>
            <a:ext cx="4572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5968" name="Rectangle 32"/>
          <p:cNvSpPr>
            <a:spLocks noChangeArrowheads="1"/>
          </p:cNvSpPr>
          <p:nvPr/>
        </p:nvSpPr>
        <p:spPr bwMode="auto">
          <a:xfrm>
            <a:off x="5257800" y="2281238"/>
            <a:ext cx="533400" cy="5334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5969" name="Straight Arrow Connector 33"/>
          <p:cNvCxnSpPr>
            <a:cxnSpLocks noChangeShapeType="1"/>
          </p:cNvCxnSpPr>
          <p:nvPr/>
        </p:nvCxnSpPr>
        <p:spPr bwMode="auto">
          <a:xfrm rot="16200000" flipH="1">
            <a:off x="5180807" y="2539206"/>
            <a:ext cx="4572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5970" name="Straight Arrow Connector 34"/>
          <p:cNvCxnSpPr>
            <a:cxnSpLocks noChangeShapeType="1"/>
          </p:cNvCxnSpPr>
          <p:nvPr/>
        </p:nvCxnSpPr>
        <p:spPr bwMode="auto">
          <a:xfrm rot="16200000" flipH="1">
            <a:off x="5409407" y="2539206"/>
            <a:ext cx="457200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</p:cxnSp>
      <p:grpSp>
        <p:nvGrpSpPr>
          <p:cNvPr id="2" name="Group 1"/>
          <p:cNvGrpSpPr/>
          <p:nvPr/>
        </p:nvGrpSpPr>
        <p:grpSpPr>
          <a:xfrm>
            <a:off x="4068763" y="1981200"/>
            <a:ext cx="1798637" cy="1025525"/>
            <a:chOff x="4068763" y="1981200"/>
            <a:chExt cx="1798637" cy="1025525"/>
          </a:xfrm>
        </p:grpSpPr>
        <p:sp>
          <p:nvSpPr>
            <p:cNvPr id="125971" name="TextBox 35"/>
            <p:cNvSpPr txBox="1">
              <a:spLocks noChangeArrowheads="1"/>
            </p:cNvSpPr>
            <p:nvPr/>
          </p:nvSpPr>
          <p:spPr bwMode="auto">
            <a:xfrm>
              <a:off x="4068763" y="1990725"/>
              <a:ext cx="658812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6000" dirty="0">
                  <a:latin typeface="Andale Mono"/>
                  <a:cs typeface="Andale Mono"/>
                </a:rPr>
                <a:t>X</a:t>
              </a:r>
            </a:p>
          </p:txBody>
        </p:sp>
        <p:sp>
          <p:nvSpPr>
            <p:cNvPr id="125972" name="TextBox 36"/>
            <p:cNvSpPr txBox="1">
              <a:spLocks noChangeArrowheads="1"/>
            </p:cNvSpPr>
            <p:nvPr/>
          </p:nvSpPr>
          <p:spPr bwMode="auto">
            <a:xfrm>
              <a:off x="5208588" y="1981200"/>
              <a:ext cx="658812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6000">
                  <a:latin typeface="Andale Mono"/>
                  <a:cs typeface="Andale Mono"/>
                </a:rPr>
                <a:t>X</a:t>
              </a:r>
            </a:p>
          </p:txBody>
        </p:sp>
      </p:grpSp>
      <p:grpSp>
        <p:nvGrpSpPr>
          <p:cNvPr id="126005" name="Group 78"/>
          <p:cNvGrpSpPr>
            <a:grpSpLocks/>
          </p:cNvGrpSpPr>
          <p:nvPr/>
        </p:nvGrpSpPr>
        <p:grpSpPr bwMode="auto">
          <a:xfrm>
            <a:off x="1447800" y="1905000"/>
            <a:ext cx="1066800" cy="990600"/>
            <a:chOff x="914400" y="4419600"/>
            <a:chExt cx="1447800" cy="1524000"/>
          </a:xfrm>
        </p:grpSpPr>
        <p:sp>
          <p:nvSpPr>
            <p:cNvPr id="126008" name="Oval 2"/>
            <p:cNvSpPr>
              <a:spLocks noChangeArrowheads="1"/>
            </p:cNvSpPr>
            <p:nvPr/>
          </p:nvSpPr>
          <p:spPr bwMode="auto">
            <a:xfrm>
              <a:off x="914400" y="4419600"/>
              <a:ext cx="1447800" cy="1524000"/>
            </a:xfrm>
            <a:prstGeom prst="ellipse">
              <a:avLst/>
            </a:prstGeom>
            <a:solidFill>
              <a:srgbClr val="808080">
                <a:alpha val="7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09" name="Oval 3"/>
            <p:cNvSpPr>
              <a:spLocks noChangeArrowheads="1"/>
            </p:cNvSpPr>
            <p:nvPr/>
          </p:nvSpPr>
          <p:spPr bwMode="auto">
            <a:xfrm>
              <a:off x="1206500" y="4748213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10" name="Oval 10"/>
            <p:cNvSpPr>
              <a:spLocks noChangeArrowheads="1"/>
            </p:cNvSpPr>
            <p:nvPr/>
          </p:nvSpPr>
          <p:spPr bwMode="auto">
            <a:xfrm>
              <a:off x="1536700" y="5105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11" name="Oval 18"/>
            <p:cNvSpPr>
              <a:spLocks noChangeArrowheads="1"/>
            </p:cNvSpPr>
            <p:nvPr/>
          </p:nvSpPr>
          <p:spPr bwMode="auto">
            <a:xfrm>
              <a:off x="1739900" y="534193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12" name="AutoShape 20"/>
            <p:cNvSpPr>
              <a:spLocks noChangeArrowheads="1"/>
            </p:cNvSpPr>
            <p:nvPr/>
          </p:nvSpPr>
          <p:spPr bwMode="auto">
            <a:xfrm>
              <a:off x="1131887" y="4581525"/>
              <a:ext cx="228600" cy="685800"/>
            </a:xfrm>
            <a:prstGeom prst="curvedRight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13" name="AutoShape 21"/>
            <p:cNvSpPr>
              <a:spLocks noChangeArrowheads="1"/>
            </p:cNvSpPr>
            <p:nvPr/>
          </p:nvSpPr>
          <p:spPr bwMode="auto">
            <a:xfrm flipH="1">
              <a:off x="1851025" y="5186363"/>
              <a:ext cx="228600" cy="685800"/>
            </a:xfrm>
            <a:prstGeom prst="curvedRight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006" name="TextBox 7"/>
          <p:cNvSpPr txBox="1">
            <a:spLocks noChangeArrowheads="1"/>
          </p:cNvSpPr>
          <p:nvPr/>
        </p:nvSpPr>
        <p:spPr bwMode="auto">
          <a:xfrm>
            <a:off x="7570788" y="6381750"/>
            <a:ext cx="1382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D&amp;D p.27-28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74650" y="2971800"/>
            <a:ext cx="8345488" cy="3733800"/>
            <a:chOff x="374650" y="2971800"/>
            <a:chExt cx="8345488" cy="3733800"/>
          </a:xfrm>
        </p:grpSpPr>
        <p:sp>
          <p:nvSpPr>
            <p:cNvPr id="125957" name="Rectangle 18"/>
            <p:cNvSpPr>
              <a:spLocks noChangeArrowheads="1"/>
            </p:cNvSpPr>
            <p:nvPr/>
          </p:nvSpPr>
          <p:spPr bwMode="auto">
            <a:xfrm>
              <a:off x="4191000" y="41148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59" name="Rectangle 20"/>
            <p:cNvSpPr>
              <a:spLocks noChangeArrowheads="1"/>
            </p:cNvSpPr>
            <p:nvPr/>
          </p:nvSpPr>
          <p:spPr bwMode="auto">
            <a:xfrm>
              <a:off x="4724400" y="41148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0" name="Rectangle 21"/>
            <p:cNvSpPr>
              <a:spLocks noChangeArrowheads="1"/>
            </p:cNvSpPr>
            <p:nvPr/>
          </p:nvSpPr>
          <p:spPr bwMode="auto">
            <a:xfrm>
              <a:off x="5257800" y="41148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3" name="Text Box 55"/>
            <p:cNvSpPr txBox="1">
              <a:spLocks noChangeArrowheads="1"/>
            </p:cNvSpPr>
            <p:nvPr/>
          </p:nvSpPr>
          <p:spPr bwMode="auto">
            <a:xfrm>
              <a:off x="374650" y="2971800"/>
              <a:ext cx="8053388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1" dirty="0" err="1">
                  <a:latin typeface="Candara" charset="0"/>
                  <a:ea typeface="Candara" charset="0"/>
                  <a:cs typeface="Candara" charset="0"/>
                </a:rPr>
                <a:t>Hund’s</a:t>
              </a:r>
              <a:r>
                <a:rPr lang="en-US" b="1" dirty="0">
                  <a:latin typeface="Candara" charset="0"/>
                  <a:ea typeface="Candara" charset="0"/>
                  <a:cs typeface="Candara" charset="0"/>
                </a:rPr>
                <a:t> Rule</a:t>
              </a:r>
              <a:r>
                <a:rPr lang="en-US" dirty="0">
                  <a:latin typeface="Candara" charset="0"/>
                  <a:ea typeface="Candara" charset="0"/>
                  <a:cs typeface="Candara" charset="0"/>
                </a:rPr>
                <a:t>: if an energy level has a number of orbitals with equivalent energies then each gets one e- before any get two.</a:t>
              </a:r>
              <a:br>
                <a:rPr lang="en-US" dirty="0">
                  <a:latin typeface="Candara" charset="0"/>
                  <a:ea typeface="Candara" charset="0"/>
                  <a:cs typeface="Candara" charset="0"/>
                </a:rPr>
              </a:br>
              <a:r>
                <a:rPr lang="en-US" i="1" dirty="0">
                  <a:latin typeface="Candara" charset="0"/>
                  <a:ea typeface="Candara" charset="0"/>
                  <a:cs typeface="Candara" charset="0"/>
                </a:rPr>
                <a:t>Equal treatment for equal orbitals!</a:t>
              </a:r>
              <a:r>
                <a:rPr lang="en-US" dirty="0">
                  <a:latin typeface="Candara" charset="0"/>
                  <a:ea typeface="Candara" charset="0"/>
                  <a:cs typeface="Candara" charset="0"/>
                </a:rPr>
                <a:t> </a:t>
              </a:r>
            </a:p>
          </p:txBody>
        </p:sp>
        <p:sp>
          <p:nvSpPr>
            <p:cNvPr id="125974" name="Rectangle 38"/>
            <p:cNvSpPr>
              <a:spLocks noChangeArrowheads="1"/>
            </p:cNvSpPr>
            <p:nvPr/>
          </p:nvSpPr>
          <p:spPr bwMode="auto">
            <a:xfrm>
              <a:off x="2971800" y="41148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5975" name="Straight Arrow Connector 39"/>
            <p:cNvCxnSpPr>
              <a:cxnSpLocks noChangeShapeType="1"/>
            </p:cNvCxnSpPr>
            <p:nvPr/>
          </p:nvCxnSpPr>
          <p:spPr bwMode="auto">
            <a:xfrm rot="5400000" flipH="1" flipV="1">
              <a:off x="2894807" y="4372769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5976" name="Straight Arrow Connector 40"/>
            <p:cNvCxnSpPr>
              <a:cxnSpLocks noChangeShapeType="1"/>
            </p:cNvCxnSpPr>
            <p:nvPr/>
          </p:nvCxnSpPr>
          <p:spPr bwMode="auto">
            <a:xfrm rot="16200000" flipH="1">
              <a:off x="3123407" y="4372769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5977" name="Rectangle 41"/>
            <p:cNvSpPr>
              <a:spLocks noChangeArrowheads="1"/>
            </p:cNvSpPr>
            <p:nvPr/>
          </p:nvSpPr>
          <p:spPr bwMode="auto">
            <a:xfrm>
              <a:off x="4191000" y="48006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8" name="Rectangle 42"/>
            <p:cNvSpPr>
              <a:spLocks noChangeArrowheads="1"/>
            </p:cNvSpPr>
            <p:nvPr/>
          </p:nvSpPr>
          <p:spPr bwMode="auto">
            <a:xfrm>
              <a:off x="4724400" y="48006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9" name="Rectangle 43"/>
            <p:cNvSpPr>
              <a:spLocks noChangeArrowheads="1"/>
            </p:cNvSpPr>
            <p:nvPr/>
          </p:nvSpPr>
          <p:spPr bwMode="auto">
            <a:xfrm>
              <a:off x="5257800" y="48006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80" name="Rectangle 44"/>
            <p:cNvSpPr>
              <a:spLocks noChangeArrowheads="1"/>
            </p:cNvSpPr>
            <p:nvPr/>
          </p:nvSpPr>
          <p:spPr bwMode="auto">
            <a:xfrm>
              <a:off x="2971800" y="48006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5981" name="Straight Arrow Connector 45"/>
            <p:cNvCxnSpPr>
              <a:cxnSpLocks noChangeShapeType="1"/>
            </p:cNvCxnSpPr>
            <p:nvPr/>
          </p:nvCxnSpPr>
          <p:spPr bwMode="auto">
            <a:xfrm rot="5400000" flipH="1" flipV="1">
              <a:off x="2894807" y="5058569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5982" name="Straight Arrow Connector 46"/>
            <p:cNvCxnSpPr>
              <a:cxnSpLocks noChangeShapeType="1"/>
            </p:cNvCxnSpPr>
            <p:nvPr/>
          </p:nvCxnSpPr>
          <p:spPr bwMode="auto">
            <a:xfrm rot="16200000" flipH="1">
              <a:off x="3123407" y="5058569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5983" name="Rectangle 47"/>
            <p:cNvSpPr>
              <a:spLocks noChangeArrowheads="1"/>
            </p:cNvSpPr>
            <p:nvPr/>
          </p:nvSpPr>
          <p:spPr bwMode="auto">
            <a:xfrm>
              <a:off x="4191000" y="54864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84" name="Rectangle 48"/>
            <p:cNvSpPr>
              <a:spLocks noChangeArrowheads="1"/>
            </p:cNvSpPr>
            <p:nvPr/>
          </p:nvSpPr>
          <p:spPr bwMode="auto">
            <a:xfrm>
              <a:off x="4724400" y="54864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85" name="Rectangle 49"/>
            <p:cNvSpPr>
              <a:spLocks noChangeArrowheads="1"/>
            </p:cNvSpPr>
            <p:nvPr/>
          </p:nvSpPr>
          <p:spPr bwMode="auto">
            <a:xfrm>
              <a:off x="5257800" y="54864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86" name="Rectangle 50"/>
            <p:cNvSpPr>
              <a:spLocks noChangeArrowheads="1"/>
            </p:cNvSpPr>
            <p:nvPr/>
          </p:nvSpPr>
          <p:spPr bwMode="auto">
            <a:xfrm>
              <a:off x="2971800" y="54864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5987" name="Straight Arrow Connector 51"/>
            <p:cNvCxnSpPr>
              <a:cxnSpLocks noChangeShapeType="1"/>
            </p:cNvCxnSpPr>
            <p:nvPr/>
          </p:nvCxnSpPr>
          <p:spPr bwMode="auto">
            <a:xfrm rot="5400000" flipH="1" flipV="1">
              <a:off x="2894807" y="5744369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5988" name="Straight Arrow Connector 52"/>
            <p:cNvCxnSpPr>
              <a:cxnSpLocks noChangeShapeType="1"/>
            </p:cNvCxnSpPr>
            <p:nvPr/>
          </p:nvCxnSpPr>
          <p:spPr bwMode="auto">
            <a:xfrm rot="16200000" flipH="1">
              <a:off x="3123407" y="5744369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5989" name="Rectangle 53"/>
            <p:cNvSpPr>
              <a:spLocks noChangeArrowheads="1"/>
            </p:cNvSpPr>
            <p:nvPr/>
          </p:nvSpPr>
          <p:spPr bwMode="auto">
            <a:xfrm>
              <a:off x="4191000" y="61722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90" name="Rectangle 54"/>
            <p:cNvSpPr>
              <a:spLocks noChangeArrowheads="1"/>
            </p:cNvSpPr>
            <p:nvPr/>
          </p:nvSpPr>
          <p:spPr bwMode="auto">
            <a:xfrm>
              <a:off x="4724400" y="61722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91" name="Rectangle 55"/>
            <p:cNvSpPr>
              <a:spLocks noChangeArrowheads="1"/>
            </p:cNvSpPr>
            <p:nvPr/>
          </p:nvSpPr>
          <p:spPr bwMode="auto">
            <a:xfrm>
              <a:off x="5257800" y="61722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92" name="Rectangle 56"/>
            <p:cNvSpPr>
              <a:spLocks noChangeArrowheads="1"/>
            </p:cNvSpPr>
            <p:nvPr/>
          </p:nvSpPr>
          <p:spPr bwMode="auto">
            <a:xfrm>
              <a:off x="2971800" y="6172200"/>
              <a:ext cx="533400" cy="5334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5993" name="Straight Arrow Connector 57"/>
            <p:cNvCxnSpPr>
              <a:cxnSpLocks noChangeShapeType="1"/>
            </p:cNvCxnSpPr>
            <p:nvPr/>
          </p:nvCxnSpPr>
          <p:spPr bwMode="auto">
            <a:xfrm rot="5400000" flipH="1" flipV="1">
              <a:off x="2894807" y="6430169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5994" name="Straight Arrow Connector 58"/>
            <p:cNvCxnSpPr>
              <a:cxnSpLocks noChangeShapeType="1"/>
            </p:cNvCxnSpPr>
            <p:nvPr/>
          </p:nvCxnSpPr>
          <p:spPr bwMode="auto">
            <a:xfrm rot="16200000" flipH="1">
              <a:off x="3123407" y="6430169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5995" name="Straight Arrow Connector 59"/>
            <p:cNvCxnSpPr>
              <a:cxnSpLocks noChangeShapeType="1"/>
            </p:cNvCxnSpPr>
            <p:nvPr/>
          </p:nvCxnSpPr>
          <p:spPr bwMode="auto">
            <a:xfrm rot="5400000" flipH="1" flipV="1">
              <a:off x="4114007" y="4383881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5996" name="Straight Arrow Connector 60"/>
            <p:cNvCxnSpPr>
              <a:cxnSpLocks noChangeShapeType="1"/>
            </p:cNvCxnSpPr>
            <p:nvPr/>
          </p:nvCxnSpPr>
          <p:spPr bwMode="auto">
            <a:xfrm rot="5400000" flipH="1" flipV="1">
              <a:off x="4115594" y="5069681"/>
              <a:ext cx="457200" cy="158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5997" name="Straight Arrow Connector 61"/>
            <p:cNvCxnSpPr>
              <a:cxnSpLocks noChangeShapeType="1"/>
            </p:cNvCxnSpPr>
            <p:nvPr/>
          </p:nvCxnSpPr>
          <p:spPr bwMode="auto">
            <a:xfrm rot="5400000" flipH="1" flipV="1">
              <a:off x="4647407" y="5069681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5998" name="Straight Arrow Connector 62"/>
            <p:cNvCxnSpPr>
              <a:cxnSpLocks noChangeShapeType="1"/>
            </p:cNvCxnSpPr>
            <p:nvPr/>
          </p:nvCxnSpPr>
          <p:spPr bwMode="auto">
            <a:xfrm rot="5400000" flipH="1" flipV="1">
              <a:off x="5179219" y="5758656"/>
              <a:ext cx="457200" cy="158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5999" name="Straight Arrow Connector 63"/>
            <p:cNvCxnSpPr>
              <a:cxnSpLocks noChangeShapeType="1"/>
            </p:cNvCxnSpPr>
            <p:nvPr/>
          </p:nvCxnSpPr>
          <p:spPr bwMode="auto">
            <a:xfrm rot="5400000" flipH="1" flipV="1">
              <a:off x="4115594" y="5755481"/>
              <a:ext cx="457200" cy="158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6000" name="Straight Arrow Connector 64"/>
            <p:cNvCxnSpPr>
              <a:cxnSpLocks noChangeShapeType="1"/>
            </p:cNvCxnSpPr>
            <p:nvPr/>
          </p:nvCxnSpPr>
          <p:spPr bwMode="auto">
            <a:xfrm rot="5400000" flipH="1" flipV="1">
              <a:off x="4647407" y="5755481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6001" name="Straight Arrow Connector 65"/>
            <p:cNvCxnSpPr>
              <a:cxnSpLocks noChangeShapeType="1"/>
            </p:cNvCxnSpPr>
            <p:nvPr/>
          </p:nvCxnSpPr>
          <p:spPr bwMode="auto">
            <a:xfrm rot="5400000" flipH="1" flipV="1">
              <a:off x="4114007" y="6414294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6002" name="Straight Arrow Connector 66"/>
            <p:cNvCxnSpPr>
              <a:cxnSpLocks noChangeShapeType="1"/>
            </p:cNvCxnSpPr>
            <p:nvPr/>
          </p:nvCxnSpPr>
          <p:spPr bwMode="auto">
            <a:xfrm rot="16200000" flipH="1">
              <a:off x="4342607" y="6414294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6003" name="Straight Arrow Connector 67"/>
            <p:cNvCxnSpPr>
              <a:cxnSpLocks noChangeShapeType="1"/>
            </p:cNvCxnSpPr>
            <p:nvPr/>
          </p:nvCxnSpPr>
          <p:spPr bwMode="auto">
            <a:xfrm rot="5400000" flipH="1" flipV="1">
              <a:off x="5180807" y="6417469"/>
              <a:ext cx="457200" cy="158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6004" name="Straight Arrow Connector 68"/>
            <p:cNvCxnSpPr>
              <a:cxnSpLocks noChangeShapeType="1"/>
            </p:cNvCxnSpPr>
            <p:nvPr/>
          </p:nvCxnSpPr>
          <p:spPr bwMode="auto">
            <a:xfrm rot="5400000" flipH="1" flipV="1">
              <a:off x="4648994" y="6414294"/>
              <a:ext cx="457200" cy="158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6007" name="TextBox 60"/>
            <p:cNvSpPr txBox="1">
              <a:spLocks noChangeArrowheads="1"/>
            </p:cNvSpPr>
            <p:nvPr/>
          </p:nvSpPr>
          <p:spPr bwMode="auto">
            <a:xfrm>
              <a:off x="6477000" y="4114800"/>
              <a:ext cx="2243138" cy="923925"/>
            </a:xfrm>
            <a:prstGeom prst="rect">
              <a:avLst/>
            </a:prstGeom>
            <a:noFill/>
            <a:ln w="9525">
              <a:solidFill>
                <a:srgbClr val="7F7F7F"/>
              </a:solidFill>
              <a:prstDash val="dot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Think about wanting</a:t>
              </a:r>
              <a:br>
                <a:rPr lang="en-US" sz="1800" i="1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</a:br>
              <a:r>
                <a:rPr lang="en-US" sz="1800" i="1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as much ‘personal</a:t>
              </a:r>
              <a:br>
                <a:rPr lang="en-US" sz="1800" i="1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</a:br>
              <a:r>
                <a:rPr lang="en-US" sz="1800" i="1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space’ as you can get.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593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Full shells are happy shells….</a:t>
            </a:r>
            <a:endParaRPr lang="en-US" sz="280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8004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5" name="Text Box 55"/>
          <p:cNvSpPr txBox="1">
            <a:spLocks noChangeArrowheads="1"/>
          </p:cNvSpPr>
          <p:nvPr/>
        </p:nvSpPr>
        <p:spPr bwMode="auto">
          <a:xfrm>
            <a:off x="381000" y="990600"/>
            <a:ext cx="7038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ndara" charset="0"/>
                <a:ea typeface="Candara" charset="0"/>
                <a:cs typeface="Candara" charset="0"/>
              </a:rPr>
              <a:t>…and happy shells are stable.</a:t>
            </a:r>
            <a:br>
              <a:rPr lang="en-US" b="1">
                <a:latin typeface="Candara" charset="0"/>
                <a:ea typeface="Candara" charset="0"/>
                <a:cs typeface="Candara" charset="0"/>
              </a:rPr>
            </a:br>
            <a:r>
              <a:rPr lang="en-US">
                <a:latin typeface="Candara" charset="0"/>
                <a:ea typeface="Candara" charset="0"/>
                <a:cs typeface="Candara" charset="0"/>
              </a:rPr>
              <a:t>Atoms do whatever they have to do to become &amp; remain stable.</a:t>
            </a:r>
            <a:endParaRPr lang="en-US" b="1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28006" name="TextBox 69"/>
          <p:cNvSpPr txBox="1">
            <a:spLocks noChangeArrowheads="1"/>
          </p:cNvSpPr>
          <p:nvPr/>
        </p:nvSpPr>
        <p:spPr bwMode="auto">
          <a:xfrm>
            <a:off x="609600" y="1981200"/>
            <a:ext cx="48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ndara" charset="0"/>
                <a:ea typeface="Candara" charset="0"/>
                <a:cs typeface="Candara" charset="0"/>
              </a:rPr>
              <a:t>Na</a:t>
            </a:r>
          </a:p>
        </p:txBody>
      </p:sp>
      <p:sp>
        <p:nvSpPr>
          <p:cNvPr id="128007" name="TextBox 70"/>
          <p:cNvSpPr txBox="1">
            <a:spLocks noChangeArrowheads="1"/>
          </p:cNvSpPr>
          <p:nvPr/>
        </p:nvSpPr>
        <p:spPr bwMode="auto">
          <a:xfrm>
            <a:off x="609600" y="2709863"/>
            <a:ext cx="392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ndara" charset="0"/>
                <a:ea typeface="Candara" charset="0"/>
                <a:cs typeface="Candara" charset="0"/>
              </a:rPr>
              <a:t>Cl</a:t>
            </a:r>
          </a:p>
        </p:txBody>
      </p:sp>
      <p:sp>
        <p:nvSpPr>
          <p:cNvPr id="128008" name="TextBox 71"/>
          <p:cNvSpPr txBox="1">
            <a:spLocks noChangeArrowheads="1"/>
          </p:cNvSpPr>
          <p:nvPr/>
        </p:nvSpPr>
        <p:spPr bwMode="auto">
          <a:xfrm>
            <a:off x="609600" y="3409950"/>
            <a:ext cx="45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ndara" charset="0"/>
                <a:ea typeface="Candara" charset="0"/>
                <a:cs typeface="Candara" charset="0"/>
              </a:rPr>
              <a:t>Ar</a:t>
            </a:r>
          </a:p>
        </p:txBody>
      </p:sp>
      <p:sp>
        <p:nvSpPr>
          <p:cNvPr id="128009" name="Rectangle 72"/>
          <p:cNvSpPr>
            <a:spLocks noChangeArrowheads="1"/>
          </p:cNvSpPr>
          <p:nvPr/>
        </p:nvSpPr>
        <p:spPr bwMode="auto">
          <a:xfrm>
            <a:off x="1981200" y="20510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10" name="Rectangle 73"/>
          <p:cNvSpPr>
            <a:spLocks noChangeArrowheads="1"/>
          </p:cNvSpPr>
          <p:nvPr/>
        </p:nvSpPr>
        <p:spPr bwMode="auto">
          <a:xfrm>
            <a:off x="2819400" y="20510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11" name="Rectangle 74"/>
          <p:cNvSpPr>
            <a:spLocks noChangeArrowheads="1"/>
          </p:cNvSpPr>
          <p:nvPr/>
        </p:nvSpPr>
        <p:spPr bwMode="auto">
          <a:xfrm>
            <a:off x="3200400" y="20510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12" name="Rectangle 75"/>
          <p:cNvSpPr>
            <a:spLocks noChangeArrowheads="1"/>
          </p:cNvSpPr>
          <p:nvPr/>
        </p:nvSpPr>
        <p:spPr bwMode="auto">
          <a:xfrm>
            <a:off x="1219200" y="20510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8013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1177925" y="2220913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8014" name="Rectangle 88"/>
          <p:cNvSpPr>
            <a:spLocks noChangeArrowheads="1"/>
          </p:cNvSpPr>
          <p:nvPr/>
        </p:nvSpPr>
        <p:spPr bwMode="auto">
          <a:xfrm>
            <a:off x="3581400" y="20510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15" name="Rectangle 89"/>
          <p:cNvSpPr>
            <a:spLocks noChangeArrowheads="1"/>
          </p:cNvSpPr>
          <p:nvPr/>
        </p:nvSpPr>
        <p:spPr bwMode="auto">
          <a:xfrm>
            <a:off x="4267200" y="20510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16" name="Rectangle 90"/>
          <p:cNvSpPr>
            <a:spLocks noChangeArrowheads="1"/>
          </p:cNvSpPr>
          <p:nvPr/>
        </p:nvSpPr>
        <p:spPr bwMode="auto">
          <a:xfrm>
            <a:off x="4876800" y="205740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17" name="Rectangle 91"/>
          <p:cNvSpPr>
            <a:spLocks noChangeArrowheads="1"/>
          </p:cNvSpPr>
          <p:nvPr/>
        </p:nvSpPr>
        <p:spPr bwMode="auto">
          <a:xfrm>
            <a:off x="5257800" y="205740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18" name="Rectangle 94"/>
          <p:cNvSpPr>
            <a:spLocks noChangeArrowheads="1"/>
          </p:cNvSpPr>
          <p:nvPr/>
        </p:nvSpPr>
        <p:spPr bwMode="auto">
          <a:xfrm>
            <a:off x="5638800" y="205740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8019" name="Straight Arrow Connector 103"/>
          <p:cNvCxnSpPr>
            <a:cxnSpLocks noChangeShapeType="1"/>
          </p:cNvCxnSpPr>
          <p:nvPr/>
        </p:nvCxnSpPr>
        <p:spPr bwMode="auto">
          <a:xfrm rot="16200000" flipH="1">
            <a:off x="1315244" y="222805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20" name="Straight Arrow Connector 104"/>
          <p:cNvCxnSpPr>
            <a:cxnSpLocks noChangeShapeType="1"/>
          </p:cNvCxnSpPr>
          <p:nvPr/>
        </p:nvCxnSpPr>
        <p:spPr bwMode="auto">
          <a:xfrm rot="5400000" flipH="1" flipV="1">
            <a:off x="1939925" y="2228851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21" name="Straight Arrow Connector 105"/>
          <p:cNvCxnSpPr>
            <a:cxnSpLocks noChangeShapeType="1"/>
          </p:cNvCxnSpPr>
          <p:nvPr/>
        </p:nvCxnSpPr>
        <p:spPr bwMode="auto">
          <a:xfrm rot="16200000" flipH="1">
            <a:off x="2077244" y="223440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22" name="Straight Arrow Connector 106"/>
          <p:cNvCxnSpPr>
            <a:cxnSpLocks noChangeShapeType="1"/>
          </p:cNvCxnSpPr>
          <p:nvPr/>
        </p:nvCxnSpPr>
        <p:spPr bwMode="auto">
          <a:xfrm rot="5400000" flipH="1" flipV="1">
            <a:off x="2777331" y="2228057"/>
            <a:ext cx="327025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23" name="Straight Arrow Connector 107"/>
          <p:cNvCxnSpPr>
            <a:cxnSpLocks noChangeShapeType="1"/>
          </p:cNvCxnSpPr>
          <p:nvPr/>
        </p:nvCxnSpPr>
        <p:spPr bwMode="auto">
          <a:xfrm rot="16200000" flipH="1">
            <a:off x="2914650" y="2235201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24" name="Straight Arrow Connector 108"/>
          <p:cNvCxnSpPr>
            <a:cxnSpLocks noChangeShapeType="1"/>
          </p:cNvCxnSpPr>
          <p:nvPr/>
        </p:nvCxnSpPr>
        <p:spPr bwMode="auto">
          <a:xfrm rot="5400000" flipH="1" flipV="1">
            <a:off x="3159125" y="2228851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25" name="Straight Arrow Connector 109"/>
          <p:cNvCxnSpPr>
            <a:cxnSpLocks noChangeShapeType="1"/>
          </p:cNvCxnSpPr>
          <p:nvPr/>
        </p:nvCxnSpPr>
        <p:spPr bwMode="auto">
          <a:xfrm rot="16200000" flipH="1">
            <a:off x="3296444" y="223440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26" name="Straight Arrow Connector 110"/>
          <p:cNvCxnSpPr>
            <a:cxnSpLocks noChangeShapeType="1"/>
          </p:cNvCxnSpPr>
          <p:nvPr/>
        </p:nvCxnSpPr>
        <p:spPr bwMode="auto">
          <a:xfrm rot="5400000" flipH="1" flipV="1">
            <a:off x="3540919" y="222805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27" name="Straight Arrow Connector 111"/>
          <p:cNvCxnSpPr>
            <a:cxnSpLocks noChangeShapeType="1"/>
          </p:cNvCxnSpPr>
          <p:nvPr/>
        </p:nvCxnSpPr>
        <p:spPr bwMode="auto">
          <a:xfrm rot="16200000" flipH="1">
            <a:off x="3679031" y="2234407"/>
            <a:ext cx="327025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28" name="Straight Arrow Connector 112"/>
          <p:cNvCxnSpPr>
            <a:cxnSpLocks noChangeShapeType="1"/>
          </p:cNvCxnSpPr>
          <p:nvPr/>
        </p:nvCxnSpPr>
        <p:spPr bwMode="auto">
          <a:xfrm rot="5400000" flipH="1" flipV="1">
            <a:off x="4256088" y="2212975"/>
            <a:ext cx="325438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8029" name="Rectangle 113"/>
          <p:cNvSpPr>
            <a:spLocks noChangeArrowheads="1"/>
          </p:cNvSpPr>
          <p:nvPr/>
        </p:nvSpPr>
        <p:spPr bwMode="auto">
          <a:xfrm>
            <a:off x="1981200" y="27368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0" name="Rectangle 114"/>
          <p:cNvSpPr>
            <a:spLocks noChangeArrowheads="1"/>
          </p:cNvSpPr>
          <p:nvPr/>
        </p:nvSpPr>
        <p:spPr bwMode="auto">
          <a:xfrm>
            <a:off x="2819400" y="27368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1" name="Rectangle 115"/>
          <p:cNvSpPr>
            <a:spLocks noChangeArrowheads="1"/>
          </p:cNvSpPr>
          <p:nvPr/>
        </p:nvSpPr>
        <p:spPr bwMode="auto">
          <a:xfrm>
            <a:off x="3200400" y="27368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2" name="Rectangle 116"/>
          <p:cNvSpPr>
            <a:spLocks noChangeArrowheads="1"/>
          </p:cNvSpPr>
          <p:nvPr/>
        </p:nvSpPr>
        <p:spPr bwMode="auto">
          <a:xfrm>
            <a:off x="1219200" y="27368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8033" name="Straight Arrow Connector 117"/>
          <p:cNvCxnSpPr>
            <a:cxnSpLocks noChangeShapeType="1"/>
          </p:cNvCxnSpPr>
          <p:nvPr/>
        </p:nvCxnSpPr>
        <p:spPr bwMode="auto">
          <a:xfrm rot="5400000" flipH="1" flipV="1">
            <a:off x="1177925" y="2906713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8034" name="Rectangle 118"/>
          <p:cNvSpPr>
            <a:spLocks noChangeArrowheads="1"/>
          </p:cNvSpPr>
          <p:nvPr/>
        </p:nvSpPr>
        <p:spPr bwMode="auto">
          <a:xfrm>
            <a:off x="3581400" y="27368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5" name="Rectangle 119"/>
          <p:cNvSpPr>
            <a:spLocks noChangeArrowheads="1"/>
          </p:cNvSpPr>
          <p:nvPr/>
        </p:nvSpPr>
        <p:spPr bwMode="auto">
          <a:xfrm>
            <a:off x="4267200" y="27368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6" name="Rectangle 120"/>
          <p:cNvSpPr>
            <a:spLocks noChangeArrowheads="1"/>
          </p:cNvSpPr>
          <p:nvPr/>
        </p:nvSpPr>
        <p:spPr bwMode="auto">
          <a:xfrm>
            <a:off x="4876800" y="274320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7" name="Rectangle 121"/>
          <p:cNvSpPr>
            <a:spLocks noChangeArrowheads="1"/>
          </p:cNvSpPr>
          <p:nvPr/>
        </p:nvSpPr>
        <p:spPr bwMode="auto">
          <a:xfrm>
            <a:off x="5257800" y="274320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8" name="Rectangle 122"/>
          <p:cNvSpPr>
            <a:spLocks noChangeArrowheads="1"/>
          </p:cNvSpPr>
          <p:nvPr/>
        </p:nvSpPr>
        <p:spPr bwMode="auto">
          <a:xfrm>
            <a:off x="5638800" y="274320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8039" name="Straight Arrow Connector 129"/>
          <p:cNvCxnSpPr>
            <a:cxnSpLocks noChangeShapeType="1"/>
          </p:cNvCxnSpPr>
          <p:nvPr/>
        </p:nvCxnSpPr>
        <p:spPr bwMode="auto">
          <a:xfrm rot="16200000" flipH="1">
            <a:off x="1315244" y="291385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0" name="Straight Arrow Connector 130"/>
          <p:cNvCxnSpPr>
            <a:cxnSpLocks noChangeShapeType="1"/>
          </p:cNvCxnSpPr>
          <p:nvPr/>
        </p:nvCxnSpPr>
        <p:spPr bwMode="auto">
          <a:xfrm rot="5400000" flipH="1" flipV="1">
            <a:off x="1939925" y="2914651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1" name="Straight Arrow Connector 131"/>
          <p:cNvCxnSpPr>
            <a:cxnSpLocks noChangeShapeType="1"/>
          </p:cNvCxnSpPr>
          <p:nvPr/>
        </p:nvCxnSpPr>
        <p:spPr bwMode="auto">
          <a:xfrm rot="16200000" flipH="1">
            <a:off x="2077244" y="292020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2" name="Straight Arrow Connector 132"/>
          <p:cNvCxnSpPr>
            <a:cxnSpLocks noChangeShapeType="1"/>
          </p:cNvCxnSpPr>
          <p:nvPr/>
        </p:nvCxnSpPr>
        <p:spPr bwMode="auto">
          <a:xfrm rot="5400000" flipH="1" flipV="1">
            <a:off x="2777331" y="2913857"/>
            <a:ext cx="327025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3" name="Straight Arrow Connector 133"/>
          <p:cNvCxnSpPr>
            <a:cxnSpLocks noChangeShapeType="1"/>
          </p:cNvCxnSpPr>
          <p:nvPr/>
        </p:nvCxnSpPr>
        <p:spPr bwMode="auto">
          <a:xfrm rot="16200000" flipH="1">
            <a:off x="2914650" y="2921001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4" name="Straight Arrow Connector 134"/>
          <p:cNvCxnSpPr>
            <a:cxnSpLocks noChangeShapeType="1"/>
          </p:cNvCxnSpPr>
          <p:nvPr/>
        </p:nvCxnSpPr>
        <p:spPr bwMode="auto">
          <a:xfrm rot="5400000" flipH="1" flipV="1">
            <a:off x="3159125" y="2914651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5" name="Straight Arrow Connector 135"/>
          <p:cNvCxnSpPr>
            <a:cxnSpLocks noChangeShapeType="1"/>
          </p:cNvCxnSpPr>
          <p:nvPr/>
        </p:nvCxnSpPr>
        <p:spPr bwMode="auto">
          <a:xfrm rot="16200000" flipH="1">
            <a:off x="3296444" y="292020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6" name="Straight Arrow Connector 136"/>
          <p:cNvCxnSpPr>
            <a:cxnSpLocks noChangeShapeType="1"/>
          </p:cNvCxnSpPr>
          <p:nvPr/>
        </p:nvCxnSpPr>
        <p:spPr bwMode="auto">
          <a:xfrm rot="5400000" flipH="1" flipV="1">
            <a:off x="3540919" y="291385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7" name="Straight Arrow Connector 137"/>
          <p:cNvCxnSpPr>
            <a:cxnSpLocks noChangeShapeType="1"/>
          </p:cNvCxnSpPr>
          <p:nvPr/>
        </p:nvCxnSpPr>
        <p:spPr bwMode="auto">
          <a:xfrm rot="16200000" flipH="1">
            <a:off x="3679031" y="2920207"/>
            <a:ext cx="327025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8" name="Straight Arrow Connector 139"/>
          <p:cNvCxnSpPr>
            <a:cxnSpLocks noChangeShapeType="1"/>
          </p:cNvCxnSpPr>
          <p:nvPr/>
        </p:nvCxnSpPr>
        <p:spPr bwMode="auto">
          <a:xfrm rot="5400000" flipH="1" flipV="1">
            <a:off x="4225925" y="2906713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49" name="Straight Arrow Connector 140"/>
          <p:cNvCxnSpPr>
            <a:cxnSpLocks noChangeShapeType="1"/>
          </p:cNvCxnSpPr>
          <p:nvPr/>
        </p:nvCxnSpPr>
        <p:spPr bwMode="auto">
          <a:xfrm rot="16200000" flipH="1">
            <a:off x="4363244" y="2912269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50" name="Straight Arrow Connector 141"/>
          <p:cNvCxnSpPr>
            <a:cxnSpLocks noChangeShapeType="1"/>
          </p:cNvCxnSpPr>
          <p:nvPr/>
        </p:nvCxnSpPr>
        <p:spPr bwMode="auto">
          <a:xfrm rot="5400000" flipH="1" flipV="1">
            <a:off x="4836319" y="2936082"/>
            <a:ext cx="325437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51" name="Straight Arrow Connector 142"/>
          <p:cNvCxnSpPr>
            <a:cxnSpLocks noChangeShapeType="1"/>
          </p:cNvCxnSpPr>
          <p:nvPr/>
        </p:nvCxnSpPr>
        <p:spPr bwMode="auto">
          <a:xfrm rot="16200000" flipH="1">
            <a:off x="4972844" y="2942432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52" name="Straight Arrow Connector 143"/>
          <p:cNvCxnSpPr>
            <a:cxnSpLocks noChangeShapeType="1"/>
          </p:cNvCxnSpPr>
          <p:nvPr/>
        </p:nvCxnSpPr>
        <p:spPr bwMode="auto">
          <a:xfrm rot="5400000" flipH="1" flipV="1">
            <a:off x="5215731" y="2920207"/>
            <a:ext cx="327025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53" name="Straight Arrow Connector 144"/>
          <p:cNvCxnSpPr>
            <a:cxnSpLocks noChangeShapeType="1"/>
          </p:cNvCxnSpPr>
          <p:nvPr/>
        </p:nvCxnSpPr>
        <p:spPr bwMode="auto">
          <a:xfrm rot="16200000" flipH="1">
            <a:off x="5353844" y="2928144"/>
            <a:ext cx="325438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54" name="Straight Arrow Connector 145"/>
          <p:cNvCxnSpPr>
            <a:cxnSpLocks noChangeShapeType="1"/>
          </p:cNvCxnSpPr>
          <p:nvPr/>
        </p:nvCxnSpPr>
        <p:spPr bwMode="auto">
          <a:xfrm rot="5400000" flipH="1" flipV="1">
            <a:off x="5595144" y="2905919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8055" name="Rectangle 147"/>
          <p:cNvSpPr>
            <a:spLocks noChangeArrowheads="1"/>
          </p:cNvSpPr>
          <p:nvPr/>
        </p:nvSpPr>
        <p:spPr bwMode="auto">
          <a:xfrm>
            <a:off x="1981200" y="34226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56" name="Rectangle 148"/>
          <p:cNvSpPr>
            <a:spLocks noChangeArrowheads="1"/>
          </p:cNvSpPr>
          <p:nvPr/>
        </p:nvSpPr>
        <p:spPr bwMode="auto">
          <a:xfrm>
            <a:off x="2819400" y="34226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57" name="Rectangle 149"/>
          <p:cNvSpPr>
            <a:spLocks noChangeArrowheads="1"/>
          </p:cNvSpPr>
          <p:nvPr/>
        </p:nvSpPr>
        <p:spPr bwMode="auto">
          <a:xfrm>
            <a:off x="3200400" y="34226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58" name="Rectangle 150"/>
          <p:cNvSpPr>
            <a:spLocks noChangeArrowheads="1"/>
          </p:cNvSpPr>
          <p:nvPr/>
        </p:nvSpPr>
        <p:spPr bwMode="auto">
          <a:xfrm>
            <a:off x="1219200" y="34226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8059" name="Straight Arrow Connector 151"/>
          <p:cNvCxnSpPr>
            <a:cxnSpLocks noChangeShapeType="1"/>
          </p:cNvCxnSpPr>
          <p:nvPr/>
        </p:nvCxnSpPr>
        <p:spPr bwMode="auto">
          <a:xfrm rot="5400000" flipH="1" flipV="1">
            <a:off x="1177925" y="3592513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8060" name="Rectangle 152"/>
          <p:cNvSpPr>
            <a:spLocks noChangeArrowheads="1"/>
          </p:cNvSpPr>
          <p:nvPr/>
        </p:nvSpPr>
        <p:spPr bwMode="auto">
          <a:xfrm>
            <a:off x="3581400" y="34226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61" name="Rectangle 153"/>
          <p:cNvSpPr>
            <a:spLocks noChangeArrowheads="1"/>
          </p:cNvSpPr>
          <p:nvPr/>
        </p:nvSpPr>
        <p:spPr bwMode="auto">
          <a:xfrm>
            <a:off x="4267200" y="342265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62" name="Rectangle 154"/>
          <p:cNvSpPr>
            <a:spLocks noChangeArrowheads="1"/>
          </p:cNvSpPr>
          <p:nvPr/>
        </p:nvSpPr>
        <p:spPr bwMode="auto">
          <a:xfrm>
            <a:off x="4876800" y="342900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63" name="Rectangle 155"/>
          <p:cNvSpPr>
            <a:spLocks noChangeArrowheads="1"/>
          </p:cNvSpPr>
          <p:nvPr/>
        </p:nvSpPr>
        <p:spPr bwMode="auto">
          <a:xfrm>
            <a:off x="5257800" y="342900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64" name="Rectangle 156"/>
          <p:cNvSpPr>
            <a:spLocks noChangeArrowheads="1"/>
          </p:cNvSpPr>
          <p:nvPr/>
        </p:nvSpPr>
        <p:spPr bwMode="auto">
          <a:xfrm>
            <a:off x="5638800" y="3429000"/>
            <a:ext cx="381000" cy="3810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8065" name="Straight Arrow Connector 163"/>
          <p:cNvCxnSpPr>
            <a:cxnSpLocks noChangeShapeType="1"/>
          </p:cNvCxnSpPr>
          <p:nvPr/>
        </p:nvCxnSpPr>
        <p:spPr bwMode="auto">
          <a:xfrm rot="16200000" flipH="1">
            <a:off x="1315244" y="359965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66" name="Straight Arrow Connector 164"/>
          <p:cNvCxnSpPr>
            <a:cxnSpLocks noChangeShapeType="1"/>
          </p:cNvCxnSpPr>
          <p:nvPr/>
        </p:nvCxnSpPr>
        <p:spPr bwMode="auto">
          <a:xfrm rot="5400000" flipH="1" flipV="1">
            <a:off x="1939925" y="3600451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67" name="Straight Arrow Connector 165"/>
          <p:cNvCxnSpPr>
            <a:cxnSpLocks noChangeShapeType="1"/>
          </p:cNvCxnSpPr>
          <p:nvPr/>
        </p:nvCxnSpPr>
        <p:spPr bwMode="auto">
          <a:xfrm rot="16200000" flipH="1">
            <a:off x="2077244" y="360600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68" name="Straight Arrow Connector 166"/>
          <p:cNvCxnSpPr>
            <a:cxnSpLocks noChangeShapeType="1"/>
          </p:cNvCxnSpPr>
          <p:nvPr/>
        </p:nvCxnSpPr>
        <p:spPr bwMode="auto">
          <a:xfrm rot="5400000" flipH="1" flipV="1">
            <a:off x="2777331" y="3599657"/>
            <a:ext cx="327025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69" name="Straight Arrow Connector 167"/>
          <p:cNvCxnSpPr>
            <a:cxnSpLocks noChangeShapeType="1"/>
          </p:cNvCxnSpPr>
          <p:nvPr/>
        </p:nvCxnSpPr>
        <p:spPr bwMode="auto">
          <a:xfrm rot="16200000" flipH="1">
            <a:off x="2914650" y="3606801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0" name="Straight Arrow Connector 168"/>
          <p:cNvCxnSpPr>
            <a:cxnSpLocks noChangeShapeType="1"/>
          </p:cNvCxnSpPr>
          <p:nvPr/>
        </p:nvCxnSpPr>
        <p:spPr bwMode="auto">
          <a:xfrm rot="5400000" flipH="1" flipV="1">
            <a:off x="3159125" y="3600451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1" name="Straight Arrow Connector 169"/>
          <p:cNvCxnSpPr>
            <a:cxnSpLocks noChangeShapeType="1"/>
          </p:cNvCxnSpPr>
          <p:nvPr/>
        </p:nvCxnSpPr>
        <p:spPr bwMode="auto">
          <a:xfrm rot="16200000" flipH="1">
            <a:off x="3296444" y="360600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2" name="Straight Arrow Connector 170"/>
          <p:cNvCxnSpPr>
            <a:cxnSpLocks noChangeShapeType="1"/>
          </p:cNvCxnSpPr>
          <p:nvPr/>
        </p:nvCxnSpPr>
        <p:spPr bwMode="auto">
          <a:xfrm rot="5400000" flipH="1" flipV="1">
            <a:off x="3540919" y="3599657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3" name="Straight Arrow Connector 171"/>
          <p:cNvCxnSpPr>
            <a:cxnSpLocks noChangeShapeType="1"/>
          </p:cNvCxnSpPr>
          <p:nvPr/>
        </p:nvCxnSpPr>
        <p:spPr bwMode="auto">
          <a:xfrm rot="16200000" flipH="1">
            <a:off x="3679031" y="3606007"/>
            <a:ext cx="327025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4" name="Straight Arrow Connector 172"/>
          <p:cNvCxnSpPr>
            <a:cxnSpLocks noChangeShapeType="1"/>
          </p:cNvCxnSpPr>
          <p:nvPr/>
        </p:nvCxnSpPr>
        <p:spPr bwMode="auto">
          <a:xfrm rot="5400000" flipH="1" flipV="1">
            <a:off x="4225925" y="3592513"/>
            <a:ext cx="3270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5" name="Straight Arrow Connector 173"/>
          <p:cNvCxnSpPr>
            <a:cxnSpLocks noChangeShapeType="1"/>
          </p:cNvCxnSpPr>
          <p:nvPr/>
        </p:nvCxnSpPr>
        <p:spPr bwMode="auto">
          <a:xfrm rot="16200000" flipH="1">
            <a:off x="4363244" y="3598069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6" name="Straight Arrow Connector 174"/>
          <p:cNvCxnSpPr>
            <a:cxnSpLocks noChangeShapeType="1"/>
          </p:cNvCxnSpPr>
          <p:nvPr/>
        </p:nvCxnSpPr>
        <p:spPr bwMode="auto">
          <a:xfrm rot="5400000" flipH="1" flipV="1">
            <a:off x="4836319" y="3621882"/>
            <a:ext cx="325437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7" name="Straight Arrow Connector 175"/>
          <p:cNvCxnSpPr>
            <a:cxnSpLocks noChangeShapeType="1"/>
          </p:cNvCxnSpPr>
          <p:nvPr/>
        </p:nvCxnSpPr>
        <p:spPr bwMode="auto">
          <a:xfrm rot="16200000" flipH="1">
            <a:off x="4972844" y="3628232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8" name="Straight Arrow Connector 176"/>
          <p:cNvCxnSpPr>
            <a:cxnSpLocks noChangeShapeType="1"/>
          </p:cNvCxnSpPr>
          <p:nvPr/>
        </p:nvCxnSpPr>
        <p:spPr bwMode="auto">
          <a:xfrm rot="5400000" flipH="1" flipV="1">
            <a:off x="5215731" y="3606007"/>
            <a:ext cx="327025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79" name="Straight Arrow Connector 177"/>
          <p:cNvCxnSpPr>
            <a:cxnSpLocks noChangeShapeType="1"/>
          </p:cNvCxnSpPr>
          <p:nvPr/>
        </p:nvCxnSpPr>
        <p:spPr bwMode="auto">
          <a:xfrm rot="16200000" flipH="1">
            <a:off x="5353844" y="3613944"/>
            <a:ext cx="325438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80" name="Straight Arrow Connector 178"/>
          <p:cNvCxnSpPr>
            <a:cxnSpLocks noChangeShapeType="1"/>
          </p:cNvCxnSpPr>
          <p:nvPr/>
        </p:nvCxnSpPr>
        <p:spPr bwMode="auto">
          <a:xfrm rot="5400000" flipH="1" flipV="1">
            <a:off x="5595144" y="3591719"/>
            <a:ext cx="327025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8081" name="Straight Arrow Connector 179"/>
          <p:cNvCxnSpPr>
            <a:cxnSpLocks noChangeShapeType="1"/>
          </p:cNvCxnSpPr>
          <p:nvPr/>
        </p:nvCxnSpPr>
        <p:spPr bwMode="auto">
          <a:xfrm rot="16200000" flipH="1">
            <a:off x="5719763" y="3616325"/>
            <a:ext cx="325438" cy="15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8082" name="Right Brace 180"/>
          <p:cNvSpPr>
            <a:spLocks/>
          </p:cNvSpPr>
          <p:nvPr/>
        </p:nvSpPr>
        <p:spPr bwMode="auto">
          <a:xfrm>
            <a:off x="6324600" y="2027238"/>
            <a:ext cx="304800" cy="18288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83" name="TextBox 181"/>
          <p:cNvSpPr txBox="1">
            <a:spLocks noChangeArrowheads="1"/>
          </p:cNvSpPr>
          <p:nvPr/>
        </p:nvSpPr>
        <p:spPr bwMode="auto">
          <a:xfrm>
            <a:off x="6574122" y="2696882"/>
            <a:ext cx="157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ground </a:t>
            </a: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state</a:t>
            </a:r>
          </a:p>
        </p:txBody>
      </p:sp>
      <p:sp>
        <p:nvSpPr>
          <p:cNvPr id="128166" name="TextBox 7"/>
          <p:cNvSpPr txBox="1">
            <a:spLocks noChangeArrowheads="1"/>
          </p:cNvSpPr>
          <p:nvPr/>
        </p:nvSpPr>
        <p:spPr bwMode="auto">
          <a:xfrm>
            <a:off x="152400" y="6400800"/>
            <a:ext cx="14001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D&amp;D p.28-29</a:t>
            </a:r>
          </a:p>
        </p:txBody>
      </p:sp>
      <p:sp>
        <p:nvSpPr>
          <p:cNvPr id="128167" name="TextBox 166"/>
          <p:cNvSpPr txBox="1">
            <a:spLocks noChangeArrowheads="1"/>
          </p:cNvSpPr>
          <p:nvPr/>
        </p:nvSpPr>
        <p:spPr bwMode="auto">
          <a:xfrm>
            <a:off x="6745287" y="3124200"/>
            <a:ext cx="2170113" cy="1200329"/>
          </a:xfrm>
          <a:prstGeom prst="rect">
            <a:avLst/>
          </a:prstGeom>
          <a:solidFill>
            <a:srgbClr val="FFFFFF"/>
          </a:solidFill>
          <a:ln w="9525">
            <a:solidFill>
              <a:srgbClr val="7F7F7F"/>
            </a:solidFill>
            <a:prstDash val="dot"/>
            <a:round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You can </a:t>
            </a:r>
            <a:r>
              <a:rPr lang="en-US" sz="1800" i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temporarily</a:t>
            </a:r>
            <a:r>
              <a:rPr lang="en-US" sz="1800" i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1800" i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excite e-,</a:t>
            </a:r>
            <a:r>
              <a:rPr lang="en-US" sz="1800" i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1800" i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but they </a:t>
            </a:r>
            <a:r>
              <a:rPr lang="en-US" sz="1800" i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will fall back </a:t>
            </a:r>
            <a:r>
              <a:rPr lang="en-US" sz="1800" i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&amp; release </a:t>
            </a:r>
            <a:r>
              <a:rPr lang="en-US" sz="1800" i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energy.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14850" y="1752600"/>
            <a:ext cx="4360863" cy="923330"/>
            <a:chOff x="4514850" y="1752600"/>
            <a:chExt cx="4360863" cy="923330"/>
          </a:xfrm>
        </p:grpSpPr>
        <p:sp>
          <p:nvSpPr>
            <p:cNvPr id="128165" name="Curved Down Arrow 264"/>
            <p:cNvSpPr>
              <a:spLocks noChangeArrowheads="1"/>
            </p:cNvSpPr>
            <p:nvPr/>
          </p:nvSpPr>
          <p:spPr bwMode="auto">
            <a:xfrm rot="1838620">
              <a:off x="4514850" y="2017713"/>
              <a:ext cx="1790700" cy="565150"/>
            </a:xfrm>
            <a:prstGeom prst="curvedDownArrow">
              <a:avLst>
                <a:gd name="adj1" fmla="val 25011"/>
                <a:gd name="adj2" fmla="val 50007"/>
                <a:gd name="adj3" fmla="val 25000"/>
              </a:avLst>
            </a:prstGeom>
            <a:solidFill>
              <a:srgbClr val="0000FF"/>
            </a:solidFill>
            <a:ln w="9525">
              <a:solidFill>
                <a:srgbClr val="00009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TextBox 166"/>
            <p:cNvSpPr txBox="1">
              <a:spLocks noChangeArrowheads="1"/>
            </p:cNvSpPr>
            <p:nvPr/>
          </p:nvSpPr>
          <p:spPr bwMode="auto">
            <a:xfrm>
              <a:off x="6629400" y="1752600"/>
              <a:ext cx="2246313" cy="9233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prstDash val="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Atoms will bond to</a:t>
              </a:r>
              <a:r>
                <a:rPr lang="en-US" sz="1800" i="1" dirty="0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 </a:t>
              </a:r>
              <a:r>
                <a:rPr lang="en-US" sz="1800" i="1" dirty="0" smtClean="0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fill their valence shells &amp; become more stable.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4525963"/>
            <a:ext cx="8382000" cy="2302155"/>
            <a:chOff x="609600" y="4525963"/>
            <a:chExt cx="8382000" cy="2302155"/>
          </a:xfrm>
        </p:grpSpPr>
        <p:sp>
          <p:nvSpPr>
            <p:cNvPr id="128084" name="TextBox 182"/>
            <p:cNvSpPr txBox="1">
              <a:spLocks noChangeArrowheads="1"/>
            </p:cNvSpPr>
            <p:nvPr/>
          </p:nvSpPr>
          <p:spPr bwMode="auto">
            <a:xfrm>
              <a:off x="609600" y="4525963"/>
              <a:ext cx="4826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andara" charset="0"/>
                  <a:ea typeface="Candara" charset="0"/>
                  <a:cs typeface="Candara" charset="0"/>
                </a:rPr>
                <a:t>Na</a:t>
              </a:r>
            </a:p>
          </p:txBody>
        </p:sp>
        <p:sp>
          <p:nvSpPr>
            <p:cNvPr id="128085" name="TextBox 183"/>
            <p:cNvSpPr txBox="1">
              <a:spLocks noChangeArrowheads="1"/>
            </p:cNvSpPr>
            <p:nvPr/>
          </p:nvSpPr>
          <p:spPr bwMode="auto">
            <a:xfrm>
              <a:off x="609600" y="5253038"/>
              <a:ext cx="3921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andara" charset="0"/>
                  <a:ea typeface="Candara" charset="0"/>
                  <a:cs typeface="Candara" charset="0"/>
                </a:rPr>
                <a:t>Cl</a:t>
              </a:r>
            </a:p>
          </p:txBody>
        </p:sp>
        <p:sp>
          <p:nvSpPr>
            <p:cNvPr id="128086" name="TextBox 184"/>
            <p:cNvSpPr txBox="1">
              <a:spLocks noChangeArrowheads="1"/>
            </p:cNvSpPr>
            <p:nvPr/>
          </p:nvSpPr>
          <p:spPr bwMode="auto">
            <a:xfrm>
              <a:off x="609600" y="5954713"/>
              <a:ext cx="4540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andara" charset="0"/>
                  <a:ea typeface="Candara" charset="0"/>
                  <a:cs typeface="Candara" charset="0"/>
                </a:rPr>
                <a:t>Ar</a:t>
              </a:r>
            </a:p>
          </p:txBody>
        </p:sp>
        <p:sp>
          <p:nvSpPr>
            <p:cNvPr id="128087" name="Rectangle 185"/>
            <p:cNvSpPr>
              <a:spLocks noChangeArrowheads="1"/>
            </p:cNvSpPr>
            <p:nvPr/>
          </p:nvSpPr>
          <p:spPr bwMode="auto">
            <a:xfrm>
              <a:off x="1981200" y="45942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88" name="Rectangle 186"/>
            <p:cNvSpPr>
              <a:spLocks noChangeArrowheads="1"/>
            </p:cNvSpPr>
            <p:nvPr/>
          </p:nvSpPr>
          <p:spPr bwMode="auto">
            <a:xfrm>
              <a:off x="2819400" y="45942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89" name="Rectangle 187"/>
            <p:cNvSpPr>
              <a:spLocks noChangeArrowheads="1"/>
            </p:cNvSpPr>
            <p:nvPr/>
          </p:nvSpPr>
          <p:spPr bwMode="auto">
            <a:xfrm>
              <a:off x="3200400" y="45942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0" name="Rectangle 188"/>
            <p:cNvSpPr>
              <a:spLocks noChangeArrowheads="1"/>
            </p:cNvSpPr>
            <p:nvPr/>
          </p:nvSpPr>
          <p:spPr bwMode="auto">
            <a:xfrm>
              <a:off x="1219200" y="45942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8091" name="Straight Arrow Connector 189"/>
            <p:cNvCxnSpPr>
              <a:cxnSpLocks noChangeShapeType="1"/>
            </p:cNvCxnSpPr>
            <p:nvPr/>
          </p:nvCxnSpPr>
          <p:spPr bwMode="auto">
            <a:xfrm rot="5400000" flipH="1" flipV="1">
              <a:off x="1177925" y="4765676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8092" name="Rectangle 190"/>
            <p:cNvSpPr>
              <a:spLocks noChangeArrowheads="1"/>
            </p:cNvSpPr>
            <p:nvPr/>
          </p:nvSpPr>
          <p:spPr bwMode="auto">
            <a:xfrm>
              <a:off x="3581400" y="45942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3" name="Rectangle 191"/>
            <p:cNvSpPr>
              <a:spLocks noChangeArrowheads="1"/>
            </p:cNvSpPr>
            <p:nvPr/>
          </p:nvSpPr>
          <p:spPr bwMode="auto">
            <a:xfrm>
              <a:off x="4267200" y="45942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4" name="Rectangle 192"/>
            <p:cNvSpPr>
              <a:spLocks noChangeArrowheads="1"/>
            </p:cNvSpPr>
            <p:nvPr/>
          </p:nvSpPr>
          <p:spPr bwMode="auto">
            <a:xfrm>
              <a:off x="4876800" y="4602163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5" name="Rectangle 193"/>
            <p:cNvSpPr>
              <a:spLocks noChangeArrowheads="1"/>
            </p:cNvSpPr>
            <p:nvPr/>
          </p:nvSpPr>
          <p:spPr bwMode="auto">
            <a:xfrm>
              <a:off x="5257800" y="4602163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6" name="Rectangle 194"/>
            <p:cNvSpPr>
              <a:spLocks noChangeArrowheads="1"/>
            </p:cNvSpPr>
            <p:nvPr/>
          </p:nvSpPr>
          <p:spPr bwMode="auto">
            <a:xfrm>
              <a:off x="5638800" y="4602163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8097" name="Straight Arrow Connector 195"/>
            <p:cNvCxnSpPr>
              <a:cxnSpLocks noChangeShapeType="1"/>
            </p:cNvCxnSpPr>
            <p:nvPr/>
          </p:nvCxnSpPr>
          <p:spPr bwMode="auto">
            <a:xfrm rot="16200000" flipH="1">
              <a:off x="1315244" y="4771232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098" name="Straight Arrow Connector 196"/>
            <p:cNvCxnSpPr>
              <a:cxnSpLocks noChangeShapeType="1"/>
            </p:cNvCxnSpPr>
            <p:nvPr/>
          </p:nvCxnSpPr>
          <p:spPr bwMode="auto">
            <a:xfrm rot="5400000" flipH="1" flipV="1">
              <a:off x="1939925" y="4772026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099" name="Straight Arrow Connector 197"/>
            <p:cNvCxnSpPr>
              <a:cxnSpLocks noChangeShapeType="1"/>
            </p:cNvCxnSpPr>
            <p:nvPr/>
          </p:nvCxnSpPr>
          <p:spPr bwMode="auto">
            <a:xfrm rot="16200000" flipH="1">
              <a:off x="2077244" y="4779169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00" name="Straight Arrow Connector 198"/>
            <p:cNvCxnSpPr>
              <a:cxnSpLocks noChangeShapeType="1"/>
            </p:cNvCxnSpPr>
            <p:nvPr/>
          </p:nvCxnSpPr>
          <p:spPr bwMode="auto">
            <a:xfrm rot="5400000" flipH="1" flipV="1">
              <a:off x="2777331" y="4771232"/>
              <a:ext cx="327025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01" name="Straight Arrow Connector 199"/>
            <p:cNvCxnSpPr>
              <a:cxnSpLocks noChangeShapeType="1"/>
            </p:cNvCxnSpPr>
            <p:nvPr/>
          </p:nvCxnSpPr>
          <p:spPr bwMode="auto">
            <a:xfrm rot="16200000" flipH="1">
              <a:off x="2914650" y="4779963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02" name="Straight Arrow Connector 200"/>
            <p:cNvCxnSpPr>
              <a:cxnSpLocks noChangeShapeType="1"/>
            </p:cNvCxnSpPr>
            <p:nvPr/>
          </p:nvCxnSpPr>
          <p:spPr bwMode="auto">
            <a:xfrm rot="5400000" flipH="1" flipV="1">
              <a:off x="3159125" y="4772026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03" name="Straight Arrow Connector 201"/>
            <p:cNvCxnSpPr>
              <a:cxnSpLocks noChangeShapeType="1"/>
            </p:cNvCxnSpPr>
            <p:nvPr/>
          </p:nvCxnSpPr>
          <p:spPr bwMode="auto">
            <a:xfrm rot="16200000" flipH="1">
              <a:off x="3296444" y="4779169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04" name="Straight Arrow Connector 202"/>
            <p:cNvCxnSpPr>
              <a:cxnSpLocks noChangeShapeType="1"/>
            </p:cNvCxnSpPr>
            <p:nvPr/>
          </p:nvCxnSpPr>
          <p:spPr bwMode="auto">
            <a:xfrm rot="5400000" flipH="1" flipV="1">
              <a:off x="3540919" y="4771232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05" name="Straight Arrow Connector 203"/>
            <p:cNvCxnSpPr>
              <a:cxnSpLocks noChangeShapeType="1"/>
            </p:cNvCxnSpPr>
            <p:nvPr/>
          </p:nvCxnSpPr>
          <p:spPr bwMode="auto">
            <a:xfrm rot="16200000" flipH="1">
              <a:off x="3679031" y="4779169"/>
              <a:ext cx="327025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8106" name="Rectangle 205"/>
            <p:cNvSpPr>
              <a:spLocks noChangeArrowheads="1"/>
            </p:cNvSpPr>
            <p:nvPr/>
          </p:nvSpPr>
          <p:spPr bwMode="auto">
            <a:xfrm>
              <a:off x="1981200" y="52800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" name="Rectangle 206"/>
            <p:cNvSpPr>
              <a:spLocks noChangeArrowheads="1"/>
            </p:cNvSpPr>
            <p:nvPr/>
          </p:nvSpPr>
          <p:spPr bwMode="auto">
            <a:xfrm>
              <a:off x="2819400" y="52800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" name="Rectangle 207"/>
            <p:cNvSpPr>
              <a:spLocks noChangeArrowheads="1"/>
            </p:cNvSpPr>
            <p:nvPr/>
          </p:nvSpPr>
          <p:spPr bwMode="auto">
            <a:xfrm>
              <a:off x="3200400" y="52800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9" name="Rectangle 208"/>
            <p:cNvSpPr>
              <a:spLocks noChangeArrowheads="1"/>
            </p:cNvSpPr>
            <p:nvPr/>
          </p:nvSpPr>
          <p:spPr bwMode="auto">
            <a:xfrm>
              <a:off x="1219200" y="52800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8110" name="Straight Arrow Connector 209"/>
            <p:cNvCxnSpPr>
              <a:cxnSpLocks noChangeShapeType="1"/>
            </p:cNvCxnSpPr>
            <p:nvPr/>
          </p:nvCxnSpPr>
          <p:spPr bwMode="auto">
            <a:xfrm rot="5400000" flipH="1" flipV="1">
              <a:off x="1177925" y="5451476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8111" name="Rectangle 210"/>
            <p:cNvSpPr>
              <a:spLocks noChangeArrowheads="1"/>
            </p:cNvSpPr>
            <p:nvPr/>
          </p:nvSpPr>
          <p:spPr bwMode="auto">
            <a:xfrm>
              <a:off x="3581400" y="52800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2" name="Rectangle 211"/>
            <p:cNvSpPr>
              <a:spLocks noChangeArrowheads="1"/>
            </p:cNvSpPr>
            <p:nvPr/>
          </p:nvSpPr>
          <p:spPr bwMode="auto">
            <a:xfrm>
              <a:off x="4267200" y="52800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3" name="Rectangle 212"/>
            <p:cNvSpPr>
              <a:spLocks noChangeArrowheads="1"/>
            </p:cNvSpPr>
            <p:nvPr/>
          </p:nvSpPr>
          <p:spPr bwMode="auto">
            <a:xfrm>
              <a:off x="4876800" y="5287963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4" name="Rectangle 213"/>
            <p:cNvSpPr>
              <a:spLocks noChangeArrowheads="1"/>
            </p:cNvSpPr>
            <p:nvPr/>
          </p:nvSpPr>
          <p:spPr bwMode="auto">
            <a:xfrm>
              <a:off x="5257800" y="5287963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5" name="Rectangle 214"/>
            <p:cNvSpPr>
              <a:spLocks noChangeArrowheads="1"/>
            </p:cNvSpPr>
            <p:nvPr/>
          </p:nvSpPr>
          <p:spPr bwMode="auto">
            <a:xfrm>
              <a:off x="5638800" y="5287963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8116" name="Straight Arrow Connector 215"/>
            <p:cNvCxnSpPr>
              <a:cxnSpLocks noChangeShapeType="1"/>
            </p:cNvCxnSpPr>
            <p:nvPr/>
          </p:nvCxnSpPr>
          <p:spPr bwMode="auto">
            <a:xfrm rot="16200000" flipH="1">
              <a:off x="1315244" y="5457032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17" name="Straight Arrow Connector 216"/>
            <p:cNvCxnSpPr>
              <a:cxnSpLocks noChangeShapeType="1"/>
            </p:cNvCxnSpPr>
            <p:nvPr/>
          </p:nvCxnSpPr>
          <p:spPr bwMode="auto">
            <a:xfrm rot="5400000" flipH="1" flipV="1">
              <a:off x="1939925" y="5457826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18" name="Straight Arrow Connector 217"/>
            <p:cNvCxnSpPr>
              <a:cxnSpLocks noChangeShapeType="1"/>
            </p:cNvCxnSpPr>
            <p:nvPr/>
          </p:nvCxnSpPr>
          <p:spPr bwMode="auto">
            <a:xfrm rot="16200000" flipH="1">
              <a:off x="2077244" y="5464969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19" name="Straight Arrow Connector 218"/>
            <p:cNvCxnSpPr>
              <a:cxnSpLocks noChangeShapeType="1"/>
            </p:cNvCxnSpPr>
            <p:nvPr/>
          </p:nvCxnSpPr>
          <p:spPr bwMode="auto">
            <a:xfrm rot="5400000" flipH="1" flipV="1">
              <a:off x="2777331" y="5457032"/>
              <a:ext cx="327025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0" name="Straight Arrow Connector 219"/>
            <p:cNvCxnSpPr>
              <a:cxnSpLocks noChangeShapeType="1"/>
            </p:cNvCxnSpPr>
            <p:nvPr/>
          </p:nvCxnSpPr>
          <p:spPr bwMode="auto">
            <a:xfrm rot="16200000" flipH="1">
              <a:off x="2914650" y="5465763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1" name="Straight Arrow Connector 220"/>
            <p:cNvCxnSpPr>
              <a:cxnSpLocks noChangeShapeType="1"/>
            </p:cNvCxnSpPr>
            <p:nvPr/>
          </p:nvCxnSpPr>
          <p:spPr bwMode="auto">
            <a:xfrm rot="5400000" flipH="1" flipV="1">
              <a:off x="3159125" y="5457826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2" name="Straight Arrow Connector 221"/>
            <p:cNvCxnSpPr>
              <a:cxnSpLocks noChangeShapeType="1"/>
            </p:cNvCxnSpPr>
            <p:nvPr/>
          </p:nvCxnSpPr>
          <p:spPr bwMode="auto">
            <a:xfrm rot="16200000" flipH="1">
              <a:off x="3296444" y="5464969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3" name="Straight Arrow Connector 222"/>
            <p:cNvCxnSpPr>
              <a:cxnSpLocks noChangeShapeType="1"/>
            </p:cNvCxnSpPr>
            <p:nvPr/>
          </p:nvCxnSpPr>
          <p:spPr bwMode="auto">
            <a:xfrm rot="5400000" flipH="1" flipV="1">
              <a:off x="3540919" y="5457032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4" name="Straight Arrow Connector 223"/>
            <p:cNvCxnSpPr>
              <a:cxnSpLocks noChangeShapeType="1"/>
            </p:cNvCxnSpPr>
            <p:nvPr/>
          </p:nvCxnSpPr>
          <p:spPr bwMode="auto">
            <a:xfrm rot="16200000" flipH="1">
              <a:off x="3679031" y="5464969"/>
              <a:ext cx="327025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5" name="Straight Arrow Connector 224"/>
            <p:cNvCxnSpPr>
              <a:cxnSpLocks noChangeShapeType="1"/>
            </p:cNvCxnSpPr>
            <p:nvPr/>
          </p:nvCxnSpPr>
          <p:spPr bwMode="auto">
            <a:xfrm rot="5400000" flipH="1" flipV="1">
              <a:off x="4226719" y="5450682"/>
              <a:ext cx="325437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6" name="Straight Arrow Connector 225"/>
            <p:cNvCxnSpPr>
              <a:cxnSpLocks noChangeShapeType="1"/>
            </p:cNvCxnSpPr>
            <p:nvPr/>
          </p:nvCxnSpPr>
          <p:spPr bwMode="auto">
            <a:xfrm rot="16200000" flipH="1">
              <a:off x="4363244" y="5457032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7" name="Straight Arrow Connector 226"/>
            <p:cNvCxnSpPr>
              <a:cxnSpLocks noChangeShapeType="1"/>
            </p:cNvCxnSpPr>
            <p:nvPr/>
          </p:nvCxnSpPr>
          <p:spPr bwMode="auto">
            <a:xfrm rot="5400000" flipH="1" flipV="1">
              <a:off x="4835525" y="5480051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8" name="Straight Arrow Connector 227"/>
            <p:cNvCxnSpPr>
              <a:cxnSpLocks noChangeShapeType="1"/>
            </p:cNvCxnSpPr>
            <p:nvPr/>
          </p:nvCxnSpPr>
          <p:spPr bwMode="auto">
            <a:xfrm rot="16200000" flipH="1">
              <a:off x="4973638" y="5486400"/>
              <a:ext cx="325438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29" name="Straight Arrow Connector 228"/>
            <p:cNvCxnSpPr>
              <a:cxnSpLocks noChangeShapeType="1"/>
            </p:cNvCxnSpPr>
            <p:nvPr/>
          </p:nvCxnSpPr>
          <p:spPr bwMode="auto">
            <a:xfrm rot="5400000" flipH="1" flipV="1">
              <a:off x="5215731" y="5464969"/>
              <a:ext cx="327025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30" name="Straight Arrow Connector 229"/>
            <p:cNvCxnSpPr>
              <a:cxnSpLocks noChangeShapeType="1"/>
            </p:cNvCxnSpPr>
            <p:nvPr/>
          </p:nvCxnSpPr>
          <p:spPr bwMode="auto">
            <a:xfrm rot="16200000" flipH="1">
              <a:off x="5353050" y="5472113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31" name="Straight Arrow Connector 230"/>
            <p:cNvCxnSpPr>
              <a:cxnSpLocks noChangeShapeType="1"/>
            </p:cNvCxnSpPr>
            <p:nvPr/>
          </p:nvCxnSpPr>
          <p:spPr bwMode="auto">
            <a:xfrm rot="5400000" flipH="1" flipV="1">
              <a:off x="5595938" y="5449888"/>
              <a:ext cx="325437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8132" name="Rectangle 231"/>
            <p:cNvSpPr>
              <a:spLocks noChangeArrowheads="1"/>
            </p:cNvSpPr>
            <p:nvPr/>
          </p:nvSpPr>
          <p:spPr bwMode="auto">
            <a:xfrm>
              <a:off x="1981200" y="59658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3" name="Rectangle 232"/>
            <p:cNvSpPr>
              <a:spLocks noChangeArrowheads="1"/>
            </p:cNvSpPr>
            <p:nvPr/>
          </p:nvSpPr>
          <p:spPr bwMode="auto">
            <a:xfrm>
              <a:off x="2819400" y="59658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4" name="Rectangle 233"/>
            <p:cNvSpPr>
              <a:spLocks noChangeArrowheads="1"/>
            </p:cNvSpPr>
            <p:nvPr/>
          </p:nvSpPr>
          <p:spPr bwMode="auto">
            <a:xfrm>
              <a:off x="3200400" y="59658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5" name="Rectangle 234"/>
            <p:cNvSpPr>
              <a:spLocks noChangeArrowheads="1"/>
            </p:cNvSpPr>
            <p:nvPr/>
          </p:nvSpPr>
          <p:spPr bwMode="auto">
            <a:xfrm>
              <a:off x="1219200" y="59658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8136" name="Straight Arrow Connector 235"/>
            <p:cNvCxnSpPr>
              <a:cxnSpLocks noChangeShapeType="1"/>
            </p:cNvCxnSpPr>
            <p:nvPr/>
          </p:nvCxnSpPr>
          <p:spPr bwMode="auto">
            <a:xfrm rot="5400000" flipH="1" flipV="1">
              <a:off x="1177925" y="6137276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8137" name="Rectangle 236"/>
            <p:cNvSpPr>
              <a:spLocks noChangeArrowheads="1"/>
            </p:cNvSpPr>
            <p:nvPr/>
          </p:nvSpPr>
          <p:spPr bwMode="auto">
            <a:xfrm>
              <a:off x="3581400" y="59658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8" name="Rectangle 237"/>
            <p:cNvSpPr>
              <a:spLocks noChangeArrowheads="1"/>
            </p:cNvSpPr>
            <p:nvPr/>
          </p:nvSpPr>
          <p:spPr bwMode="auto">
            <a:xfrm>
              <a:off x="4267200" y="5965825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9" name="Rectangle 238"/>
            <p:cNvSpPr>
              <a:spLocks noChangeArrowheads="1"/>
            </p:cNvSpPr>
            <p:nvPr/>
          </p:nvSpPr>
          <p:spPr bwMode="auto">
            <a:xfrm>
              <a:off x="4876800" y="5973763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0" name="Rectangle 239"/>
            <p:cNvSpPr>
              <a:spLocks noChangeArrowheads="1"/>
            </p:cNvSpPr>
            <p:nvPr/>
          </p:nvSpPr>
          <p:spPr bwMode="auto">
            <a:xfrm>
              <a:off x="5257800" y="5973763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1" name="Rectangle 240"/>
            <p:cNvSpPr>
              <a:spLocks noChangeArrowheads="1"/>
            </p:cNvSpPr>
            <p:nvPr/>
          </p:nvSpPr>
          <p:spPr bwMode="auto">
            <a:xfrm>
              <a:off x="5638800" y="5973763"/>
              <a:ext cx="381000" cy="381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8142" name="Straight Arrow Connector 241"/>
            <p:cNvCxnSpPr>
              <a:cxnSpLocks noChangeShapeType="1"/>
            </p:cNvCxnSpPr>
            <p:nvPr/>
          </p:nvCxnSpPr>
          <p:spPr bwMode="auto">
            <a:xfrm rot="16200000" flipH="1">
              <a:off x="1315244" y="6142832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43" name="Straight Arrow Connector 242"/>
            <p:cNvCxnSpPr>
              <a:cxnSpLocks noChangeShapeType="1"/>
            </p:cNvCxnSpPr>
            <p:nvPr/>
          </p:nvCxnSpPr>
          <p:spPr bwMode="auto">
            <a:xfrm rot="5400000" flipH="1" flipV="1">
              <a:off x="1939925" y="6143626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44" name="Straight Arrow Connector 243"/>
            <p:cNvCxnSpPr>
              <a:cxnSpLocks noChangeShapeType="1"/>
            </p:cNvCxnSpPr>
            <p:nvPr/>
          </p:nvCxnSpPr>
          <p:spPr bwMode="auto">
            <a:xfrm rot="16200000" flipH="1">
              <a:off x="2077244" y="6150769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45" name="Straight Arrow Connector 244"/>
            <p:cNvCxnSpPr>
              <a:cxnSpLocks noChangeShapeType="1"/>
            </p:cNvCxnSpPr>
            <p:nvPr/>
          </p:nvCxnSpPr>
          <p:spPr bwMode="auto">
            <a:xfrm rot="5400000" flipH="1" flipV="1">
              <a:off x="2777331" y="6142832"/>
              <a:ext cx="327025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46" name="Straight Arrow Connector 245"/>
            <p:cNvCxnSpPr>
              <a:cxnSpLocks noChangeShapeType="1"/>
            </p:cNvCxnSpPr>
            <p:nvPr/>
          </p:nvCxnSpPr>
          <p:spPr bwMode="auto">
            <a:xfrm rot="16200000" flipH="1">
              <a:off x="2914650" y="6151563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47" name="Straight Arrow Connector 246"/>
            <p:cNvCxnSpPr>
              <a:cxnSpLocks noChangeShapeType="1"/>
            </p:cNvCxnSpPr>
            <p:nvPr/>
          </p:nvCxnSpPr>
          <p:spPr bwMode="auto">
            <a:xfrm rot="5400000" flipH="1" flipV="1">
              <a:off x="3159125" y="6143626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48" name="Straight Arrow Connector 247"/>
            <p:cNvCxnSpPr>
              <a:cxnSpLocks noChangeShapeType="1"/>
            </p:cNvCxnSpPr>
            <p:nvPr/>
          </p:nvCxnSpPr>
          <p:spPr bwMode="auto">
            <a:xfrm rot="16200000" flipH="1">
              <a:off x="3296444" y="6150769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49" name="Straight Arrow Connector 248"/>
            <p:cNvCxnSpPr>
              <a:cxnSpLocks noChangeShapeType="1"/>
            </p:cNvCxnSpPr>
            <p:nvPr/>
          </p:nvCxnSpPr>
          <p:spPr bwMode="auto">
            <a:xfrm rot="5400000" flipH="1" flipV="1">
              <a:off x="3540919" y="6142832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50" name="Straight Arrow Connector 249"/>
            <p:cNvCxnSpPr>
              <a:cxnSpLocks noChangeShapeType="1"/>
            </p:cNvCxnSpPr>
            <p:nvPr/>
          </p:nvCxnSpPr>
          <p:spPr bwMode="auto">
            <a:xfrm rot="16200000" flipH="1">
              <a:off x="3679031" y="6150769"/>
              <a:ext cx="327025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51" name="Straight Arrow Connector 250"/>
            <p:cNvCxnSpPr>
              <a:cxnSpLocks noChangeShapeType="1"/>
            </p:cNvCxnSpPr>
            <p:nvPr/>
          </p:nvCxnSpPr>
          <p:spPr bwMode="auto">
            <a:xfrm rot="5400000" flipH="1" flipV="1">
              <a:off x="4226719" y="6136482"/>
              <a:ext cx="325437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52" name="Straight Arrow Connector 251"/>
            <p:cNvCxnSpPr>
              <a:cxnSpLocks noChangeShapeType="1"/>
            </p:cNvCxnSpPr>
            <p:nvPr/>
          </p:nvCxnSpPr>
          <p:spPr bwMode="auto">
            <a:xfrm rot="16200000" flipH="1">
              <a:off x="4363244" y="6142832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53" name="Straight Arrow Connector 252"/>
            <p:cNvCxnSpPr>
              <a:cxnSpLocks noChangeShapeType="1"/>
            </p:cNvCxnSpPr>
            <p:nvPr/>
          </p:nvCxnSpPr>
          <p:spPr bwMode="auto">
            <a:xfrm rot="5400000" flipH="1" flipV="1">
              <a:off x="4835525" y="6165851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54" name="Straight Arrow Connector 253"/>
            <p:cNvCxnSpPr>
              <a:cxnSpLocks noChangeShapeType="1"/>
            </p:cNvCxnSpPr>
            <p:nvPr/>
          </p:nvCxnSpPr>
          <p:spPr bwMode="auto">
            <a:xfrm rot="16200000" flipH="1">
              <a:off x="4973638" y="6172200"/>
              <a:ext cx="325438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55" name="Straight Arrow Connector 254"/>
            <p:cNvCxnSpPr>
              <a:cxnSpLocks noChangeShapeType="1"/>
            </p:cNvCxnSpPr>
            <p:nvPr/>
          </p:nvCxnSpPr>
          <p:spPr bwMode="auto">
            <a:xfrm rot="5400000" flipH="1" flipV="1">
              <a:off x="5215731" y="6150769"/>
              <a:ext cx="327025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56" name="Straight Arrow Connector 255"/>
            <p:cNvCxnSpPr>
              <a:cxnSpLocks noChangeShapeType="1"/>
            </p:cNvCxnSpPr>
            <p:nvPr/>
          </p:nvCxnSpPr>
          <p:spPr bwMode="auto">
            <a:xfrm rot="16200000" flipH="1">
              <a:off x="5353050" y="6157913"/>
              <a:ext cx="327025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57" name="Straight Arrow Connector 256"/>
            <p:cNvCxnSpPr>
              <a:cxnSpLocks noChangeShapeType="1"/>
            </p:cNvCxnSpPr>
            <p:nvPr/>
          </p:nvCxnSpPr>
          <p:spPr bwMode="auto">
            <a:xfrm rot="5400000" flipH="1" flipV="1">
              <a:off x="5595938" y="6135688"/>
              <a:ext cx="325437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28158" name="Straight Arrow Connector 257"/>
            <p:cNvCxnSpPr>
              <a:cxnSpLocks noChangeShapeType="1"/>
            </p:cNvCxnSpPr>
            <p:nvPr/>
          </p:nvCxnSpPr>
          <p:spPr bwMode="auto">
            <a:xfrm rot="16200000" flipH="1">
              <a:off x="5718969" y="6160294"/>
              <a:ext cx="327025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8159" name="Right Brace 258"/>
            <p:cNvSpPr>
              <a:spLocks/>
            </p:cNvSpPr>
            <p:nvPr/>
          </p:nvSpPr>
          <p:spPr bwMode="auto">
            <a:xfrm>
              <a:off x="6934200" y="4572000"/>
              <a:ext cx="304800" cy="18288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60" name="TextBox 259"/>
            <p:cNvSpPr txBox="1">
              <a:spLocks noChangeArrowheads="1"/>
            </p:cNvSpPr>
            <p:nvPr/>
          </p:nvSpPr>
          <p:spPr bwMode="auto">
            <a:xfrm>
              <a:off x="7272338" y="5268913"/>
              <a:ext cx="6463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Ions</a:t>
              </a:r>
              <a:endPara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128161" name="Straight Arrow Connector 260"/>
            <p:cNvCxnSpPr>
              <a:cxnSpLocks noChangeShapeType="1"/>
            </p:cNvCxnSpPr>
            <p:nvPr/>
          </p:nvCxnSpPr>
          <p:spPr bwMode="auto">
            <a:xfrm rot="16200000" flipH="1">
              <a:off x="5719763" y="5481638"/>
              <a:ext cx="325437" cy="15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28162" name="TextBox 261"/>
            <p:cNvSpPr txBox="1">
              <a:spLocks noChangeArrowheads="1"/>
            </p:cNvSpPr>
            <p:nvPr/>
          </p:nvSpPr>
          <p:spPr bwMode="auto">
            <a:xfrm>
              <a:off x="6153150" y="4540250"/>
              <a:ext cx="4000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+1</a:t>
              </a:r>
            </a:p>
          </p:txBody>
        </p:sp>
        <p:sp>
          <p:nvSpPr>
            <p:cNvPr id="128163" name="TextBox 262"/>
            <p:cNvSpPr txBox="1">
              <a:spLocks noChangeArrowheads="1"/>
            </p:cNvSpPr>
            <p:nvPr/>
          </p:nvSpPr>
          <p:spPr bwMode="auto">
            <a:xfrm>
              <a:off x="6248400" y="5257800"/>
              <a:ext cx="3349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-1</a:t>
              </a:r>
            </a:p>
          </p:txBody>
        </p:sp>
        <p:sp>
          <p:nvSpPr>
            <p:cNvPr id="128164" name="TextBox 263"/>
            <p:cNvSpPr txBox="1">
              <a:spLocks noChangeArrowheads="1"/>
            </p:cNvSpPr>
            <p:nvPr/>
          </p:nvSpPr>
          <p:spPr bwMode="auto">
            <a:xfrm>
              <a:off x="6172200" y="5975350"/>
              <a:ext cx="6699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zero</a:t>
              </a:r>
            </a:p>
          </p:txBody>
        </p:sp>
        <p:sp>
          <p:nvSpPr>
            <p:cNvPr id="173" name="TextBox 166"/>
            <p:cNvSpPr txBox="1">
              <a:spLocks noChangeArrowheads="1"/>
            </p:cNvSpPr>
            <p:nvPr/>
          </p:nvSpPr>
          <p:spPr bwMode="auto">
            <a:xfrm>
              <a:off x="7239000" y="5627789"/>
              <a:ext cx="1752600" cy="12003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prstDash val="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Ionization also fills</a:t>
              </a:r>
              <a:r>
                <a:rPr lang="en-US" sz="1800" i="1" dirty="0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 </a:t>
              </a:r>
              <a:r>
                <a:rPr lang="en-US" sz="1800" i="1" dirty="0" smtClean="0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valence shells -&gt; stability.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623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67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ki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kia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97663</TotalTime>
  <Words>416</Words>
  <Application>Microsoft Macintosh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Ž쀀]翘ӻㅄ뿿큠үꖜ]翘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Shmoe</dc:creator>
  <cp:lastModifiedBy>Joan Richmond-Hall</cp:lastModifiedBy>
  <cp:revision>501</cp:revision>
  <cp:lastPrinted>2015-12-19T14:04:13Z</cp:lastPrinted>
  <dcterms:created xsi:type="dcterms:W3CDTF">2011-01-19T17:43:31Z</dcterms:created>
  <dcterms:modified xsi:type="dcterms:W3CDTF">2015-12-19T18:37:36Z</dcterms:modified>
</cp:coreProperties>
</file>