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A464A-2016-5A46-BB65-91CD87A1632C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56A19-27D7-8C45-9D64-E57B82E43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27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05B536-D29A-3B4C-8D19-A4A266969E10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E6BBBA-439A-CF4F-9A5B-CD5DE1169D55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437BD-962A-604B-9B16-519B68CCAC36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" charset="0"/>
              </a:rPr>
              <a:t>In the early 1800s chemists found the chemistry of living things to be amazing and a bit intimidating:</a:t>
            </a:r>
          </a:p>
          <a:p>
            <a:pPr eaLnBrk="1" hangingPunct="1"/>
            <a:r>
              <a:rPr lang="en-US" smtClean="0">
                <a:latin typeface="Times" charset="0"/>
              </a:rPr>
              <a:t>“ Organic chemistry nowadays drives me mad. To me it appears like a primeval tropical forest full of the most remarkable things, a dreadful endless jungle into which one does not dare enter for there seems to be no way out.” – Friedrich Wohler, 1835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2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7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4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2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3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8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E5A2A-9D5C-A448-BCEA-273086C13719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E6FB-69DF-2743-B65A-5A99471E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1.png"/><Relationship Id="rId5" Type="http://schemas.openxmlformats.org/officeDocument/2006/relationships/hyperlink" Target="http://webpage.pace.edu/bkirschstein/papers/Image5.gif" TargetMode="External"/><Relationship Id="rId6" Type="http://schemas.openxmlformats.org/officeDocument/2006/relationships/hyperlink" Target="http://www.luminarium.org/medlit/harleyms1319f12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1.png"/><Relationship Id="rId5" Type="http://schemas.openxmlformats.org/officeDocument/2006/relationships/hyperlink" Target="https://en.wikipedia.org/wiki/Logic%23/media/File:Aristotle_Altemps_Inv8575.jpg" TargetMode="External"/><Relationship Id="rId6" Type="http://schemas.openxmlformats.org/officeDocument/2006/relationships/hyperlink" Target="http://ideonexus.com/wp-content/uploads/2011/07/joseph-wright-experiment-with-the-air-pump.jpg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CHE2060: Principles of Organic Chemistry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Skia" pitchFamily="-111" charset="0"/>
            </a:endParaRPr>
          </a:p>
        </p:txBody>
      </p:sp>
      <p:pic>
        <p:nvPicPr>
          <p:cNvPr id="15364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23"/>
          <p:cNvSpPr txBox="1">
            <a:spLocks noChangeArrowheads="1"/>
          </p:cNvSpPr>
          <p:nvPr/>
        </p:nvSpPr>
        <p:spPr bwMode="auto">
          <a:xfrm>
            <a:off x="381000" y="990600"/>
            <a:ext cx="760824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This course is designed to introduce students to the study of organic </a:t>
            </a:r>
            <a:br>
              <a:rPr lang="en-US" sz="1800" dirty="0">
                <a:latin typeface="Candara" charset="0"/>
                <a:ea typeface="Candara" charset="0"/>
                <a:cs typeface="Candara" charset="0"/>
              </a:rPr>
            </a:br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chemistry, and serves as a comprehensive introduction to the subject.  </a:t>
            </a:r>
            <a:br>
              <a:rPr lang="en-US" sz="1800" dirty="0">
                <a:latin typeface="Candara" charset="0"/>
                <a:ea typeface="Candara" charset="0"/>
                <a:cs typeface="Candara" charset="0"/>
              </a:rPr>
            </a:br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Material includes a general overview of the basic organic compounds, from </a:t>
            </a:r>
            <a:br>
              <a:rPr lang="en-US" sz="1800" dirty="0">
                <a:latin typeface="Candara" charset="0"/>
                <a:ea typeface="Candara" charset="0"/>
                <a:cs typeface="Candara" charset="0"/>
              </a:rPr>
            </a:br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alkanes to heterocyclic compounds, their bonding, structures and reactions </a:t>
            </a:r>
            <a:br>
              <a:rPr lang="en-US" sz="1800" dirty="0">
                <a:latin typeface="Candara" charset="0"/>
                <a:ea typeface="Candara" charset="0"/>
                <a:cs typeface="Candara" charset="0"/>
              </a:rPr>
            </a:br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these compounds commonly undergo. Important areas of organic chemistry </a:t>
            </a:r>
            <a:br>
              <a:rPr lang="en-US" sz="1800" dirty="0">
                <a:latin typeface="Candara" charset="0"/>
                <a:ea typeface="Candara" charset="0"/>
                <a:cs typeface="Candara" charset="0"/>
              </a:rPr>
            </a:br>
            <a:r>
              <a:rPr lang="en-US" sz="1800" dirty="0">
                <a:latin typeface="Candara" charset="0"/>
                <a:ea typeface="Candara" charset="0"/>
                <a:cs typeface="Candara" charset="0"/>
              </a:rPr>
              <a:t>will be included.</a:t>
            </a:r>
          </a:p>
          <a:p>
            <a:r>
              <a:rPr lang="en-US" sz="1800" i="1" dirty="0">
                <a:latin typeface="Candara" charset="0"/>
                <a:ea typeface="Candara" charset="0"/>
                <a:cs typeface="Candara" charset="0"/>
              </a:rPr>
              <a:t>4 Credits: 3 hours of lecture, 3 hours of lab</a:t>
            </a:r>
            <a:endParaRPr lang="en-US" sz="18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5366" name="TextBox 24"/>
          <p:cNvSpPr txBox="1">
            <a:spLocks noChangeArrowheads="1"/>
          </p:cNvSpPr>
          <p:nvPr/>
        </p:nvSpPr>
        <p:spPr bwMode="auto">
          <a:xfrm>
            <a:off x="381000" y="3200400"/>
            <a:ext cx="5029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Candara" charset="0"/>
                <a:ea typeface="Candara" charset="0"/>
                <a:cs typeface="Candara" charset="0"/>
              </a:rPr>
              <a:t>Required </a:t>
            </a:r>
            <a:r>
              <a:rPr lang="en-US" sz="1800" b="1" dirty="0" smtClean="0">
                <a:latin typeface="Candara" charset="0"/>
                <a:ea typeface="Candara" charset="0"/>
                <a:cs typeface="Candara" charset="0"/>
              </a:rPr>
              <a:t>text:  </a:t>
            </a:r>
            <a:endParaRPr lang="en-US" sz="18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Daley and Daley’s </a:t>
            </a:r>
            <a:br>
              <a:rPr lang="en-US" sz="1800" dirty="0" smtClean="0">
                <a:latin typeface="Candara" charset="0"/>
                <a:ea typeface="Candara" charset="0"/>
                <a:cs typeface="Candara" charset="0"/>
              </a:rPr>
            </a:br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‘</a:t>
            </a:r>
            <a:r>
              <a:rPr lang="en-US" sz="1800" i="1" dirty="0" smtClean="0">
                <a:latin typeface="Candara" charset="0"/>
                <a:ea typeface="Candara" charset="0"/>
                <a:cs typeface="Candara" charset="0"/>
              </a:rPr>
              <a:t>Organic Chemistry for the 21</a:t>
            </a:r>
            <a:r>
              <a:rPr lang="en-US" sz="1800" i="1" baseline="30000" dirty="0" smtClean="0">
                <a:latin typeface="Candara" charset="0"/>
                <a:ea typeface="Candara" charset="0"/>
                <a:cs typeface="Candara" charset="0"/>
              </a:rPr>
              <a:t>st</a:t>
            </a:r>
            <a:r>
              <a:rPr lang="en-US" sz="1800" i="1" dirty="0" smtClean="0">
                <a:latin typeface="Candara" charset="0"/>
                <a:ea typeface="Candara" charset="0"/>
                <a:cs typeface="Candara" charset="0"/>
              </a:rPr>
              <a:t> Century</a:t>
            </a:r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’</a:t>
            </a:r>
          </a:p>
          <a:p>
            <a:r>
              <a:rPr lang="en-US" sz="1800" u="sng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http://www.ochem4free.info/node/1</a:t>
            </a:r>
            <a:endParaRPr lang="en-US" sz="1800" dirty="0" smtClean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  <a:p>
            <a:endParaRPr lang="en-US" sz="1800" i="1" dirty="0" smtClean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1800" dirty="0" err="1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Molymod’s</a:t>
            </a:r>
            <a:r>
              <a:rPr lang="en-US" sz="1800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 organic chemistry ultimate kit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andara" charset="0"/>
                <a:ea typeface="Candara" charset="0"/>
                <a:cs typeface="Candara" charset="0"/>
              </a:rPr>
              <a:t>Available at the Bookstore or at Amazon</a:t>
            </a:r>
          </a:p>
          <a:p>
            <a:endParaRPr lang="en-US" sz="1800" i="1" dirty="0" smtClean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Other texts are available in </a:t>
            </a:r>
            <a:r>
              <a:rPr lang="en-US" sz="1800" dirty="0" err="1" smtClean="0">
                <a:latin typeface="Candara" charset="0"/>
                <a:ea typeface="Candara" charset="0"/>
                <a:cs typeface="Candara" charset="0"/>
              </a:rPr>
              <a:t>Hartness</a:t>
            </a:r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 Library or linked at the </a:t>
            </a:r>
            <a:r>
              <a:rPr lang="en-US" sz="1800" b="1" dirty="0" smtClean="0">
                <a:latin typeface="Candara" charset="0"/>
                <a:ea typeface="Candara" charset="0"/>
                <a:cs typeface="Candara" charset="0"/>
              </a:rPr>
              <a:t>course web site</a:t>
            </a:r>
            <a:r>
              <a:rPr lang="en-US" sz="1800" dirty="0" smtClean="0">
                <a:latin typeface="Candara" charset="0"/>
                <a:ea typeface="Candara" charset="0"/>
                <a:cs typeface="Candara" charset="0"/>
              </a:rPr>
              <a:t>:</a:t>
            </a:r>
          </a:p>
          <a:p>
            <a:r>
              <a:rPr lang="en-US" sz="1800" u="sng" dirty="0" err="1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richmond-hall.weebly.com</a:t>
            </a:r>
            <a:r>
              <a:rPr lang="en-US" sz="1800" u="sng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/</a:t>
            </a:r>
            <a:r>
              <a:rPr lang="en-US" sz="1800" u="sng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CHE-2060</a:t>
            </a:r>
            <a:r>
              <a:rPr lang="en-US" sz="1800" u="sng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.html</a:t>
            </a:r>
          </a:p>
          <a:p>
            <a:endParaRPr lang="en-US" sz="1800" i="1" dirty="0" smtClean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2" name="Picture 1" descr="OChemAthies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7638" y="2473205"/>
            <a:ext cx="3519162" cy="430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1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5236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7" name="TextBox 6"/>
          <p:cNvSpPr txBox="1">
            <a:spLocks noChangeArrowheads="1"/>
          </p:cNvSpPr>
          <p:nvPr/>
        </p:nvSpPr>
        <p:spPr bwMode="auto">
          <a:xfrm>
            <a:off x="381000" y="990600"/>
            <a:ext cx="6324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Atoms, Orbitals &amp; Bonding Topics</a:t>
            </a:r>
            <a:r>
              <a:rPr lang="en-US" b="1" dirty="0" smtClean="0">
                <a:latin typeface="Candara"/>
                <a:cs typeface="Candara"/>
              </a:rPr>
              <a:t>:</a:t>
            </a:r>
            <a:r>
              <a:rPr lang="en-US" b="1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latin typeface="Candara"/>
                <a:cs typeface="Candara"/>
              </a:rPr>
              <a:t>1.1: </a:t>
            </a:r>
            <a:r>
              <a:rPr lang="en-US" dirty="0" smtClean="0">
                <a:solidFill>
                  <a:srgbClr val="000000"/>
                </a:solidFill>
                <a:latin typeface="Candara"/>
                <a:cs typeface="Candara"/>
              </a:rPr>
              <a:t>Very </a:t>
            </a:r>
            <a:r>
              <a:rPr lang="en-US" dirty="0" smtClean="0">
                <a:solidFill>
                  <a:srgbClr val="000000"/>
                </a:solidFill>
                <a:latin typeface="Candara"/>
                <a:cs typeface="Candara"/>
              </a:rPr>
              <a:t>quick history of chemistry</a:t>
            </a:r>
            <a:r>
              <a:rPr lang="en-US" dirty="0" smtClean="0">
                <a:solidFill>
                  <a:srgbClr val="000000"/>
                </a:solidFill>
                <a:latin typeface="Candara"/>
                <a:cs typeface="Candara"/>
              </a:rPr>
              <a:t>…</a:t>
            </a:r>
            <a:endParaRPr lang="en-US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1.2: What </a:t>
            </a:r>
            <a:r>
              <a:rPr lang="en-US" dirty="0" smtClean="0">
                <a:latin typeface="Candara"/>
                <a:cs typeface="Candara"/>
              </a:rPr>
              <a:t>is organic chemistry?</a:t>
            </a:r>
          </a:p>
          <a:p>
            <a:r>
              <a:rPr lang="en-US" dirty="0" smtClean="0">
                <a:latin typeface="Candara"/>
                <a:cs typeface="Candara"/>
              </a:rPr>
              <a:t>1.3: All about orbitals</a:t>
            </a:r>
            <a:endParaRPr lang="en-US" sz="800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1.4: </a:t>
            </a:r>
            <a:r>
              <a:rPr lang="en-US" dirty="0" smtClean="0">
                <a:latin typeface="Candara"/>
                <a:cs typeface="Candara"/>
              </a:rPr>
              <a:t>How </a:t>
            </a:r>
            <a:r>
              <a:rPr lang="en-US" dirty="0">
                <a:latin typeface="Candara"/>
                <a:cs typeface="Candara"/>
              </a:rPr>
              <a:t>orbitals fill: electron </a:t>
            </a:r>
            <a:r>
              <a:rPr lang="en-US" dirty="0" smtClean="0">
                <a:latin typeface="Candara"/>
                <a:cs typeface="Candara"/>
              </a:rPr>
              <a:t>configuration</a:t>
            </a:r>
            <a:endParaRPr lang="en-US" sz="800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1.5: </a:t>
            </a:r>
            <a:r>
              <a:rPr lang="en-US" dirty="0" smtClean="0">
                <a:latin typeface="Candara"/>
                <a:cs typeface="Candara"/>
              </a:rPr>
              <a:t>Basic </a:t>
            </a:r>
            <a:r>
              <a:rPr lang="en-US" dirty="0">
                <a:latin typeface="Candara"/>
                <a:cs typeface="Candara"/>
              </a:rPr>
              <a:t>bonding: valence electrons &amp; molecular </a:t>
            </a:r>
            <a:r>
              <a:rPr lang="en-US" dirty="0" smtClean="0">
                <a:latin typeface="Candara"/>
                <a:cs typeface="Candara"/>
              </a:rPr>
              <a:t>orbitals</a:t>
            </a:r>
            <a:endParaRPr lang="en-US" sz="800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1.6: </a:t>
            </a:r>
            <a:r>
              <a:rPr lang="en-US" dirty="0" smtClean="0">
                <a:latin typeface="Candara"/>
                <a:cs typeface="Candara"/>
              </a:rPr>
              <a:t>Lewis </a:t>
            </a:r>
            <a:r>
              <a:rPr lang="en-US" dirty="0">
                <a:latin typeface="Candara"/>
                <a:cs typeface="Candara"/>
              </a:rPr>
              <a:t>dot structures of </a:t>
            </a:r>
            <a:r>
              <a:rPr lang="en-US" dirty="0" smtClean="0">
                <a:latin typeface="Candara"/>
                <a:cs typeface="Candara"/>
              </a:rPr>
              <a:t>molecules</a:t>
            </a:r>
            <a:endParaRPr lang="en-US" sz="800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1.7: </a:t>
            </a:r>
            <a:r>
              <a:rPr lang="en-US" dirty="0" smtClean="0">
                <a:latin typeface="Candara"/>
                <a:cs typeface="Candara"/>
              </a:rPr>
              <a:t>Electronegativity </a:t>
            </a:r>
            <a:r>
              <a:rPr lang="en-US" dirty="0">
                <a:latin typeface="Candara"/>
                <a:cs typeface="Candara"/>
              </a:rPr>
              <a:t>&amp; bond </a:t>
            </a:r>
            <a:r>
              <a:rPr lang="en-US" dirty="0" smtClean="0">
                <a:latin typeface="Candara"/>
                <a:cs typeface="Candara"/>
              </a:rPr>
              <a:t>polarity</a:t>
            </a:r>
            <a:endParaRPr lang="en-US" sz="800" dirty="0" smtClean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1.8: </a:t>
            </a:r>
            <a:r>
              <a:rPr lang="en-US" dirty="0" smtClean="0">
                <a:latin typeface="Candara"/>
                <a:cs typeface="Candara"/>
              </a:rPr>
              <a:t>Resonance</a:t>
            </a:r>
            <a:r>
              <a:rPr lang="en-US" dirty="0">
                <a:latin typeface="Candara"/>
                <a:cs typeface="Candara"/>
              </a:rPr>
              <a:t>: a critical </a:t>
            </a:r>
            <a:r>
              <a:rPr lang="en-US" dirty="0" smtClean="0">
                <a:latin typeface="Candara"/>
                <a:cs typeface="Candara"/>
              </a:rPr>
              <a:t>concept</a:t>
            </a:r>
          </a:p>
          <a:p>
            <a:r>
              <a:rPr lang="en-US" dirty="0" smtClean="0">
                <a:latin typeface="Candara"/>
                <a:cs typeface="Candara"/>
              </a:rPr>
              <a:t>1.9: </a:t>
            </a:r>
            <a:r>
              <a:rPr lang="en-US" dirty="0" smtClean="0">
                <a:latin typeface="Candara"/>
                <a:ea typeface="Candara" charset="0"/>
                <a:cs typeface="Candara"/>
              </a:rPr>
              <a:t>Orbital </a:t>
            </a:r>
            <a:r>
              <a:rPr lang="en-US" dirty="0">
                <a:latin typeface="Candara"/>
                <a:ea typeface="Candara" charset="0"/>
                <a:cs typeface="Candara"/>
              </a:rPr>
              <a:t>hybridization: key to carbon’s “flexibility”</a:t>
            </a:r>
          </a:p>
          <a:p>
            <a:pPr marL="685800" lvl="2" indent="-228600"/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smtClean="0">
                <a:latin typeface="Candara"/>
                <a:ea typeface="Candara" charset="0"/>
                <a:cs typeface="Candara"/>
              </a:rPr>
              <a:t>sp3 </a:t>
            </a:r>
          </a:p>
          <a:p>
            <a:pPr marL="685800" lvl="2" indent="-228600"/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smtClean="0">
                <a:latin typeface="Candara"/>
                <a:ea typeface="Candara" charset="0"/>
                <a:cs typeface="Candara"/>
              </a:rPr>
              <a:t>sp2</a:t>
            </a:r>
          </a:p>
          <a:p>
            <a:pPr marL="685800" lvl="2" indent="-228600"/>
            <a:r>
              <a:rPr lang="en-US" dirty="0">
                <a:latin typeface="Candara"/>
                <a:ea typeface="Candara" charset="0"/>
                <a:cs typeface="Candar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ndara"/>
                <a:ea typeface="Candara" charset="0"/>
                <a:cs typeface="Candara"/>
              </a:rPr>
              <a:t>sp</a:t>
            </a:r>
            <a:endParaRPr lang="en-US" dirty="0" smtClean="0">
              <a:solidFill>
                <a:srgbClr val="000000"/>
              </a:solidFill>
              <a:latin typeface="Candara"/>
              <a:ea typeface="Candara" charset="0"/>
              <a:cs typeface="Candara"/>
            </a:endParaRPr>
          </a:p>
          <a:p>
            <a:r>
              <a:rPr lang="en-US" dirty="0" smtClean="0">
                <a:latin typeface="Candara"/>
                <a:ea typeface="Candara" charset="0"/>
                <a:cs typeface="Candara"/>
              </a:rPr>
              <a:t>1.10: </a:t>
            </a:r>
            <a:r>
              <a:rPr lang="en-US" dirty="0" smtClean="0">
                <a:latin typeface="Candara"/>
                <a:cs typeface="Candara"/>
              </a:rPr>
              <a:t>Free </a:t>
            </a:r>
            <a:r>
              <a:rPr lang="en-US" dirty="0">
                <a:latin typeface="Candara"/>
                <a:cs typeface="Candara"/>
              </a:rPr>
              <a:t>electron pairs &amp; </a:t>
            </a:r>
            <a:r>
              <a:rPr lang="en-US" dirty="0" smtClean="0">
                <a:latin typeface="Candara"/>
                <a:cs typeface="Candara"/>
              </a:rPr>
              <a:t>radicals</a:t>
            </a:r>
            <a:endParaRPr lang="en-US" sz="1100" dirty="0">
              <a:latin typeface="Candara"/>
              <a:cs typeface="Candara"/>
            </a:endParaRPr>
          </a:p>
          <a:p>
            <a:pPr>
              <a:defRPr/>
            </a:pPr>
            <a:r>
              <a:rPr lang="en-US" dirty="0" smtClean="0">
                <a:latin typeface="Candara"/>
                <a:cs typeface="Candara"/>
              </a:rPr>
              <a:t>1.11: </a:t>
            </a:r>
            <a:r>
              <a:rPr lang="en-US" dirty="0" smtClean="0">
                <a:latin typeface="Candara"/>
                <a:cs typeface="Candara"/>
              </a:rPr>
              <a:t>VSEPR</a:t>
            </a:r>
            <a:r>
              <a:rPr lang="en-US" dirty="0">
                <a:latin typeface="Candara"/>
                <a:cs typeface="Candara"/>
              </a:rPr>
              <a:t>: </a:t>
            </a:r>
            <a:r>
              <a:rPr lang="en-US" dirty="0" smtClean="0">
                <a:latin typeface="Candara"/>
                <a:cs typeface="Candara"/>
              </a:rPr>
              <a:t>classifying </a:t>
            </a:r>
            <a:r>
              <a:rPr lang="en-US" dirty="0">
                <a:latin typeface="Candara"/>
                <a:cs typeface="Candara"/>
              </a:rPr>
              <a:t>molecular geometry </a:t>
            </a:r>
            <a:br>
              <a:rPr lang="en-US" dirty="0">
                <a:latin typeface="Candara"/>
                <a:cs typeface="Candara"/>
              </a:rPr>
            </a:br>
            <a:r>
              <a:rPr lang="en-US" dirty="0">
                <a:latin typeface="Candara"/>
                <a:cs typeface="Candara"/>
              </a:rPr>
              <a:t>     &amp; orbital </a:t>
            </a:r>
            <a:r>
              <a:rPr lang="en-US" dirty="0" smtClean="0">
                <a:latin typeface="Candara"/>
                <a:cs typeface="Candara"/>
              </a:rPr>
              <a:t>hybridization</a:t>
            </a:r>
            <a:endParaRPr lang="en-US" dirty="0">
              <a:latin typeface="Candara"/>
              <a:cs typeface="Candara"/>
            </a:endParaRPr>
          </a:p>
        </p:txBody>
      </p:sp>
      <p:pic>
        <p:nvPicPr>
          <p:cNvPr id="4" name="Picture 3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248400" y="5616714"/>
            <a:ext cx="2821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ndara"/>
                <a:cs typeface="Candara"/>
              </a:rPr>
              <a:t>Daley &amp; Daley, Chapter 1</a:t>
            </a:r>
          </a:p>
          <a:p>
            <a:r>
              <a:rPr lang="en-US" b="1" i="1" dirty="0" smtClean="0">
                <a:latin typeface="Candara"/>
                <a:cs typeface="Candara"/>
              </a:rPr>
              <a:t>Atoms, </a:t>
            </a:r>
            <a:r>
              <a:rPr lang="en-US" b="1" i="1" dirty="0" err="1" smtClean="0">
                <a:latin typeface="Candara"/>
                <a:cs typeface="Candara"/>
              </a:rPr>
              <a:t>Orbitals</a:t>
            </a:r>
            <a:r>
              <a:rPr lang="en-US" b="1" i="1" dirty="0" smtClean="0">
                <a:latin typeface="Candara"/>
                <a:cs typeface="Candara"/>
              </a:rPr>
              <a:t> &amp; Bonds</a:t>
            </a:r>
            <a:endParaRPr lang="en-US" b="1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19644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97284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38764" y="2514600"/>
            <a:ext cx="6827585" cy="150810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1.1: Very </a:t>
            </a:r>
            <a:r>
              <a:rPr lang="en-US" sz="3600" b="1" i="1" dirty="0" smtClean="0">
                <a:latin typeface="Candara"/>
                <a:cs typeface="Candara"/>
              </a:rPr>
              <a:t>quick history of chemistry</a:t>
            </a:r>
          </a:p>
          <a:p>
            <a:pPr algn="ctr">
              <a:defRPr/>
            </a:pPr>
            <a:endParaRPr lang="en-US" b="1" i="1" dirty="0">
              <a:solidFill>
                <a:srgbClr val="0000FF"/>
              </a:solidFill>
              <a:latin typeface="Candara"/>
              <a:cs typeface="Candara"/>
            </a:endParaRPr>
          </a:p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Is it real? Is it rational?</a:t>
            </a:r>
            <a:endParaRPr lang="en-US" sz="3600" i="1" dirty="0">
              <a:latin typeface="Candara"/>
              <a:cs typeface="Candara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Tackling the invisible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23444" y="990072"/>
            <a:ext cx="83157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All chemistry describes material changes at the molecular </a:t>
            </a:r>
            <a:r>
              <a:rPr lang="en-US" dirty="0" smtClean="0">
                <a:latin typeface="Candara"/>
              </a:rPr>
              <a:t>&amp; atomic </a:t>
            </a:r>
            <a:r>
              <a:rPr lang="en-US" dirty="0" smtClean="0">
                <a:latin typeface="Candara"/>
              </a:rPr>
              <a:t>level.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But organic chemistry is the chemistry of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biomolecules; the chemistry of life.</a:t>
            </a:r>
            <a:endParaRPr lang="en-US" sz="800" dirty="0">
              <a:latin typeface="Candara"/>
            </a:endParaRPr>
          </a:p>
          <a:p>
            <a:endParaRPr lang="en-US" sz="800" dirty="0" smtClean="0">
              <a:latin typeface="Candara"/>
            </a:endParaRPr>
          </a:p>
        </p:txBody>
      </p:sp>
      <p:pic>
        <p:nvPicPr>
          <p:cNvPr id="6" name="Picture 5" descr="Image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0" y="1447800"/>
            <a:ext cx="2694683" cy="3497069"/>
          </a:xfrm>
          <a:prstGeom prst="rect">
            <a:avLst/>
          </a:prstGeom>
        </p:spPr>
      </p:pic>
      <p:pic>
        <p:nvPicPr>
          <p:cNvPr id="7" name="Picture 6" descr="harleyms1319f12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3276600"/>
            <a:ext cx="4267200" cy="31535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05400" y="5077361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</a:rPr>
              <a:t>For </a:t>
            </a:r>
            <a:r>
              <a:rPr lang="en-US" dirty="0">
                <a:latin typeface="Candara"/>
              </a:rPr>
              <a:t>many, that authority was held by </a:t>
            </a:r>
            <a:r>
              <a:rPr lang="en-US" dirty="0" smtClean="0">
                <a:latin typeface="Candara"/>
              </a:rPr>
              <a:t>those men </a:t>
            </a:r>
            <a:r>
              <a:rPr lang="en-US" dirty="0">
                <a:latin typeface="Candara"/>
              </a:rPr>
              <a:t>who interpreted divine authority, </a:t>
            </a:r>
            <a:r>
              <a:rPr lang="en-US" dirty="0" smtClean="0">
                <a:latin typeface="Candara"/>
              </a:rPr>
              <a:t> creating </a:t>
            </a:r>
            <a:r>
              <a:rPr lang="en-US" dirty="0">
                <a:latin typeface="Candara"/>
              </a:rPr>
              <a:t>an </a:t>
            </a:r>
            <a:r>
              <a:rPr lang="en-US" b="1" dirty="0">
                <a:latin typeface="Candara"/>
              </a:rPr>
              <a:t>institutional authority</a:t>
            </a:r>
            <a:r>
              <a:rPr lang="en-US" dirty="0" smtClean="0">
                <a:latin typeface="Candara"/>
              </a:rPr>
              <a:t>.</a:t>
            </a:r>
            <a:endParaRPr lang="en-US" dirty="0">
              <a:latin typeface="Candar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9000" y="4572000"/>
            <a:ext cx="1357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Wm. Blake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657600"/>
            <a:ext cx="1954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Canterbury 1399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50477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</a:rPr>
              <a:t>Prior </a:t>
            </a:r>
            <a:r>
              <a:rPr lang="en-US" dirty="0">
                <a:latin typeface="Candara"/>
              </a:rPr>
              <a:t>to the 1600s, most people believed that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life, it’s forms, molecules &amp; processes were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governed by </a:t>
            </a:r>
            <a:r>
              <a:rPr lang="en-US" b="1" dirty="0">
                <a:latin typeface="Candara"/>
              </a:rPr>
              <a:t>divine authority</a:t>
            </a:r>
            <a:r>
              <a:rPr lang="en-US" dirty="0">
                <a:latin typeface="Candara"/>
              </a:rPr>
              <a:t>.</a:t>
            </a:r>
          </a:p>
          <a:p>
            <a:endParaRPr lang="en-US" dirty="0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3" name="Picture 0" descr="JCE2004p1232fig1a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6315899"/>
            <a:ext cx="389534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  <a:hlinkClick r:id="rId5"/>
              </a:rPr>
              <a:t>http://webpage.pace.edu/bkirschstein/papers/Image5.</a:t>
            </a:r>
            <a:r>
              <a:rPr lang="en-US" sz="1200" dirty="0" smtClean="0">
                <a:solidFill>
                  <a:srgbClr val="000000"/>
                </a:solidFill>
                <a:latin typeface="Candara"/>
                <a:cs typeface="Candara"/>
                <a:hlinkClick r:id="rId5"/>
              </a:rPr>
              <a:t>gif</a:t>
            </a:r>
            <a:endParaRPr lang="en-US" sz="12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en-US" sz="1600" dirty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  <a:hlinkClick r:id="rId6"/>
              </a:rPr>
              <a:t>http://www.luminarium.org/medlit/harleyms1319f12.</a:t>
            </a:r>
            <a:r>
              <a:rPr lang="en-US" sz="1200" dirty="0" smtClean="0">
                <a:solidFill>
                  <a:srgbClr val="000000"/>
                </a:solidFill>
                <a:latin typeface="Candara"/>
                <a:cs typeface="Candara"/>
                <a:hlinkClick r:id="rId6"/>
              </a:rPr>
              <a:t>jpg</a:t>
            </a:r>
            <a:endParaRPr lang="en-US" sz="12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18948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Alchemy vs. chemistry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3157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Through the middle ages, the renaissance and the early 1700s, most explanations of chemical phenomena were </a:t>
            </a:r>
            <a:r>
              <a:rPr lang="en-US" b="1" dirty="0" smtClean="0">
                <a:latin typeface="Candara"/>
              </a:rPr>
              <a:t>alchemy</a:t>
            </a:r>
            <a:r>
              <a:rPr lang="en-US" dirty="0" smtClean="0">
                <a:latin typeface="Candara"/>
              </a:rPr>
              <a:t> rather than chemistry.</a:t>
            </a:r>
          </a:p>
          <a:p>
            <a:endParaRPr lang="en-US" sz="800" dirty="0">
              <a:latin typeface="Candara"/>
            </a:endParaRPr>
          </a:p>
          <a:p>
            <a:r>
              <a:rPr lang="en-US" b="1" i="1" dirty="0" smtClean="0">
                <a:latin typeface="Candara"/>
              </a:rPr>
              <a:t>‘a </a:t>
            </a:r>
            <a:r>
              <a:rPr lang="en-US" b="1" i="1" dirty="0">
                <a:latin typeface="Candara"/>
              </a:rPr>
              <a:t>philosophical and </a:t>
            </a:r>
            <a:r>
              <a:rPr lang="en-US" b="1" i="1" dirty="0" err="1">
                <a:latin typeface="Candara"/>
              </a:rPr>
              <a:t>protoscientific</a:t>
            </a:r>
            <a:r>
              <a:rPr lang="en-US" b="1" i="1" dirty="0">
                <a:latin typeface="Candara"/>
              </a:rPr>
              <a:t> </a:t>
            </a:r>
            <a:r>
              <a:rPr lang="en-US" b="1" i="1" dirty="0" smtClean="0">
                <a:latin typeface="Candara"/>
              </a:rPr>
              <a:t>tradition</a:t>
            </a:r>
            <a:br>
              <a:rPr lang="en-US" b="1" i="1" dirty="0" smtClean="0">
                <a:latin typeface="Candara"/>
              </a:rPr>
            </a:br>
            <a:r>
              <a:rPr lang="en-US" b="1" i="1" dirty="0" smtClean="0">
                <a:latin typeface="Candara"/>
              </a:rPr>
              <a:t>practiced </a:t>
            </a:r>
            <a:r>
              <a:rPr lang="en-US" b="1" i="1" dirty="0">
                <a:latin typeface="Candara"/>
              </a:rPr>
              <a:t>throughout Egypt and Eurasia </a:t>
            </a:r>
            <a:r>
              <a:rPr lang="en-US" b="1" i="1" dirty="0" smtClean="0">
                <a:latin typeface="Candara"/>
              </a:rPr>
              <a:t/>
            </a:r>
            <a:br>
              <a:rPr lang="en-US" b="1" i="1" dirty="0" smtClean="0">
                <a:latin typeface="Candara"/>
              </a:rPr>
            </a:br>
            <a:r>
              <a:rPr lang="en-US" b="1" i="1" dirty="0" smtClean="0">
                <a:latin typeface="Candara"/>
              </a:rPr>
              <a:t>which </a:t>
            </a:r>
            <a:r>
              <a:rPr lang="en-US" b="1" i="1" dirty="0">
                <a:latin typeface="Candara"/>
              </a:rPr>
              <a:t>aimed to purify, mature, and perfect </a:t>
            </a:r>
            <a:r>
              <a:rPr lang="en-US" b="1" i="1" dirty="0" smtClean="0">
                <a:latin typeface="Candara"/>
              </a:rPr>
              <a:t/>
            </a:r>
            <a:br>
              <a:rPr lang="en-US" b="1" i="1" dirty="0" smtClean="0">
                <a:latin typeface="Candara"/>
              </a:rPr>
            </a:br>
            <a:r>
              <a:rPr lang="en-US" b="1" i="1" dirty="0" smtClean="0">
                <a:latin typeface="Candara"/>
              </a:rPr>
              <a:t>certain objects.’</a:t>
            </a:r>
            <a:endParaRPr lang="en-US" sz="1000" b="1" i="1" dirty="0">
              <a:latin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4830" y="6446044"/>
            <a:ext cx="4570570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ndara"/>
                <a:cs typeface="Candara"/>
              </a:rPr>
              <a:t>See ‘Harry Potter and the Philosopher’s Stone’</a:t>
            </a:r>
            <a:endParaRPr lang="en-US" sz="1800" i="1" dirty="0">
              <a:latin typeface="Candara"/>
              <a:cs typeface="Candara"/>
            </a:endParaRPr>
          </a:p>
        </p:txBody>
      </p:sp>
      <p:pic>
        <p:nvPicPr>
          <p:cNvPr id="3" name="Picture 2" descr="Joseph_Wright_of_Derby_The_Alchemi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0413" y="2057400"/>
            <a:ext cx="3366655" cy="44174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19800" y="2057400"/>
            <a:ext cx="2828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FFFF"/>
                </a:solidFill>
                <a:latin typeface="Candara"/>
                <a:cs typeface="Candara"/>
              </a:rPr>
              <a:t>Wright’s ‘The Alchemist…’ </a:t>
            </a:r>
            <a:endParaRPr lang="en-US" sz="1800" b="1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353" y="2971800"/>
            <a:ext cx="30572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latin typeface="Candara"/>
              </a:rPr>
              <a:t>Turn lead to gold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andara"/>
              </a:rPr>
              <a:t>Stop disease &amp; death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andara"/>
              </a:rPr>
              <a:t>Perfect the human </a:t>
            </a:r>
            <a:r>
              <a:rPr lang="en-US" dirty="0" smtClean="0">
                <a:latin typeface="Candara"/>
              </a:rPr>
              <a:t>soul</a:t>
            </a:r>
            <a:endParaRPr lang="en-US" dirty="0">
              <a:latin typeface="Candar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873" y="3948767"/>
            <a:ext cx="47279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</a:rPr>
              <a:t>‘</a:t>
            </a:r>
            <a:r>
              <a:rPr lang="en-US" dirty="0">
                <a:latin typeface="Candara"/>
              </a:rPr>
              <a:t>Alchemy’ derives from the Egyptian </a:t>
            </a:r>
            <a:r>
              <a:rPr lang="en-US" i="1" dirty="0" err="1">
                <a:latin typeface="Candara"/>
              </a:rPr>
              <a:t>khimi</a:t>
            </a:r>
            <a:r>
              <a:rPr lang="en-US" dirty="0">
                <a:latin typeface="Candara"/>
              </a:rPr>
              <a:t>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for ‘black earth’, the Greek </a:t>
            </a:r>
            <a:r>
              <a:rPr lang="en-US" i="1" dirty="0" err="1">
                <a:latin typeface="Candara"/>
              </a:rPr>
              <a:t>chemia</a:t>
            </a:r>
            <a:r>
              <a:rPr lang="en-US" i="1" dirty="0">
                <a:latin typeface="Candara"/>
              </a:rPr>
              <a:t> </a:t>
            </a:r>
            <a:r>
              <a:rPr lang="en-US" dirty="0">
                <a:latin typeface="Candara"/>
              </a:rPr>
              <a:t>for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‘black magic’, worked into the Arabic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‘al-</a:t>
            </a:r>
            <a:r>
              <a:rPr lang="en-US" dirty="0" err="1">
                <a:latin typeface="Candara"/>
              </a:rPr>
              <a:t>kimiya</a:t>
            </a:r>
            <a:r>
              <a:rPr lang="en-US" dirty="0">
                <a:latin typeface="Candara"/>
              </a:rPr>
              <a:t>’ for philosopher’s stone</a:t>
            </a:r>
            <a:r>
              <a:rPr lang="en-US" dirty="0" smtClean="0">
                <a:latin typeface="Candara"/>
              </a:rPr>
              <a:t>.</a:t>
            </a:r>
            <a:endParaRPr lang="en-US" dirty="0">
              <a:latin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257800"/>
            <a:ext cx="472404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</a:rPr>
              <a:t>An </a:t>
            </a:r>
            <a:r>
              <a:rPr lang="en-US" dirty="0">
                <a:latin typeface="Candara"/>
              </a:rPr>
              <a:t>8</a:t>
            </a:r>
            <a:r>
              <a:rPr lang="en-US" baseline="30000" dirty="0">
                <a:latin typeface="Candara"/>
              </a:rPr>
              <a:t>th</a:t>
            </a:r>
            <a:r>
              <a:rPr lang="en-US" dirty="0">
                <a:latin typeface="Candara"/>
              </a:rPr>
              <a:t>-century </a:t>
            </a:r>
            <a:r>
              <a:rPr lang="en-US" dirty="0" err="1">
                <a:latin typeface="Candara"/>
              </a:rPr>
              <a:t>arab</a:t>
            </a:r>
            <a:r>
              <a:rPr lang="en-US" dirty="0">
                <a:latin typeface="Candara"/>
              </a:rPr>
              <a:t> alchemist, </a:t>
            </a:r>
            <a:r>
              <a:rPr lang="en-US" b="1" dirty="0" err="1">
                <a:latin typeface="Candara"/>
              </a:rPr>
              <a:t>Jābir</a:t>
            </a:r>
            <a:r>
              <a:rPr lang="en-US" b="1" dirty="0">
                <a:latin typeface="Candara"/>
              </a:rPr>
              <a:t> </a:t>
            </a:r>
            <a:r>
              <a:rPr lang="en-US" b="1" dirty="0" err="1">
                <a:latin typeface="Candara"/>
              </a:rPr>
              <a:t>ibn</a:t>
            </a:r>
            <a:r>
              <a:rPr lang="en-US" b="1" dirty="0">
                <a:latin typeface="Candara"/>
              </a:rPr>
              <a:t> </a:t>
            </a:r>
            <a:br>
              <a:rPr lang="en-US" b="1" dirty="0">
                <a:latin typeface="Candara"/>
              </a:rPr>
            </a:br>
            <a:r>
              <a:rPr lang="en-US" b="1" dirty="0" err="1">
                <a:latin typeface="Candara"/>
              </a:rPr>
              <a:t>Hayyān</a:t>
            </a:r>
            <a:r>
              <a:rPr lang="en-US" dirty="0">
                <a:latin typeface="Candara"/>
              </a:rPr>
              <a:t>, added lab </a:t>
            </a:r>
            <a:r>
              <a:rPr lang="en-US" b="1" u="sng" dirty="0">
                <a:latin typeface="Candara"/>
              </a:rPr>
              <a:t>experimentation</a:t>
            </a:r>
            <a:r>
              <a:rPr lang="en-US" dirty="0">
                <a:latin typeface="Candara"/>
              </a:rPr>
              <a:t> to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alchemy and may be the father of modern 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chemistry</a:t>
            </a:r>
            <a:r>
              <a:rPr lang="en-US" dirty="0" smtClean="0">
                <a:latin typeface="Candara"/>
              </a:rPr>
              <a:t>.</a:t>
            </a:r>
            <a:endParaRPr lang="en-US" dirty="0">
              <a:latin typeface="Candara"/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3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 rot="16200000">
            <a:off x="5770118" y="3457796"/>
            <a:ext cx="6430591" cy="27699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ndara"/>
                <a:cs typeface="Candara"/>
              </a:rPr>
              <a:t> https://</a:t>
            </a:r>
            <a:r>
              <a:rPr lang="en-US" sz="1200" dirty="0" err="1">
                <a:latin typeface="Candara"/>
                <a:cs typeface="Candara"/>
              </a:rPr>
              <a:t>en.wikipedia.org</a:t>
            </a:r>
            <a:r>
              <a:rPr lang="en-US" sz="1200" dirty="0">
                <a:latin typeface="Candara"/>
                <a:cs typeface="Candara"/>
              </a:rPr>
              <a:t>/wiki/Alchemy#/media/</a:t>
            </a:r>
            <a:r>
              <a:rPr lang="en-US" sz="1200" dirty="0" err="1">
                <a:latin typeface="Candara"/>
                <a:cs typeface="Candara"/>
              </a:rPr>
              <a:t>File:Joseph_Wright_of_Derby_The_Alchemist.jpg</a:t>
            </a:r>
            <a:endParaRPr lang="en-US" sz="1200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7363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The Enlightenment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1575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During the Enlightenment (1600s to 1800) the 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Western world rediscovered the works of 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philosophers of the ancient world (Greek, Arabic, </a:t>
            </a:r>
            <a:br>
              <a:rPr lang="en-US" dirty="0" smtClean="0">
                <a:latin typeface="Candara"/>
              </a:rPr>
            </a:br>
            <a:r>
              <a:rPr lang="en-US" dirty="0" smtClean="0">
                <a:latin typeface="Candara"/>
              </a:rPr>
              <a:t>Asian) who had developed </a:t>
            </a:r>
            <a:r>
              <a:rPr lang="en-US" b="1" dirty="0" smtClean="0">
                <a:latin typeface="Candara"/>
              </a:rPr>
              <a:t>logic </a:t>
            </a:r>
            <a:r>
              <a:rPr lang="en-US" dirty="0" smtClean="0">
                <a:latin typeface="Candara"/>
              </a:rPr>
              <a:t>and</a:t>
            </a:r>
            <a:br>
              <a:rPr lang="en-US" dirty="0" smtClean="0">
                <a:latin typeface="Candara"/>
              </a:rPr>
            </a:br>
            <a:r>
              <a:rPr lang="en-US" b="1" dirty="0" smtClean="0">
                <a:latin typeface="Candara"/>
              </a:rPr>
              <a:t>experimentation</a:t>
            </a:r>
            <a:r>
              <a:rPr lang="en-US" dirty="0" smtClean="0">
                <a:latin typeface="Candara"/>
              </a:rPr>
              <a:t>.</a:t>
            </a:r>
            <a:endParaRPr lang="en-US" b="1" dirty="0" smtClean="0">
              <a:latin typeface="Candara"/>
            </a:endParaRPr>
          </a:p>
        </p:txBody>
      </p:sp>
      <p:pic>
        <p:nvPicPr>
          <p:cNvPr id="6" name="Picture 5" descr="800px-Aristotle_Altemps_Inv8575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1108351"/>
            <a:ext cx="2438400" cy="32644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91400" y="3886200"/>
            <a:ext cx="116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Aristotle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pic>
        <p:nvPicPr>
          <p:cNvPr id="8" name="Picture 7" descr="joseph-wright-experiment-with-the-air-pu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2895600"/>
            <a:ext cx="4478205" cy="33057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53000" y="4495800"/>
            <a:ext cx="4190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</a:rPr>
              <a:t>Scientists </a:t>
            </a:r>
            <a:r>
              <a:rPr lang="en-US" dirty="0">
                <a:latin typeface="Candara"/>
              </a:rPr>
              <a:t>like Bacon, Newton, Hooke, </a:t>
            </a:r>
            <a:r>
              <a:rPr lang="en-US" b="1" dirty="0">
                <a:latin typeface="Candara"/>
              </a:rPr>
              <a:t>Boyle</a:t>
            </a:r>
            <a:r>
              <a:rPr lang="en-US" dirty="0">
                <a:latin typeface="Candara"/>
              </a:rPr>
              <a:t>, </a:t>
            </a:r>
            <a:r>
              <a:rPr lang="en-US" dirty="0" smtClean="0">
                <a:latin typeface="Candara"/>
              </a:rPr>
              <a:t>Faraday, Wright, </a:t>
            </a:r>
            <a:r>
              <a:rPr lang="en-US" b="1" dirty="0">
                <a:latin typeface="Candara"/>
              </a:rPr>
              <a:t>Lavoisier</a:t>
            </a:r>
            <a:r>
              <a:rPr lang="en-US" dirty="0">
                <a:latin typeface="Candara"/>
              </a:rPr>
              <a:t> and others married logic </a:t>
            </a:r>
            <a:r>
              <a:rPr lang="en-US" dirty="0" smtClean="0">
                <a:latin typeface="Candara"/>
              </a:rPr>
              <a:t>with </a:t>
            </a:r>
            <a:r>
              <a:rPr lang="en-US" b="1" u="sng" dirty="0" smtClean="0">
                <a:latin typeface="Candara"/>
              </a:rPr>
              <a:t>experimentation</a:t>
            </a:r>
            <a:r>
              <a:rPr lang="en-US" dirty="0" smtClean="0">
                <a:latin typeface="Candara"/>
              </a:rPr>
              <a:t> </a:t>
            </a:r>
            <a:r>
              <a:rPr lang="en-US" dirty="0">
                <a:latin typeface="Candara"/>
              </a:rPr>
              <a:t>to ask and answer </a:t>
            </a:r>
            <a:r>
              <a:rPr lang="en-US" dirty="0" smtClean="0">
                <a:latin typeface="Candara"/>
              </a:rPr>
              <a:t>questions about </a:t>
            </a:r>
            <a:r>
              <a:rPr lang="en-US" dirty="0">
                <a:latin typeface="Candara"/>
              </a:rPr>
              <a:t>the ‘invisible’ forces of the natural world.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1700’s gas pump experiment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" name="Picture 0" descr="JCE2004p1232fig1a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6396335"/>
            <a:ext cx="6637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  <a:hlinkClick r:id="rId5"/>
              </a:rPr>
              <a:t>https://en.wikipedia.org/wiki/Logic#/media/File:Aristotle_Altemps_Inv8575.</a:t>
            </a:r>
            <a:r>
              <a:rPr lang="en-US" sz="1200" dirty="0" smtClean="0">
                <a:solidFill>
                  <a:srgbClr val="000000"/>
                </a:solidFill>
                <a:latin typeface="Candara"/>
                <a:cs typeface="Candara"/>
                <a:hlinkClick r:id="rId5"/>
              </a:rPr>
              <a:t>jpg</a:t>
            </a:r>
            <a:endParaRPr lang="en-US" sz="1200" dirty="0" smtClean="0">
              <a:solidFill>
                <a:srgbClr val="000000"/>
              </a:solidFill>
              <a:latin typeface="Candara"/>
              <a:cs typeface="Candara"/>
            </a:endParaRPr>
          </a:p>
          <a:p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andara"/>
                <a:cs typeface="Candara"/>
                <a:hlinkClick r:id="rId6"/>
              </a:rPr>
              <a:t>http://ideonexus.com/wp-content/uploads/2011/07/joseph-wright-experiment-with-the-air-pump.jpg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33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Can you?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157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Explain what is meant by the terms ‘divine authority’ and ‘institutional authority’ as they relate the the evolution of science &amp; chemistry?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Define the term ‘alchemy’.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Remember who brought experimentation to chemistry?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List two critical elements that the Enlightenment returned to science?</a:t>
            </a:r>
            <a:endParaRPr lang="en-US" dirty="0" smtClean="0">
              <a:latin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3886200"/>
            <a:ext cx="11663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Aristotle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1700’s gas pump experiment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" name="Picture 0" descr="JCE2004p1232fig1a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680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567</Words>
  <Application>Microsoft Macintosh PowerPoint</Application>
  <PresentationFormat>On-screen Show (4:3)</PresentationFormat>
  <Paragraphs>76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2018-01-14T20:38:14Z</dcterms:created>
  <dcterms:modified xsi:type="dcterms:W3CDTF">2018-01-14T20:38:48Z</dcterms:modified>
</cp:coreProperties>
</file>