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6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E7033-7733-D445-9696-2BF89EBDC878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2D671-F92C-A148-878C-8EB80DA4E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2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3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4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5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6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7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8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9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6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2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6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7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6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8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5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42A-D31F-C243-8B5D-310F07D7264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5520-CB08-AB4F-8C7D-5CA15143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9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38200" y="2514600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1.8: Resonance</a:t>
            </a:r>
            <a:r>
              <a:rPr lang="en-US" sz="3600" b="1" i="1" dirty="0" smtClean="0">
                <a:latin typeface="Candara"/>
                <a:cs typeface="Candara"/>
              </a:rPr>
              <a:t>: a </a:t>
            </a:r>
            <a:r>
              <a:rPr lang="en-US" sz="3600" b="1" i="1" dirty="0">
                <a:latin typeface="Candara"/>
                <a:cs typeface="Candara"/>
              </a:rPr>
              <a:t>c</a:t>
            </a:r>
            <a:r>
              <a:rPr lang="en-US" sz="3600" b="1" i="1" dirty="0" smtClean="0">
                <a:latin typeface="Candara"/>
                <a:cs typeface="Candara"/>
              </a:rPr>
              <a:t>ritical </a:t>
            </a:r>
            <a:r>
              <a:rPr lang="en-US" sz="3600" b="1" i="1" dirty="0">
                <a:latin typeface="Candara"/>
                <a:cs typeface="Candara"/>
              </a:rPr>
              <a:t>c</a:t>
            </a:r>
            <a:r>
              <a:rPr lang="en-US" sz="3600" b="1" i="1" dirty="0" smtClean="0">
                <a:latin typeface="Candara"/>
                <a:cs typeface="Candara"/>
              </a:rPr>
              <a:t>oncept</a:t>
            </a:r>
            <a:endParaRPr lang="en-US" sz="3600" i="1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Topic 1: Atoms, orbitals &amp; bonding</a:t>
            </a:r>
            <a:endParaRPr lang="en-US" sz="2800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2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Can you?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157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Define the terms ‘resonance structure’ and ‘resonance hybrid’?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Explain why resonance hybrids are more relevant?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Explain how you recognize which structures have resonance?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Draw resonance structures and hybrids?</a:t>
            </a:r>
          </a:p>
          <a:p>
            <a:pPr marL="457200" indent="-457200">
              <a:buAutoNum type="arabicParenBoth"/>
            </a:pPr>
            <a:endParaRPr lang="en-US" dirty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Identify when and why some resonance structures are favored (major) and others are not (minor)?</a:t>
            </a:r>
          </a:p>
          <a:p>
            <a:pPr marL="457200" indent="-457200">
              <a:buAutoNum type="arabicParenBoth"/>
            </a:pPr>
            <a:endParaRPr lang="en-US" dirty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Describe the effects of resonance on reactivity and properties?</a:t>
            </a:r>
            <a:endParaRPr lang="en-US" dirty="0" smtClean="0">
              <a:latin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3886200"/>
            <a:ext cx="116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Aristotle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791200"/>
            <a:ext cx="3404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1700’s gas pump experiment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" name="Picture 0" descr="JCE2004p1232fig1a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301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46703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Resonance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8808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2000" b="1" i="1" dirty="0" smtClean="0">
                <a:latin typeface="Candara"/>
                <a:cs typeface="Candara"/>
              </a:rPr>
              <a:t>Resonance structures</a:t>
            </a:r>
            <a:r>
              <a:rPr lang="en-US" sz="2000" dirty="0" smtClean="0">
                <a:latin typeface="Candara"/>
                <a:cs typeface="Candara"/>
              </a:rPr>
              <a:t> are Lewis dot structures that have the same 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number, type, &amp; 3D arrangement of atoms, but a </a:t>
            </a:r>
            <a:r>
              <a:rPr lang="en-US" sz="2000" i="1" u="sng" dirty="0" smtClean="0">
                <a:latin typeface="Candara"/>
                <a:cs typeface="Candara"/>
              </a:rPr>
              <a:t>different arrangement</a:t>
            </a:r>
            <a:br>
              <a:rPr lang="en-US" sz="2000" i="1" u="sng" dirty="0" smtClean="0">
                <a:latin typeface="Candara"/>
                <a:cs typeface="Candara"/>
              </a:rPr>
            </a:br>
            <a:r>
              <a:rPr lang="en-US" sz="2000" i="1" u="sng" dirty="0" smtClean="0">
                <a:latin typeface="Candara"/>
                <a:cs typeface="Candara"/>
              </a:rPr>
              <a:t>of electrons</a:t>
            </a:r>
            <a:r>
              <a:rPr lang="en-US" sz="2000" dirty="0" smtClean="0">
                <a:latin typeface="Candara"/>
                <a:cs typeface="Candara"/>
              </a:rPr>
              <a:t> (</a:t>
            </a:r>
            <a:r>
              <a:rPr lang="en-US" sz="2000" dirty="0" err="1" smtClean="0">
                <a:latin typeface="Candara"/>
                <a:cs typeface="Candara"/>
              </a:rPr>
              <a:t>ie</a:t>
            </a:r>
            <a:r>
              <a:rPr lang="en-US" sz="2000" dirty="0" smtClean="0">
                <a:latin typeface="Candara"/>
                <a:cs typeface="Candara"/>
              </a:rPr>
              <a:t> different placement of double bonds.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47504" y="6412468"/>
            <a:ext cx="151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D&amp;D p.59 - 65</a:t>
            </a:r>
            <a:endParaRPr lang="en-US" sz="1800" dirty="0">
              <a:latin typeface="Candara"/>
              <a:cs typeface="Candar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401" y="4397276"/>
            <a:ext cx="8229598" cy="2308324"/>
            <a:chOff x="533401" y="4397276"/>
            <a:chExt cx="8229598" cy="2308324"/>
          </a:xfrm>
        </p:grpSpPr>
        <p:pic>
          <p:nvPicPr>
            <p:cNvPr id="29" name="Picture 4" descr="Ozone O3 Surf PotSM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4621492"/>
              <a:ext cx="2209799" cy="1626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" name="Text Box 58"/>
            <p:cNvSpPr txBox="1">
              <a:spLocks noChangeArrowheads="1"/>
            </p:cNvSpPr>
            <p:nvPr/>
          </p:nvSpPr>
          <p:spPr bwMode="auto">
            <a:xfrm>
              <a:off x="533401" y="4397276"/>
              <a:ext cx="5562600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  <a:latin typeface="Candara"/>
                </a:rPr>
                <a:t>Since single bonds have a length of 1.54Å while double bonds are shorter </a:t>
              </a:r>
              <a:r>
                <a:rPr lang="en-US" sz="1600" dirty="0">
                  <a:solidFill>
                    <a:srgbClr val="0000FF"/>
                  </a:solidFill>
                  <a:latin typeface="Candara"/>
                </a:rPr>
                <a:t>at </a:t>
              </a:r>
              <a:r>
                <a:rPr lang="en-US" sz="1600" dirty="0" smtClean="0">
                  <a:solidFill>
                    <a:srgbClr val="0000FF"/>
                  </a:solidFill>
                  <a:latin typeface="Candara"/>
                </a:rPr>
                <a:t>1.34Å, the two legs of ozone should not be equal if resonance structures are real.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0000FF"/>
                  </a:solidFill>
                  <a:latin typeface="Candara"/>
                </a:rPr>
                <a:t>Spectroscopy experiments show that </a:t>
              </a:r>
              <a:r>
                <a:rPr lang="en-US" sz="1600" b="1" dirty="0" smtClean="0">
                  <a:solidFill>
                    <a:srgbClr val="0000FF"/>
                  </a:solidFill>
                  <a:latin typeface="Candara"/>
                </a:rPr>
                <a:t>leg lengths are equal </a:t>
              </a:r>
              <a:r>
                <a:rPr lang="en-US" sz="1600" dirty="0" smtClean="0">
                  <a:solidFill>
                    <a:srgbClr val="0000FF"/>
                  </a:solidFill>
                  <a:latin typeface="Candara"/>
                </a:rPr>
                <a:t>and intermediate at 1.40Å.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>
                  <a:solidFill>
                    <a:srgbClr val="0000FF"/>
                  </a:solidFill>
                  <a:latin typeface="Candara"/>
                </a:rPr>
                <a:t>Calculation of electrostatic potential shows that </a:t>
              </a:r>
              <a:r>
                <a:rPr lang="en-US" sz="1600" b="1" dirty="0" smtClean="0">
                  <a:solidFill>
                    <a:srgbClr val="0000FF"/>
                  </a:solidFill>
                  <a:latin typeface="Candara"/>
                </a:rPr>
                <a:t>charge distribution is symmetrical.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  <a:latin typeface="Candara"/>
                </a:rPr>
                <a:t>This evidence suggests that resonance hybrids represent real life structures.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1013" y="2025650"/>
            <a:ext cx="5462587" cy="1327150"/>
            <a:chOff x="481013" y="2025650"/>
            <a:chExt cx="5462587" cy="1327150"/>
          </a:xfrm>
        </p:grpSpPr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481013" y="2254250"/>
              <a:ext cx="87153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andara"/>
                </a:rPr>
                <a:t>ozone</a:t>
              </a:r>
              <a:br>
                <a:rPr lang="en-US" dirty="0">
                  <a:solidFill>
                    <a:srgbClr val="0000FF"/>
                  </a:solidFill>
                  <a:latin typeface="Candara"/>
                </a:rPr>
              </a:br>
              <a:r>
                <a:rPr lang="en-US" dirty="0">
                  <a:solidFill>
                    <a:srgbClr val="0000FF"/>
                  </a:solidFill>
                  <a:latin typeface="Candara"/>
                </a:rPr>
                <a:t>(O3)</a:t>
              </a:r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2270125" y="2640012"/>
              <a:ext cx="3762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O</a:t>
              </a:r>
            </a:p>
          </p:txBody>
        </p:sp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2684463" y="2254250"/>
              <a:ext cx="3762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O</a:t>
              </a: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3124200" y="2635250"/>
              <a:ext cx="3762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O</a:t>
              </a:r>
            </a:p>
          </p:txBody>
        </p:sp>
        <p:sp>
          <p:nvSpPr>
            <p:cNvPr id="52" name="Line 9"/>
            <p:cNvSpPr>
              <a:spLocks noChangeShapeType="1"/>
            </p:cNvSpPr>
            <p:nvPr/>
          </p:nvSpPr>
          <p:spPr bwMode="auto">
            <a:xfrm flipH="1">
              <a:off x="2590800" y="255905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57" name="Line 10"/>
            <p:cNvSpPr>
              <a:spLocks noChangeShapeType="1"/>
            </p:cNvSpPr>
            <p:nvPr/>
          </p:nvSpPr>
          <p:spPr bwMode="auto">
            <a:xfrm>
              <a:off x="2895600" y="255905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58" name="Line 11"/>
            <p:cNvSpPr>
              <a:spLocks noChangeShapeType="1"/>
            </p:cNvSpPr>
            <p:nvPr/>
          </p:nvSpPr>
          <p:spPr bwMode="auto">
            <a:xfrm>
              <a:off x="2933700" y="252095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59" name="Text Box 12"/>
            <p:cNvSpPr txBox="1">
              <a:spLocks noChangeArrowheads="1"/>
            </p:cNvSpPr>
            <p:nvPr/>
          </p:nvSpPr>
          <p:spPr bwMode="auto">
            <a:xfrm>
              <a:off x="2286000" y="2711450"/>
              <a:ext cx="3159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..</a:t>
              </a:r>
            </a:p>
          </p:txBody>
        </p:sp>
        <p:sp>
          <p:nvSpPr>
            <p:cNvPr id="60" name="Text Box 13"/>
            <p:cNvSpPr txBox="1">
              <a:spLocks noChangeArrowheads="1"/>
            </p:cNvSpPr>
            <p:nvPr/>
          </p:nvSpPr>
          <p:spPr bwMode="auto">
            <a:xfrm>
              <a:off x="2254250" y="2406650"/>
              <a:ext cx="3159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..</a:t>
              </a:r>
            </a:p>
          </p:txBody>
        </p:sp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2686050" y="2025650"/>
              <a:ext cx="3159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Candara"/>
                </a:rPr>
                <a:t>..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3124200" y="2406650"/>
              <a:ext cx="3159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..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3124200" y="2693987"/>
              <a:ext cx="3159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..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2163763" y="2635250"/>
              <a:ext cx="2492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andara"/>
                </a:rPr>
                <a:t>: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4649788" y="2640012"/>
              <a:ext cx="3762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O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/>
          </p:nvSpPr>
          <p:spPr bwMode="auto">
            <a:xfrm>
              <a:off x="5064125" y="2254250"/>
              <a:ext cx="3762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O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5503863" y="2635250"/>
              <a:ext cx="3762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O</a:t>
              </a:r>
            </a:p>
          </p:txBody>
        </p:sp>
        <p:sp>
          <p:nvSpPr>
            <p:cNvPr id="68" name="Line 21"/>
            <p:cNvSpPr>
              <a:spLocks noChangeShapeType="1"/>
            </p:cNvSpPr>
            <p:nvPr/>
          </p:nvSpPr>
          <p:spPr bwMode="auto">
            <a:xfrm flipH="1">
              <a:off x="4970463" y="2559050"/>
              <a:ext cx="152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69" name="Line 22"/>
            <p:cNvSpPr>
              <a:spLocks noChangeShapeType="1"/>
            </p:cNvSpPr>
            <p:nvPr/>
          </p:nvSpPr>
          <p:spPr bwMode="auto">
            <a:xfrm>
              <a:off x="5275263" y="2559050"/>
              <a:ext cx="228600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4665663" y="2711450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..</a:t>
              </a:r>
            </a:p>
          </p:txBody>
        </p:sp>
        <p:sp>
          <p:nvSpPr>
            <p:cNvPr id="71" name="Text Box 24"/>
            <p:cNvSpPr txBox="1">
              <a:spLocks noChangeArrowheads="1"/>
            </p:cNvSpPr>
            <p:nvPr/>
          </p:nvSpPr>
          <p:spPr bwMode="auto">
            <a:xfrm>
              <a:off x="4633913" y="2406650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..</a:t>
              </a:r>
            </a:p>
          </p:txBody>
        </p:sp>
        <p:sp>
          <p:nvSpPr>
            <p:cNvPr id="72" name="Text Box 25"/>
            <p:cNvSpPr txBox="1">
              <a:spLocks noChangeArrowheads="1"/>
            </p:cNvSpPr>
            <p:nvPr/>
          </p:nvSpPr>
          <p:spPr bwMode="auto">
            <a:xfrm>
              <a:off x="5065713" y="2025650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Candara"/>
                </a:rPr>
                <a:t>..</a:t>
              </a:r>
            </a:p>
          </p:txBody>
        </p:sp>
        <p:sp>
          <p:nvSpPr>
            <p:cNvPr id="73" name="Text Box 26"/>
            <p:cNvSpPr txBox="1">
              <a:spLocks noChangeArrowheads="1"/>
            </p:cNvSpPr>
            <p:nvPr/>
          </p:nvSpPr>
          <p:spPr bwMode="auto">
            <a:xfrm>
              <a:off x="5503863" y="2406650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..</a:t>
              </a:r>
            </a:p>
          </p:txBody>
        </p:sp>
        <p:sp>
          <p:nvSpPr>
            <p:cNvPr id="74" name="Text Box 27"/>
            <p:cNvSpPr txBox="1">
              <a:spLocks noChangeArrowheads="1"/>
            </p:cNvSpPr>
            <p:nvPr/>
          </p:nvSpPr>
          <p:spPr bwMode="auto">
            <a:xfrm>
              <a:off x="5503863" y="2693987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..</a:t>
              </a:r>
            </a:p>
          </p:txBody>
        </p:sp>
        <p:sp>
          <p:nvSpPr>
            <p:cNvPr id="75" name="Text Box 28"/>
            <p:cNvSpPr txBox="1">
              <a:spLocks noChangeArrowheads="1"/>
            </p:cNvSpPr>
            <p:nvPr/>
          </p:nvSpPr>
          <p:spPr bwMode="auto">
            <a:xfrm>
              <a:off x="5668963" y="2635250"/>
              <a:ext cx="2492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:</a:t>
              </a:r>
            </a:p>
          </p:txBody>
        </p:sp>
        <p:sp>
          <p:nvSpPr>
            <p:cNvPr id="76" name="Line 29"/>
            <p:cNvSpPr>
              <a:spLocks noChangeShapeType="1"/>
            </p:cNvSpPr>
            <p:nvPr/>
          </p:nvSpPr>
          <p:spPr bwMode="auto">
            <a:xfrm flipH="1">
              <a:off x="4940300" y="2508250"/>
              <a:ext cx="152400" cy="1524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77" name="Line 30"/>
            <p:cNvSpPr>
              <a:spLocks noChangeShapeType="1"/>
            </p:cNvSpPr>
            <p:nvPr/>
          </p:nvSpPr>
          <p:spPr bwMode="auto">
            <a:xfrm>
              <a:off x="3581400" y="2482850"/>
              <a:ext cx="914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92" name="Text Box 56"/>
            <p:cNvSpPr txBox="1">
              <a:spLocks noChangeArrowheads="1"/>
            </p:cNvSpPr>
            <p:nvPr/>
          </p:nvSpPr>
          <p:spPr bwMode="auto">
            <a:xfrm>
              <a:off x="2968625" y="3016250"/>
              <a:ext cx="20637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  <a:latin typeface="Candara"/>
                </a:rPr>
                <a:t>resonance structures</a:t>
              </a:r>
            </a:p>
          </p:txBody>
        </p:sp>
        <p:sp>
          <p:nvSpPr>
            <p:cNvPr id="2" name="Double Bracket 1"/>
            <p:cNvSpPr/>
            <p:nvPr/>
          </p:nvSpPr>
          <p:spPr bwMode="auto">
            <a:xfrm>
              <a:off x="2133600" y="2178050"/>
              <a:ext cx="1371600" cy="914400"/>
            </a:xfrm>
            <a:prstGeom prst="bracketPai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97" name="Double Bracket 96"/>
            <p:cNvSpPr/>
            <p:nvPr/>
          </p:nvSpPr>
          <p:spPr bwMode="auto">
            <a:xfrm>
              <a:off x="4572000" y="2178050"/>
              <a:ext cx="1371600" cy="914400"/>
            </a:xfrm>
            <a:prstGeom prst="bracketPai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9108" y="3015248"/>
            <a:ext cx="8075292" cy="1404352"/>
            <a:chOff x="459108" y="3015248"/>
            <a:chExt cx="8075292" cy="1404352"/>
          </a:xfrm>
        </p:grpSpPr>
        <p:sp>
          <p:nvSpPr>
            <p:cNvPr id="78" name="Text Box 33"/>
            <p:cNvSpPr txBox="1">
              <a:spLocks noChangeArrowheads="1"/>
            </p:cNvSpPr>
            <p:nvPr/>
          </p:nvSpPr>
          <p:spPr bwMode="auto">
            <a:xfrm>
              <a:off x="7058025" y="3629610"/>
              <a:ext cx="3762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O</a:t>
              </a:r>
            </a:p>
          </p:txBody>
        </p:sp>
        <p:sp>
          <p:nvSpPr>
            <p:cNvPr id="79" name="Text Box 34"/>
            <p:cNvSpPr txBox="1">
              <a:spLocks noChangeArrowheads="1"/>
            </p:cNvSpPr>
            <p:nvPr/>
          </p:nvSpPr>
          <p:spPr bwMode="auto">
            <a:xfrm>
              <a:off x="7472362" y="3243848"/>
              <a:ext cx="3762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O</a:t>
              </a:r>
            </a:p>
          </p:txBody>
        </p:sp>
        <p:sp>
          <p:nvSpPr>
            <p:cNvPr id="80" name="Text Box 35"/>
            <p:cNvSpPr txBox="1">
              <a:spLocks noChangeArrowheads="1"/>
            </p:cNvSpPr>
            <p:nvPr/>
          </p:nvSpPr>
          <p:spPr bwMode="auto">
            <a:xfrm>
              <a:off x="7912100" y="3624848"/>
              <a:ext cx="3762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O</a:t>
              </a:r>
            </a:p>
          </p:txBody>
        </p:sp>
        <p:sp>
          <p:nvSpPr>
            <p:cNvPr id="81" name="Text Box 36"/>
            <p:cNvSpPr txBox="1">
              <a:spLocks noChangeArrowheads="1"/>
            </p:cNvSpPr>
            <p:nvPr/>
          </p:nvSpPr>
          <p:spPr bwMode="auto">
            <a:xfrm>
              <a:off x="7073900" y="3701048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..</a:t>
              </a:r>
            </a:p>
          </p:txBody>
        </p:sp>
        <p:sp>
          <p:nvSpPr>
            <p:cNvPr id="82" name="Text Box 37"/>
            <p:cNvSpPr txBox="1">
              <a:spLocks noChangeArrowheads="1"/>
            </p:cNvSpPr>
            <p:nvPr/>
          </p:nvSpPr>
          <p:spPr bwMode="auto">
            <a:xfrm>
              <a:off x="7042150" y="3396248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..</a:t>
              </a:r>
            </a:p>
          </p:txBody>
        </p:sp>
        <p:sp>
          <p:nvSpPr>
            <p:cNvPr id="83" name="Text Box 38"/>
            <p:cNvSpPr txBox="1">
              <a:spLocks noChangeArrowheads="1"/>
            </p:cNvSpPr>
            <p:nvPr/>
          </p:nvSpPr>
          <p:spPr bwMode="auto">
            <a:xfrm>
              <a:off x="7473950" y="3015248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..</a:t>
              </a:r>
            </a:p>
          </p:txBody>
        </p:sp>
        <p:sp>
          <p:nvSpPr>
            <p:cNvPr id="84" name="Text Box 39"/>
            <p:cNvSpPr txBox="1">
              <a:spLocks noChangeArrowheads="1"/>
            </p:cNvSpPr>
            <p:nvPr/>
          </p:nvSpPr>
          <p:spPr bwMode="auto">
            <a:xfrm>
              <a:off x="7912100" y="3396248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..</a:t>
              </a:r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7912100" y="3683585"/>
              <a:ext cx="3159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..</a:t>
              </a:r>
            </a:p>
          </p:txBody>
        </p:sp>
        <p:sp>
          <p:nvSpPr>
            <p:cNvPr id="86" name="Text Box 41"/>
            <p:cNvSpPr txBox="1">
              <a:spLocks noChangeArrowheads="1"/>
            </p:cNvSpPr>
            <p:nvPr/>
          </p:nvSpPr>
          <p:spPr bwMode="auto">
            <a:xfrm>
              <a:off x="8077200" y="3624848"/>
              <a:ext cx="2492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Candara"/>
                </a:rPr>
                <a:t>:</a:t>
              </a:r>
            </a:p>
          </p:txBody>
        </p:sp>
        <p:sp>
          <p:nvSpPr>
            <p:cNvPr id="87" name="Line 42"/>
            <p:cNvSpPr>
              <a:spLocks noChangeShapeType="1"/>
            </p:cNvSpPr>
            <p:nvPr/>
          </p:nvSpPr>
          <p:spPr bwMode="auto">
            <a:xfrm flipH="1">
              <a:off x="7348537" y="3472448"/>
              <a:ext cx="241300" cy="1778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8" name="Line 43"/>
            <p:cNvSpPr>
              <a:spLocks noChangeShapeType="1"/>
            </p:cNvSpPr>
            <p:nvPr/>
          </p:nvSpPr>
          <p:spPr bwMode="auto">
            <a:xfrm>
              <a:off x="7742237" y="3543885"/>
              <a:ext cx="228600" cy="16827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89" name="Line 44"/>
            <p:cNvSpPr>
              <a:spLocks noChangeShapeType="1"/>
            </p:cNvSpPr>
            <p:nvPr/>
          </p:nvSpPr>
          <p:spPr bwMode="auto">
            <a:xfrm flipH="1">
              <a:off x="7361237" y="3548648"/>
              <a:ext cx="241300" cy="1778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90" name="Line 45"/>
            <p:cNvSpPr>
              <a:spLocks noChangeShapeType="1"/>
            </p:cNvSpPr>
            <p:nvPr/>
          </p:nvSpPr>
          <p:spPr bwMode="auto">
            <a:xfrm>
              <a:off x="7653337" y="3567698"/>
              <a:ext cx="241300" cy="1778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91" name="Rectangle 46"/>
            <p:cNvSpPr>
              <a:spLocks noChangeArrowheads="1"/>
            </p:cNvSpPr>
            <p:nvPr/>
          </p:nvSpPr>
          <p:spPr bwMode="auto">
            <a:xfrm>
              <a:off x="6827837" y="3124200"/>
              <a:ext cx="1676400" cy="1295400"/>
            </a:xfrm>
            <a:prstGeom prst="rect">
              <a:avLst/>
            </a:prstGeom>
            <a:noFill/>
            <a:ln w="9525" cap="flat" cmpd="sng" algn="ctr">
              <a:solidFill>
                <a:srgbClr val="0000FF"/>
              </a:solidFill>
              <a:prstDash val="dot"/>
              <a:miter lim="800000"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ndara"/>
              </a:endParaRPr>
            </a:p>
          </p:txBody>
        </p:sp>
        <p:sp>
          <p:nvSpPr>
            <p:cNvPr id="93" name="Text Box 57"/>
            <p:cNvSpPr txBox="1">
              <a:spLocks noChangeArrowheads="1"/>
            </p:cNvSpPr>
            <p:nvPr/>
          </p:nvSpPr>
          <p:spPr bwMode="auto">
            <a:xfrm>
              <a:off x="6799262" y="4038600"/>
              <a:ext cx="17351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  <a:latin typeface="Candara"/>
                </a:rPr>
                <a:t>resonance hybrid</a:t>
              </a:r>
            </a:p>
          </p:txBody>
        </p:sp>
        <p:sp>
          <p:nvSpPr>
            <p:cNvPr id="98" name="Text Box 56"/>
            <p:cNvSpPr txBox="1">
              <a:spLocks noChangeArrowheads="1"/>
            </p:cNvSpPr>
            <p:nvPr/>
          </p:nvSpPr>
          <p:spPr bwMode="auto">
            <a:xfrm>
              <a:off x="459108" y="3559314"/>
              <a:ext cx="586549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b="1" i="1" dirty="0">
                  <a:latin typeface="Candara"/>
                </a:rPr>
                <a:t>R</a:t>
              </a:r>
              <a:r>
                <a:rPr lang="en-US" b="1" i="1" dirty="0" smtClean="0">
                  <a:latin typeface="Candara"/>
                </a:rPr>
                <a:t>esonance hybrids </a:t>
              </a:r>
              <a:r>
                <a:rPr lang="en-US" dirty="0" smtClean="0">
                  <a:latin typeface="Candara"/>
                </a:rPr>
                <a:t>are blended Lewis structures that share electrons between equivalent atoms. </a:t>
              </a:r>
              <a:endParaRPr lang="en-US" b="1" i="1" dirty="0">
                <a:latin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114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46703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Resonance is blending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4186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2000" b="1" i="1" dirty="0" smtClean="0">
                <a:latin typeface="Candara"/>
                <a:cs typeface="Candara"/>
              </a:rPr>
              <a:t>Resonance </a:t>
            </a:r>
            <a:r>
              <a:rPr lang="en-US" sz="2000" dirty="0" smtClean="0">
                <a:latin typeface="Candara"/>
                <a:cs typeface="Candara"/>
              </a:rPr>
              <a:t>is all about blending and </a:t>
            </a:r>
            <a:r>
              <a:rPr lang="en-US" sz="2000" u="sng" dirty="0" smtClean="0">
                <a:latin typeface="Candara"/>
                <a:cs typeface="Candara"/>
              </a:rPr>
              <a:t>NOT </a:t>
            </a:r>
            <a:r>
              <a:rPr lang="en-US" sz="2000" dirty="0" smtClean="0">
                <a:latin typeface="Candara"/>
                <a:cs typeface="Candara"/>
              </a:rPr>
              <a:t>about </a:t>
            </a:r>
            <a:r>
              <a:rPr lang="en-US" sz="2000" b="1" i="1" dirty="0" smtClean="0">
                <a:latin typeface="Candara"/>
                <a:cs typeface="Candara"/>
              </a:rPr>
              <a:t>oscillation </a:t>
            </a:r>
            <a:r>
              <a:rPr lang="en-US" sz="2000" dirty="0" smtClean="0">
                <a:latin typeface="Candara"/>
                <a:cs typeface="Candara"/>
              </a:rPr>
              <a:t>between 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two different structures or states.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Resonance causes hybrids, not structures.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47504" y="6371384"/>
            <a:ext cx="151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D&amp;D p.59 - 65</a:t>
            </a:r>
            <a:endParaRPr lang="en-US" sz="1800" dirty="0">
              <a:latin typeface="Candara"/>
              <a:cs typeface="Candar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31852" y="2092193"/>
            <a:ext cx="3459504" cy="4147897"/>
            <a:chOff x="4731852" y="2092193"/>
            <a:chExt cx="3459504" cy="4147897"/>
          </a:xfrm>
        </p:grpSpPr>
        <p:pic>
          <p:nvPicPr>
            <p:cNvPr id="29" name="Picture 3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31852" y="3504118"/>
              <a:ext cx="3296352" cy="2735972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Text Box 48"/>
            <p:cNvSpPr txBox="1">
              <a:spLocks noChangeArrowheads="1"/>
            </p:cNvSpPr>
            <p:nvPr/>
          </p:nvSpPr>
          <p:spPr bwMode="auto">
            <a:xfrm>
              <a:off x="5029200" y="2092193"/>
              <a:ext cx="316215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Pluots</a:t>
              </a:r>
              <a:r>
                <a:rPr lang="en-US" sz="1800" b="1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are made by crossing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plums &amp; apricots. They taste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like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pluots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, not one bit of plum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&amp; then one bit of apricot.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0583" y="2196808"/>
            <a:ext cx="3291630" cy="4508792"/>
            <a:chOff x="670583" y="2196808"/>
            <a:chExt cx="3291630" cy="4508792"/>
          </a:xfrm>
        </p:grpSpPr>
        <p:grpSp>
          <p:nvGrpSpPr>
            <p:cNvPr id="2" name="Group 56"/>
            <p:cNvGrpSpPr/>
            <p:nvPr/>
          </p:nvGrpSpPr>
          <p:grpSpPr>
            <a:xfrm>
              <a:off x="670583" y="2196808"/>
              <a:ext cx="3291630" cy="2817999"/>
              <a:chOff x="991597" y="2574468"/>
              <a:chExt cx="2727071" cy="224396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991597" y="2574468"/>
                <a:ext cx="2035382" cy="1495975"/>
              </a:xfrm>
              <a:prstGeom prst="rect">
                <a:avLst/>
              </a:prstGeom>
              <a:solidFill>
                <a:srgbClr val="0000FF">
                  <a:alpha val="70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83286" y="3322455"/>
                <a:ext cx="2035382" cy="1495975"/>
              </a:xfrm>
              <a:prstGeom prst="rect">
                <a:avLst/>
              </a:prstGeom>
              <a:solidFill>
                <a:srgbClr val="FFFF00">
                  <a:alpha val="7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683286" y="3322455"/>
                <a:ext cx="1343693" cy="747989"/>
              </a:xfrm>
              <a:prstGeom prst="rect">
                <a:avLst/>
              </a:prstGeom>
              <a:solidFill>
                <a:srgbClr val="008000">
                  <a:alpha val="7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Text Box 48"/>
            <p:cNvSpPr txBox="1">
              <a:spLocks noChangeArrowheads="1"/>
            </p:cNvSpPr>
            <p:nvPr/>
          </p:nvSpPr>
          <p:spPr bwMode="auto">
            <a:xfrm>
              <a:off x="670583" y="5228272"/>
              <a:ext cx="2762370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 dirty="0" smtClean="0">
                  <a:solidFill>
                    <a:srgbClr val="0000FF"/>
                  </a:solidFill>
                  <a:latin typeface="Candara"/>
                  <a:cs typeface="Candara"/>
                </a:rPr>
                <a:t>Green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is made by blending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two colors, yellow &amp; blue.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It is not created by 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“alternating” between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yellow &amp; blue.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69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46703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Another example of hybrid blend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3327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dirty="0" smtClean="0">
                <a:latin typeface="Candara"/>
                <a:cs typeface="Candara"/>
              </a:rPr>
              <a:t>Carbonate (CO3</a:t>
            </a:r>
            <a:r>
              <a:rPr lang="en-US" baseline="30000" dirty="0" smtClean="0">
                <a:latin typeface="Candara"/>
                <a:cs typeface="Candara"/>
              </a:rPr>
              <a:t>-2</a:t>
            </a:r>
            <a:r>
              <a:rPr lang="en-US" dirty="0" smtClean="0">
                <a:latin typeface="Candara"/>
                <a:cs typeface="Candara"/>
              </a:rPr>
              <a:t>) has three resonance structures. If they represented the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true structure of the molecule then the double bond would be both shorter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(122 vs. 143 pm) and stronger than the single bonds.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47504" y="6371384"/>
            <a:ext cx="1268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D&amp;D p.60-1</a:t>
            </a:r>
            <a:endParaRPr lang="en-US" sz="1800" dirty="0">
              <a:latin typeface="Candara"/>
              <a:cs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146300"/>
            <a:ext cx="7210540" cy="15113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914400" y="3886200"/>
            <a:ext cx="7142163" cy="2246769"/>
            <a:chOff x="914400" y="3886200"/>
            <a:chExt cx="7142163" cy="224676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96000" y="4191000"/>
              <a:ext cx="1960563" cy="1320800"/>
            </a:xfrm>
            <a:prstGeom prst="rect">
              <a:avLst/>
            </a:prstGeom>
          </p:spPr>
        </p:pic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914400" y="3886200"/>
              <a:ext cx="4572000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4763" indent="-4763"/>
              <a:r>
                <a:rPr lang="en-US" dirty="0" smtClean="0">
                  <a:latin typeface="Candara"/>
                  <a:cs typeface="Candara"/>
                </a:rPr>
                <a:t>But experimental evidence shows that all three bonds to oxygen have equal strength, each oxygen has ~2/3 of a negative charge, and that each has the same bond length, 129 pm.</a:t>
              </a:r>
              <a:endParaRPr lang="en-US" dirty="0">
                <a:latin typeface="Candara"/>
                <a:cs typeface="Candara"/>
              </a:endParaRPr>
            </a:p>
            <a:p>
              <a:pPr marL="4763" indent="-4763"/>
              <a:r>
                <a:rPr lang="en-US" sz="2000" b="1" i="1" dirty="0" smtClean="0">
                  <a:latin typeface="Candara"/>
                  <a:cs typeface="Candara"/>
                </a:rPr>
                <a:t>So data supports the resonance hybrid as  the “realest” structure.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190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46703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Resonance structures: not always equivalent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75644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dirty="0" smtClean="0">
                <a:latin typeface="Candara"/>
                <a:cs typeface="Candara"/>
              </a:rPr>
              <a:t>Look at the three resonance structures for </a:t>
            </a:r>
            <a:r>
              <a:rPr lang="en-US" dirty="0" err="1" smtClean="0">
                <a:latin typeface="Candara"/>
                <a:cs typeface="Candara"/>
              </a:rPr>
              <a:t>nitroethene</a:t>
            </a:r>
            <a:r>
              <a:rPr lang="en-US" dirty="0" smtClean="0">
                <a:latin typeface="Candara"/>
                <a:cs typeface="Candara"/>
              </a:rPr>
              <a:t>, CH2=CHNO2:</a:t>
            </a:r>
            <a:endParaRPr lang="en-US" sz="2000" dirty="0" smtClean="0">
              <a:latin typeface="Candara"/>
              <a:cs typeface="Candar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47504" y="6371384"/>
            <a:ext cx="124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D&amp;D p.61-2</a:t>
            </a:r>
            <a:endParaRPr lang="en-US" sz="1800" dirty="0">
              <a:latin typeface="Candara"/>
              <a:cs typeface="Candara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62000" y="3886200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The first two structures are 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equivalent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because each has a C=C double bond and a N=O double bond. Each has a + charged N and a – charged O.</a:t>
            </a:r>
            <a:endParaRPr lang="en-US" sz="1800" b="1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295399"/>
            <a:ext cx="8001000" cy="2473994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62000" y="5401270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The first two structures are more stable, because they have fewer &amp; closer formal charges. Because they are more stable they are said to 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contribute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more, so the resonance hybrid is more like the first two 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major contributors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. The less stable structure is a 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minor contributor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62000" y="4648200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The third structure is </a:t>
            </a:r>
            <a:r>
              <a:rPr lang="en-US" sz="1800" b="1" dirty="0" smtClean="0">
                <a:solidFill>
                  <a:srgbClr val="0000FF"/>
                </a:solidFill>
                <a:latin typeface="Candara"/>
                <a:cs typeface="Candara"/>
              </a:rPr>
              <a:t>different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; it’s only double bond is C=N. And it has two + charges and two – charges. And one of the carbons does not have an octet.</a:t>
            </a:r>
          </a:p>
        </p:txBody>
      </p:sp>
    </p:spTree>
    <p:extLst>
      <p:ext uri="{BB962C8B-B14F-4D97-AF65-F5344CB8AC3E}">
        <p14:creationId xmlns:p14="http://schemas.microsoft.com/office/powerpoint/2010/main" val="297998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2149336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46703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Rules for playing with resonance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23815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763" indent="-4763"/>
            <a:r>
              <a:rPr lang="en-US" sz="2000" dirty="0" smtClean="0">
                <a:latin typeface="Candara"/>
                <a:cs typeface="Candara"/>
              </a:rPr>
              <a:t>To write resonance structures you need to: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Maintain the number, type &amp; 3D location of all atoms.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Both resonance structures must have the same number of paired &amp;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   unpaired electrons.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P &amp; S can have 10 </a:t>
            </a:r>
            <a:r>
              <a:rPr lang="en-US" sz="2000" dirty="0" err="1" smtClean="0">
                <a:latin typeface="Candara"/>
                <a:cs typeface="Candara"/>
              </a:rPr>
              <a:t>e</a:t>
            </a:r>
            <a:r>
              <a:rPr lang="en-US" sz="2000" dirty="0" smtClean="0">
                <a:latin typeface="Candara"/>
                <a:cs typeface="Candara"/>
              </a:rPr>
              <a:t>- rather than an octet </a:t>
            </a:r>
            <a:r>
              <a:rPr lang="en-US" sz="2000" i="1" dirty="0" smtClean="0">
                <a:latin typeface="Candara"/>
                <a:cs typeface="Candara"/>
              </a:rPr>
              <a:t>(because they have </a:t>
            </a:r>
            <a:r>
              <a:rPr lang="en-US" sz="2000" i="1" dirty="0" err="1" smtClean="0">
                <a:latin typeface="Candara"/>
                <a:cs typeface="Candara"/>
              </a:rPr>
              <a:t>d</a:t>
            </a:r>
            <a:r>
              <a:rPr lang="en-US" sz="2000" i="1" dirty="0" smtClean="0">
                <a:latin typeface="Candara"/>
                <a:cs typeface="Candara"/>
              </a:rPr>
              <a:t> </a:t>
            </a:r>
            <a:r>
              <a:rPr lang="en-US" sz="2000" i="1" dirty="0" err="1" smtClean="0">
                <a:latin typeface="Candara"/>
                <a:cs typeface="Candara"/>
              </a:rPr>
              <a:t>orbitals</a:t>
            </a:r>
            <a:r>
              <a:rPr lang="en-US" sz="2000" i="1" dirty="0" smtClean="0">
                <a:latin typeface="Candara"/>
                <a:cs typeface="Candara"/>
              </a:rPr>
              <a:t>)</a:t>
            </a:r>
            <a:r>
              <a:rPr lang="en-US" sz="2000" dirty="0" smtClean="0">
                <a:latin typeface="Candara"/>
                <a:cs typeface="Candara"/>
              </a:rPr>
              <a:t>.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Only </a:t>
            </a:r>
            <a:r>
              <a:rPr lang="en-US" sz="2000" dirty="0" err="1" smtClean="0">
                <a:latin typeface="Candara"/>
                <a:cs typeface="Candara"/>
              </a:rPr>
              <a:t>π</a:t>
            </a:r>
            <a:r>
              <a:rPr lang="en-US" sz="2000" dirty="0" smtClean="0">
                <a:latin typeface="Candara"/>
                <a:cs typeface="Candara"/>
              </a:rPr>
              <a:t> bonds &amp; free </a:t>
            </a:r>
            <a:r>
              <a:rPr lang="en-US" sz="2000" dirty="0" err="1" smtClean="0">
                <a:latin typeface="Candara"/>
                <a:cs typeface="Candara"/>
              </a:rPr>
              <a:t>e</a:t>
            </a:r>
            <a:r>
              <a:rPr lang="en-US" sz="2000" dirty="0" smtClean="0">
                <a:latin typeface="Candara"/>
                <a:cs typeface="Candara"/>
              </a:rPr>
              <a:t>- pairs can be moved.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  <a:cs typeface="Candara"/>
              </a:rPr>
              <a:t>Use arrows to move the pairs and π bonds</a:t>
            </a:r>
            <a:r>
              <a:rPr lang="en-US" sz="2000" i="1" dirty="0" smtClean="0">
                <a:latin typeface="Candara"/>
                <a:cs typeface="Candara"/>
              </a:rPr>
              <a:t>.</a:t>
            </a:r>
            <a:endParaRPr lang="en-US" sz="2000" dirty="0" smtClean="0">
              <a:latin typeface="Candara"/>
              <a:cs typeface="Candara"/>
            </a:endParaRPr>
          </a:p>
          <a:p>
            <a:pPr marL="457200" indent="-457200">
              <a:buAutoNum type="arabicParenR"/>
            </a:pPr>
            <a:r>
              <a:rPr lang="en-US" dirty="0" smtClean="0">
                <a:latin typeface="Candara"/>
                <a:cs typeface="Candara"/>
              </a:rPr>
              <a:t>R</a:t>
            </a:r>
            <a:r>
              <a:rPr lang="en-US" sz="2000" dirty="0" smtClean="0">
                <a:latin typeface="Candara"/>
                <a:cs typeface="Candara"/>
              </a:rPr>
              <a:t>esonance structures with lower formal charge are major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3657600"/>
            <a:ext cx="8077200" cy="766564"/>
            <a:chOff x="533400" y="3657600"/>
            <a:chExt cx="8077200" cy="766564"/>
          </a:xfrm>
        </p:grpSpPr>
        <p:sp>
          <p:nvSpPr>
            <p:cNvPr id="33" name="Text Box 40"/>
            <p:cNvSpPr txBox="1">
              <a:spLocks noChangeArrowheads="1"/>
            </p:cNvSpPr>
            <p:nvPr/>
          </p:nvSpPr>
          <p:spPr bwMode="auto">
            <a:xfrm>
              <a:off x="533400" y="3716278"/>
              <a:ext cx="630688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latin typeface="Candara"/>
                  <a:cs typeface="Candara"/>
                </a:rPr>
                <a:t>Write the two resonance structures for CH2 = CH – CH2</a:t>
              </a:r>
              <a:r>
                <a:rPr lang="en-US" sz="2000" baseline="30000" dirty="0" smtClean="0">
                  <a:latin typeface="Candara"/>
                  <a:cs typeface="Candara"/>
                </a:rPr>
                <a:t>+1</a:t>
              </a:r>
              <a:r>
                <a:rPr lang="en-US" sz="2000" dirty="0" smtClean="0">
                  <a:latin typeface="Candara"/>
                  <a:cs typeface="Candara"/>
                </a:rPr>
                <a:t>.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i="1" dirty="0" smtClean="0">
                  <a:latin typeface="Candara"/>
                  <a:cs typeface="Candara"/>
                </a:rPr>
                <a:t>Are they equivalent?</a:t>
              </a:r>
              <a:endParaRPr lang="en-US" sz="2000" i="1" dirty="0">
                <a:latin typeface="Candara"/>
                <a:cs typeface="Candara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09600" y="3657600"/>
              <a:ext cx="8001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" name="Group 1"/>
          <p:cNvGrpSpPr/>
          <p:nvPr/>
        </p:nvGrpSpPr>
        <p:grpSpPr>
          <a:xfrm>
            <a:off x="823602" y="4495800"/>
            <a:ext cx="6034398" cy="1640792"/>
            <a:chOff x="823602" y="4495800"/>
            <a:chExt cx="6034398" cy="1640792"/>
          </a:xfrm>
        </p:grpSpPr>
        <p:sp>
          <p:nvSpPr>
            <p:cNvPr id="35" name="Text Box 42"/>
            <p:cNvSpPr txBox="1">
              <a:spLocks noChangeArrowheads="1"/>
            </p:cNvSpPr>
            <p:nvPr/>
          </p:nvSpPr>
          <p:spPr bwMode="auto">
            <a:xfrm>
              <a:off x="1295400" y="4495800"/>
              <a:ext cx="78857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       C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823602" y="4688792"/>
              <a:ext cx="2209800" cy="14478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41" name="Text Box 50"/>
            <p:cNvSpPr txBox="1">
              <a:spLocks noChangeArrowheads="1"/>
            </p:cNvSpPr>
            <p:nvPr/>
          </p:nvSpPr>
          <p:spPr bwMode="auto">
            <a:xfrm>
              <a:off x="899802" y="4724400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 flipH="1">
              <a:off x="1143000" y="5348599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>
              <a:off x="3352800" y="5296804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9" name="Line 52"/>
            <p:cNvSpPr>
              <a:spLocks noChangeShapeType="1"/>
            </p:cNvSpPr>
            <p:nvPr/>
          </p:nvSpPr>
          <p:spPr bwMode="auto">
            <a:xfrm flipH="1" flipV="1">
              <a:off x="1143000" y="4953000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30" name="Text Box 50"/>
            <p:cNvSpPr txBox="1">
              <a:spLocks noChangeArrowheads="1"/>
            </p:cNvSpPr>
            <p:nvPr/>
          </p:nvSpPr>
          <p:spPr bwMode="auto">
            <a:xfrm>
              <a:off x="899802" y="5360267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 flipH="1">
              <a:off x="2013606" y="4920597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34" name="Text Box 50"/>
            <p:cNvSpPr txBox="1">
              <a:spLocks noChangeArrowheads="1"/>
            </p:cNvSpPr>
            <p:nvPr/>
          </p:nvSpPr>
          <p:spPr bwMode="auto">
            <a:xfrm>
              <a:off x="2179465" y="4695202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39" name="Line 52"/>
            <p:cNvSpPr>
              <a:spLocks noChangeShapeType="1"/>
            </p:cNvSpPr>
            <p:nvPr/>
          </p:nvSpPr>
          <p:spPr bwMode="auto">
            <a:xfrm flipH="1" flipV="1">
              <a:off x="2013606" y="5348599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 flipH="1">
              <a:off x="1524000" y="5228602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 flipH="1">
              <a:off x="1524000" y="5298392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8" name="Text Box 50"/>
            <p:cNvSpPr txBox="1">
              <a:spLocks noChangeArrowheads="1"/>
            </p:cNvSpPr>
            <p:nvPr/>
          </p:nvSpPr>
          <p:spPr bwMode="auto">
            <a:xfrm>
              <a:off x="2162796" y="5395601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</a:t>
              </a:r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 flipH="1">
              <a:off x="2405994" y="5606397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 flipV="1">
              <a:off x="2010396" y="5685802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2" name="Text Box 50"/>
            <p:cNvSpPr txBox="1">
              <a:spLocks noChangeArrowheads="1"/>
            </p:cNvSpPr>
            <p:nvPr/>
          </p:nvSpPr>
          <p:spPr bwMode="auto">
            <a:xfrm>
              <a:off x="2622067" y="5392396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/>
          </p:nvSpPr>
          <p:spPr bwMode="auto">
            <a:xfrm>
              <a:off x="1767198" y="5700401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64" name="Text Box 50"/>
            <p:cNvSpPr txBox="1">
              <a:spLocks noChangeArrowheads="1"/>
            </p:cNvSpPr>
            <p:nvPr/>
          </p:nvSpPr>
          <p:spPr bwMode="auto">
            <a:xfrm>
              <a:off x="2253594" y="5533402"/>
              <a:ext cx="3010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+</a:t>
              </a:r>
            </a:p>
          </p:txBody>
        </p:sp>
        <p:sp>
          <p:nvSpPr>
            <p:cNvPr id="65" name="Text Box 50"/>
            <p:cNvSpPr txBox="1">
              <a:spLocks noChangeArrowheads="1"/>
            </p:cNvSpPr>
            <p:nvPr/>
          </p:nvSpPr>
          <p:spPr bwMode="auto">
            <a:xfrm>
              <a:off x="3048000" y="4612592"/>
              <a:ext cx="3817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+1</a:t>
              </a:r>
            </a:p>
          </p:txBody>
        </p:sp>
        <p:sp>
          <p:nvSpPr>
            <p:cNvPr id="66" name="AutoShape 44"/>
            <p:cNvSpPr>
              <a:spLocks noChangeArrowheads="1"/>
            </p:cNvSpPr>
            <p:nvPr/>
          </p:nvSpPr>
          <p:spPr bwMode="auto">
            <a:xfrm>
              <a:off x="4251804" y="4688792"/>
              <a:ext cx="2209800" cy="14478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67" name="Text Box 50"/>
            <p:cNvSpPr txBox="1">
              <a:spLocks noChangeArrowheads="1"/>
            </p:cNvSpPr>
            <p:nvPr/>
          </p:nvSpPr>
          <p:spPr bwMode="auto">
            <a:xfrm>
              <a:off x="4328004" y="4724400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68" name="Line 52"/>
            <p:cNvSpPr>
              <a:spLocks noChangeShapeType="1"/>
            </p:cNvSpPr>
            <p:nvPr/>
          </p:nvSpPr>
          <p:spPr bwMode="auto">
            <a:xfrm flipH="1">
              <a:off x="4571202" y="5348599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9" name="Line 52"/>
            <p:cNvSpPr>
              <a:spLocks noChangeShapeType="1"/>
            </p:cNvSpPr>
            <p:nvPr/>
          </p:nvSpPr>
          <p:spPr bwMode="auto">
            <a:xfrm flipH="1" flipV="1">
              <a:off x="4571202" y="4953000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0" name="Text Box 50"/>
            <p:cNvSpPr txBox="1">
              <a:spLocks noChangeArrowheads="1"/>
            </p:cNvSpPr>
            <p:nvPr/>
          </p:nvSpPr>
          <p:spPr bwMode="auto">
            <a:xfrm>
              <a:off x="4328004" y="5360267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71" name="Line 52"/>
            <p:cNvSpPr>
              <a:spLocks noChangeShapeType="1"/>
            </p:cNvSpPr>
            <p:nvPr/>
          </p:nvSpPr>
          <p:spPr bwMode="auto">
            <a:xfrm flipH="1">
              <a:off x="5441808" y="4920597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2" name="Text Box 50"/>
            <p:cNvSpPr txBox="1">
              <a:spLocks noChangeArrowheads="1"/>
            </p:cNvSpPr>
            <p:nvPr/>
          </p:nvSpPr>
          <p:spPr bwMode="auto">
            <a:xfrm>
              <a:off x="5607667" y="4695202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73" name="Line 52"/>
            <p:cNvSpPr>
              <a:spLocks noChangeShapeType="1"/>
            </p:cNvSpPr>
            <p:nvPr/>
          </p:nvSpPr>
          <p:spPr bwMode="auto">
            <a:xfrm flipH="1" flipV="1">
              <a:off x="5441808" y="5348599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5" name="Line 52"/>
            <p:cNvSpPr>
              <a:spLocks noChangeShapeType="1"/>
            </p:cNvSpPr>
            <p:nvPr/>
          </p:nvSpPr>
          <p:spPr bwMode="auto">
            <a:xfrm flipH="1">
              <a:off x="4952202" y="525459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6" name="Text Box 50"/>
            <p:cNvSpPr txBox="1">
              <a:spLocks noChangeArrowheads="1"/>
            </p:cNvSpPr>
            <p:nvPr/>
          </p:nvSpPr>
          <p:spPr bwMode="auto">
            <a:xfrm>
              <a:off x="5590998" y="5395601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</a:t>
              </a:r>
            </a:p>
          </p:txBody>
        </p:sp>
        <p:sp>
          <p:nvSpPr>
            <p:cNvPr id="77" name="Line 52"/>
            <p:cNvSpPr>
              <a:spLocks noChangeShapeType="1"/>
            </p:cNvSpPr>
            <p:nvPr/>
          </p:nvSpPr>
          <p:spPr bwMode="auto">
            <a:xfrm flipH="1">
              <a:off x="5834196" y="5606397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8" name="Line 52"/>
            <p:cNvSpPr>
              <a:spLocks noChangeShapeType="1"/>
            </p:cNvSpPr>
            <p:nvPr/>
          </p:nvSpPr>
          <p:spPr bwMode="auto">
            <a:xfrm flipV="1">
              <a:off x="5438598" y="5685802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9" name="Text Box 50"/>
            <p:cNvSpPr txBox="1">
              <a:spLocks noChangeArrowheads="1"/>
            </p:cNvSpPr>
            <p:nvPr/>
          </p:nvSpPr>
          <p:spPr bwMode="auto">
            <a:xfrm>
              <a:off x="6050269" y="5392396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80" name="Text Box 50"/>
            <p:cNvSpPr txBox="1">
              <a:spLocks noChangeArrowheads="1"/>
            </p:cNvSpPr>
            <p:nvPr/>
          </p:nvSpPr>
          <p:spPr bwMode="auto">
            <a:xfrm>
              <a:off x="5195400" y="5700401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81" name="Text Box 50"/>
            <p:cNvSpPr txBox="1">
              <a:spLocks noChangeArrowheads="1"/>
            </p:cNvSpPr>
            <p:nvPr/>
          </p:nvSpPr>
          <p:spPr bwMode="auto">
            <a:xfrm>
              <a:off x="4753596" y="4841192"/>
              <a:ext cx="3010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+</a:t>
              </a:r>
            </a:p>
          </p:txBody>
        </p:sp>
        <p:sp>
          <p:nvSpPr>
            <p:cNvPr id="82" name="Text Box 50"/>
            <p:cNvSpPr txBox="1">
              <a:spLocks noChangeArrowheads="1"/>
            </p:cNvSpPr>
            <p:nvPr/>
          </p:nvSpPr>
          <p:spPr bwMode="auto">
            <a:xfrm>
              <a:off x="6476202" y="4612592"/>
              <a:ext cx="3817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+1</a:t>
              </a:r>
            </a:p>
          </p:txBody>
        </p:sp>
        <p:sp>
          <p:nvSpPr>
            <p:cNvPr id="83" name="Text Box 42"/>
            <p:cNvSpPr txBox="1">
              <a:spLocks noChangeArrowheads="1"/>
            </p:cNvSpPr>
            <p:nvPr/>
          </p:nvSpPr>
          <p:spPr bwMode="auto">
            <a:xfrm>
              <a:off x="4730234" y="4508261"/>
              <a:ext cx="78857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       C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84" name="Curved Up Arrow 83"/>
            <p:cNvSpPr/>
            <p:nvPr/>
          </p:nvSpPr>
          <p:spPr bwMode="auto">
            <a:xfrm rot="1065626">
              <a:off x="1634220" y="5427064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85" name="Line 52"/>
            <p:cNvSpPr>
              <a:spLocks noChangeShapeType="1"/>
            </p:cNvSpPr>
            <p:nvPr/>
          </p:nvSpPr>
          <p:spPr bwMode="auto">
            <a:xfrm flipH="1" flipV="1">
              <a:off x="5471802" y="5312991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6" name="Curved Up Arrow 85"/>
            <p:cNvSpPr/>
            <p:nvPr/>
          </p:nvSpPr>
          <p:spPr bwMode="auto">
            <a:xfrm rot="1890962" flipH="1">
              <a:off x="5013887" y="5359264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858000" y="5029200"/>
            <a:ext cx="2286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Equivalent because both resonance structures have the same formal charges.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8596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46703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Exercise: creating resonance structures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457200" y="838200"/>
            <a:ext cx="6679333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Write the resonance structures, &amp; calculate formal charge</a:t>
            </a:r>
            <a:r>
              <a:rPr lang="en-US" dirty="0" smtClean="0">
                <a:latin typeface="Candara"/>
                <a:cs typeface="Candara"/>
              </a:rPr>
              <a:t>.</a:t>
            </a:r>
            <a:endParaRPr lang="en-US" sz="2000" dirty="0" smtClean="0">
              <a:latin typeface="Candara"/>
              <a:cs typeface="Candara"/>
            </a:endParaRPr>
          </a:p>
          <a:p>
            <a:endParaRPr lang="en-US" sz="900" dirty="0" smtClean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1) CH3NO2</a:t>
            </a:r>
          </a:p>
          <a:p>
            <a:r>
              <a:rPr lang="en-US" sz="2000" dirty="0" smtClean="0">
                <a:latin typeface="Candara"/>
                <a:cs typeface="Candara"/>
              </a:rPr>
              <a:t>2) CH2CHO</a:t>
            </a:r>
            <a:r>
              <a:rPr lang="en-US" sz="2000" baseline="30000" dirty="0" smtClean="0">
                <a:latin typeface="Candara"/>
                <a:cs typeface="Candara"/>
              </a:rPr>
              <a:t>-1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5063" y="1178609"/>
            <a:ext cx="5122725" cy="2879791"/>
            <a:chOff x="2575063" y="1178609"/>
            <a:chExt cx="5122725" cy="2879791"/>
          </a:xfrm>
        </p:grpSpPr>
        <p:sp>
          <p:nvSpPr>
            <p:cNvPr id="58372" name="Rectangle 4"/>
            <p:cNvSpPr>
              <a:spLocks noChangeArrowheads="1"/>
            </p:cNvSpPr>
            <p:nvPr/>
          </p:nvSpPr>
          <p:spPr bwMode="auto">
            <a:xfrm>
              <a:off x="7513638" y="1768337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49" name="Text Box 42"/>
            <p:cNvSpPr txBox="1">
              <a:spLocks noChangeArrowheads="1"/>
            </p:cNvSpPr>
            <p:nvPr/>
          </p:nvSpPr>
          <p:spPr bwMode="auto">
            <a:xfrm>
              <a:off x="3062598" y="1178609"/>
              <a:ext cx="817314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       N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50" name="AutoShape 44"/>
            <p:cNvSpPr>
              <a:spLocks noChangeArrowheads="1"/>
            </p:cNvSpPr>
            <p:nvPr/>
          </p:nvSpPr>
          <p:spPr bwMode="auto">
            <a:xfrm>
              <a:off x="2590800" y="1342403"/>
              <a:ext cx="1905000" cy="12192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3064669" y="1237005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56" name="Text Box 50"/>
            <p:cNvSpPr txBox="1">
              <a:spLocks noChangeArrowheads="1"/>
            </p:cNvSpPr>
            <p:nvPr/>
          </p:nvSpPr>
          <p:spPr bwMode="auto">
            <a:xfrm>
              <a:off x="3062598" y="2209801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 flipH="1">
              <a:off x="3780804" y="1603406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4" name="Text Box 50"/>
            <p:cNvSpPr txBox="1">
              <a:spLocks noChangeArrowheads="1"/>
            </p:cNvSpPr>
            <p:nvPr/>
          </p:nvSpPr>
          <p:spPr bwMode="auto">
            <a:xfrm>
              <a:off x="3946663" y="1378011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O:</a:t>
              </a:r>
            </a:p>
          </p:txBody>
        </p:sp>
        <p:sp>
          <p:nvSpPr>
            <p:cNvPr id="87" name="Line 52"/>
            <p:cNvSpPr>
              <a:spLocks noChangeShapeType="1"/>
            </p:cNvSpPr>
            <p:nvPr/>
          </p:nvSpPr>
          <p:spPr bwMode="auto">
            <a:xfrm flipH="1" flipV="1">
              <a:off x="3780804" y="2031408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8" name="Line 52"/>
            <p:cNvSpPr>
              <a:spLocks noChangeShapeType="1"/>
            </p:cNvSpPr>
            <p:nvPr/>
          </p:nvSpPr>
          <p:spPr bwMode="auto">
            <a:xfrm flipH="1">
              <a:off x="3291198" y="1911411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9" name="Line 52"/>
            <p:cNvSpPr>
              <a:spLocks noChangeShapeType="1"/>
            </p:cNvSpPr>
            <p:nvPr/>
          </p:nvSpPr>
          <p:spPr bwMode="auto">
            <a:xfrm rot="5400000" flipH="1">
              <a:off x="3077196" y="2195202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0" name="Text Box 50"/>
            <p:cNvSpPr txBox="1">
              <a:spLocks noChangeArrowheads="1"/>
            </p:cNvSpPr>
            <p:nvPr/>
          </p:nvSpPr>
          <p:spPr bwMode="auto">
            <a:xfrm>
              <a:off x="3929994" y="2078410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O:</a:t>
              </a:r>
            </a:p>
          </p:txBody>
        </p:sp>
        <p:sp>
          <p:nvSpPr>
            <p:cNvPr id="97" name="Curved Up Arrow 96"/>
            <p:cNvSpPr/>
            <p:nvPr/>
          </p:nvSpPr>
          <p:spPr bwMode="auto">
            <a:xfrm rot="2749935" flipH="1">
              <a:off x="3585145" y="2279911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100" name="Line 52"/>
            <p:cNvSpPr>
              <a:spLocks noChangeShapeType="1"/>
            </p:cNvSpPr>
            <p:nvPr/>
          </p:nvSpPr>
          <p:spPr bwMode="auto">
            <a:xfrm flipH="1">
              <a:off x="2819400" y="1905001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01" name="Line 52"/>
            <p:cNvSpPr>
              <a:spLocks noChangeShapeType="1"/>
            </p:cNvSpPr>
            <p:nvPr/>
          </p:nvSpPr>
          <p:spPr bwMode="auto">
            <a:xfrm rot="5400000" flipH="1">
              <a:off x="3080406" y="1676401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02" name="Text Box 50"/>
            <p:cNvSpPr txBox="1">
              <a:spLocks noChangeArrowheads="1"/>
            </p:cNvSpPr>
            <p:nvPr/>
          </p:nvSpPr>
          <p:spPr bwMode="auto">
            <a:xfrm>
              <a:off x="2575063" y="1705873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103" name="Line 52"/>
            <p:cNvSpPr>
              <a:spLocks noChangeShapeType="1"/>
            </p:cNvSpPr>
            <p:nvPr/>
          </p:nvSpPr>
          <p:spPr bwMode="auto">
            <a:xfrm flipH="1">
              <a:off x="3810000" y="1647203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04" name="Text Box 50"/>
            <p:cNvSpPr txBox="1">
              <a:spLocks noChangeArrowheads="1"/>
            </p:cNvSpPr>
            <p:nvPr/>
          </p:nvSpPr>
          <p:spPr bwMode="auto">
            <a:xfrm>
              <a:off x="3962400" y="2148200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05" name="Text Box 50"/>
            <p:cNvSpPr txBox="1">
              <a:spLocks noChangeArrowheads="1"/>
            </p:cNvSpPr>
            <p:nvPr/>
          </p:nvSpPr>
          <p:spPr bwMode="auto">
            <a:xfrm>
              <a:off x="3947802" y="1890402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06" name="Text Box 50"/>
            <p:cNvSpPr txBox="1">
              <a:spLocks noChangeArrowheads="1"/>
            </p:cNvSpPr>
            <p:nvPr/>
          </p:nvSpPr>
          <p:spPr bwMode="auto">
            <a:xfrm>
              <a:off x="3962400" y="1204602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 bwMode="auto">
            <a:xfrm>
              <a:off x="4648200" y="1905001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08" name="Curved Up Arrow 107"/>
            <p:cNvSpPr/>
            <p:nvPr/>
          </p:nvSpPr>
          <p:spPr bwMode="auto">
            <a:xfrm rot="8131234" flipH="1">
              <a:off x="3689980" y="1264762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109" name="Text Box 42"/>
            <p:cNvSpPr txBox="1">
              <a:spLocks noChangeArrowheads="1"/>
            </p:cNvSpPr>
            <p:nvPr/>
          </p:nvSpPr>
          <p:spPr bwMode="auto">
            <a:xfrm>
              <a:off x="5973935" y="1178610"/>
              <a:ext cx="817314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       N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110" name="AutoShape 44"/>
            <p:cNvSpPr>
              <a:spLocks noChangeArrowheads="1"/>
            </p:cNvSpPr>
            <p:nvPr/>
          </p:nvSpPr>
          <p:spPr bwMode="auto">
            <a:xfrm>
              <a:off x="5502137" y="1342404"/>
              <a:ext cx="1905000" cy="12192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111" name="Text Box 50"/>
            <p:cNvSpPr txBox="1">
              <a:spLocks noChangeArrowheads="1"/>
            </p:cNvSpPr>
            <p:nvPr/>
          </p:nvSpPr>
          <p:spPr bwMode="auto">
            <a:xfrm>
              <a:off x="5976006" y="1237006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112" name="Text Box 50"/>
            <p:cNvSpPr txBox="1">
              <a:spLocks noChangeArrowheads="1"/>
            </p:cNvSpPr>
            <p:nvPr/>
          </p:nvSpPr>
          <p:spPr bwMode="auto">
            <a:xfrm>
              <a:off x="5973935" y="2209802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113" name="Line 52"/>
            <p:cNvSpPr>
              <a:spLocks noChangeShapeType="1"/>
            </p:cNvSpPr>
            <p:nvPr/>
          </p:nvSpPr>
          <p:spPr bwMode="auto">
            <a:xfrm flipH="1">
              <a:off x="6692141" y="1603407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14" name="Text Box 50"/>
            <p:cNvSpPr txBox="1">
              <a:spLocks noChangeArrowheads="1"/>
            </p:cNvSpPr>
            <p:nvPr/>
          </p:nvSpPr>
          <p:spPr bwMode="auto">
            <a:xfrm>
              <a:off x="6858000" y="1378012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O:</a:t>
              </a:r>
            </a:p>
          </p:txBody>
        </p:sp>
        <p:sp>
          <p:nvSpPr>
            <p:cNvPr id="115" name="Line 52"/>
            <p:cNvSpPr>
              <a:spLocks noChangeShapeType="1"/>
            </p:cNvSpPr>
            <p:nvPr/>
          </p:nvSpPr>
          <p:spPr bwMode="auto">
            <a:xfrm flipH="1" flipV="1">
              <a:off x="6692141" y="2031409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16" name="Line 52"/>
            <p:cNvSpPr>
              <a:spLocks noChangeShapeType="1"/>
            </p:cNvSpPr>
            <p:nvPr/>
          </p:nvSpPr>
          <p:spPr bwMode="auto">
            <a:xfrm flipH="1">
              <a:off x="6202535" y="1911412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17" name="Line 52"/>
            <p:cNvSpPr>
              <a:spLocks noChangeShapeType="1"/>
            </p:cNvSpPr>
            <p:nvPr/>
          </p:nvSpPr>
          <p:spPr bwMode="auto">
            <a:xfrm rot="5400000" flipH="1">
              <a:off x="5988533" y="2195203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18" name="Text Box 50"/>
            <p:cNvSpPr txBox="1">
              <a:spLocks noChangeArrowheads="1"/>
            </p:cNvSpPr>
            <p:nvPr/>
          </p:nvSpPr>
          <p:spPr bwMode="auto">
            <a:xfrm>
              <a:off x="6841331" y="2078411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O:</a:t>
              </a:r>
            </a:p>
          </p:txBody>
        </p:sp>
        <p:sp>
          <p:nvSpPr>
            <p:cNvPr id="119" name="Curved Up Arrow 118"/>
            <p:cNvSpPr/>
            <p:nvPr/>
          </p:nvSpPr>
          <p:spPr bwMode="auto">
            <a:xfrm rot="3008798">
              <a:off x="6502005" y="2279912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120" name="Line 52"/>
            <p:cNvSpPr>
              <a:spLocks noChangeShapeType="1"/>
            </p:cNvSpPr>
            <p:nvPr/>
          </p:nvSpPr>
          <p:spPr bwMode="auto">
            <a:xfrm flipH="1">
              <a:off x="5730737" y="1905002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21" name="Line 52"/>
            <p:cNvSpPr>
              <a:spLocks noChangeShapeType="1"/>
            </p:cNvSpPr>
            <p:nvPr/>
          </p:nvSpPr>
          <p:spPr bwMode="auto">
            <a:xfrm rot="5400000" flipH="1">
              <a:off x="5991743" y="1676402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22" name="Text Box 50"/>
            <p:cNvSpPr txBox="1">
              <a:spLocks noChangeArrowheads="1"/>
            </p:cNvSpPr>
            <p:nvPr/>
          </p:nvSpPr>
          <p:spPr bwMode="auto">
            <a:xfrm>
              <a:off x="5486400" y="1705874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123" name="Line 52"/>
            <p:cNvSpPr>
              <a:spLocks noChangeShapeType="1"/>
            </p:cNvSpPr>
            <p:nvPr/>
          </p:nvSpPr>
          <p:spPr bwMode="auto">
            <a:xfrm flipH="1" flipV="1">
              <a:off x="6721337" y="1995800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24" name="Text Box 50"/>
            <p:cNvSpPr txBox="1">
              <a:spLocks noChangeArrowheads="1"/>
            </p:cNvSpPr>
            <p:nvPr/>
          </p:nvSpPr>
          <p:spPr bwMode="auto">
            <a:xfrm>
              <a:off x="6873737" y="2148200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25" name="Text Box 50"/>
            <p:cNvSpPr txBox="1">
              <a:spLocks noChangeArrowheads="1"/>
            </p:cNvSpPr>
            <p:nvPr/>
          </p:nvSpPr>
          <p:spPr bwMode="auto">
            <a:xfrm>
              <a:off x="6873737" y="1447801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26" name="Text Box 50"/>
            <p:cNvSpPr txBox="1">
              <a:spLocks noChangeArrowheads="1"/>
            </p:cNvSpPr>
            <p:nvPr/>
          </p:nvSpPr>
          <p:spPr bwMode="auto">
            <a:xfrm>
              <a:off x="6873737" y="1204603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27" name="Curved Up Arrow 126"/>
            <p:cNvSpPr/>
            <p:nvPr/>
          </p:nvSpPr>
          <p:spPr bwMode="auto">
            <a:xfrm rot="8140662">
              <a:off x="6515650" y="1320187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83" name="Text Box 50"/>
            <p:cNvSpPr txBox="1">
              <a:spLocks noChangeArrowheads="1"/>
            </p:cNvSpPr>
            <p:nvPr/>
          </p:nvSpPr>
          <p:spPr bwMode="auto">
            <a:xfrm>
              <a:off x="2628244" y="2562201"/>
              <a:ext cx="1964938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 = 1 – (0+1) = 0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N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= 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5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– (0+4) = +1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 = 4 – (0+4) = 0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 O = 6 – (4 + 2) = 0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= O = 6 – (6+1) = -1</a:t>
              </a:r>
            </a:p>
          </p:txBody>
        </p:sp>
        <p:sp>
          <p:nvSpPr>
            <p:cNvPr id="85" name="Text Box 50"/>
            <p:cNvSpPr txBox="1">
              <a:spLocks noChangeArrowheads="1"/>
            </p:cNvSpPr>
            <p:nvPr/>
          </p:nvSpPr>
          <p:spPr bwMode="auto">
            <a:xfrm>
              <a:off x="5637601" y="2581072"/>
              <a:ext cx="2013630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 = 1 – (0+1) = 0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N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= 5 – (0+4) = +1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 = 4 – (0+4) = 0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 O = 6- (4+2) = 0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=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O = 6 – (6 + 1) = -1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419600" y="2396064"/>
              <a:ext cx="1208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equivalent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52400" y="4045477"/>
            <a:ext cx="8595730" cy="2744782"/>
            <a:chOff x="152400" y="4045477"/>
            <a:chExt cx="8595730" cy="2744782"/>
          </a:xfrm>
        </p:grpSpPr>
        <p:sp>
          <p:nvSpPr>
            <p:cNvPr id="35" name="Text Box 42"/>
            <p:cNvSpPr txBox="1">
              <a:spLocks noChangeArrowheads="1"/>
            </p:cNvSpPr>
            <p:nvPr/>
          </p:nvSpPr>
          <p:spPr bwMode="auto">
            <a:xfrm>
              <a:off x="1360803" y="4109528"/>
              <a:ext cx="78857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       C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889005" y="4302520"/>
              <a:ext cx="1843398" cy="12192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41" name="Text Box 50"/>
            <p:cNvSpPr txBox="1">
              <a:spLocks noChangeArrowheads="1"/>
            </p:cNvSpPr>
            <p:nvPr/>
          </p:nvSpPr>
          <p:spPr bwMode="auto">
            <a:xfrm>
              <a:off x="965205" y="4338128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 flipH="1">
              <a:off x="1208403" y="4962327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>
              <a:off x="2961003" y="4910532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9" name="Line 52"/>
            <p:cNvSpPr>
              <a:spLocks noChangeShapeType="1"/>
            </p:cNvSpPr>
            <p:nvPr/>
          </p:nvSpPr>
          <p:spPr bwMode="auto">
            <a:xfrm flipH="1" flipV="1">
              <a:off x="1208403" y="4566728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30" name="Text Box 50"/>
            <p:cNvSpPr txBox="1">
              <a:spLocks noChangeArrowheads="1"/>
            </p:cNvSpPr>
            <p:nvPr/>
          </p:nvSpPr>
          <p:spPr bwMode="auto">
            <a:xfrm>
              <a:off x="965205" y="4973995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 flipH="1">
              <a:off x="2079009" y="4534325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34" name="Text Box 50"/>
            <p:cNvSpPr txBox="1">
              <a:spLocks noChangeArrowheads="1"/>
            </p:cNvSpPr>
            <p:nvPr/>
          </p:nvSpPr>
          <p:spPr bwMode="auto">
            <a:xfrm>
              <a:off x="2244868" y="4308930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39" name="Line 52"/>
            <p:cNvSpPr>
              <a:spLocks noChangeShapeType="1"/>
            </p:cNvSpPr>
            <p:nvPr/>
          </p:nvSpPr>
          <p:spPr bwMode="auto">
            <a:xfrm flipH="1" flipV="1">
              <a:off x="2064411" y="4962327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 flipH="1">
              <a:off x="1589403" y="487152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8" name="Text Box 50"/>
            <p:cNvSpPr txBox="1">
              <a:spLocks noChangeArrowheads="1"/>
            </p:cNvSpPr>
            <p:nvPr/>
          </p:nvSpPr>
          <p:spPr bwMode="auto">
            <a:xfrm>
              <a:off x="2228199" y="5009329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O:</a:t>
              </a:r>
            </a:p>
          </p:txBody>
        </p:sp>
        <p:sp>
          <p:nvSpPr>
            <p:cNvPr id="64" name="Text Box 50"/>
            <p:cNvSpPr txBox="1">
              <a:spLocks noChangeArrowheads="1"/>
            </p:cNvSpPr>
            <p:nvPr/>
          </p:nvSpPr>
          <p:spPr bwMode="auto">
            <a:xfrm>
              <a:off x="1193805" y="4654322"/>
              <a:ext cx="2928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65" name="Text Box 50"/>
            <p:cNvSpPr txBox="1">
              <a:spLocks noChangeArrowheads="1"/>
            </p:cNvSpPr>
            <p:nvPr/>
          </p:nvSpPr>
          <p:spPr bwMode="auto">
            <a:xfrm>
              <a:off x="2732403" y="4226320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</a:p>
          </p:txBody>
        </p:sp>
        <p:sp>
          <p:nvSpPr>
            <p:cNvPr id="84" name="Curved Up Arrow 83"/>
            <p:cNvSpPr/>
            <p:nvPr/>
          </p:nvSpPr>
          <p:spPr bwMode="auto">
            <a:xfrm rot="21433459">
              <a:off x="1352620" y="4977313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128" name="Line 52"/>
            <p:cNvSpPr>
              <a:spLocks noChangeShapeType="1"/>
            </p:cNvSpPr>
            <p:nvPr/>
          </p:nvSpPr>
          <p:spPr bwMode="auto">
            <a:xfrm flipH="1" flipV="1">
              <a:off x="2093607" y="4897521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29" name="Text Box 50"/>
            <p:cNvSpPr txBox="1">
              <a:spLocks noChangeArrowheads="1"/>
            </p:cNvSpPr>
            <p:nvPr/>
          </p:nvSpPr>
          <p:spPr bwMode="auto">
            <a:xfrm>
              <a:off x="2257395" y="5079119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30" name="Text Box 42"/>
            <p:cNvSpPr txBox="1">
              <a:spLocks noChangeArrowheads="1"/>
            </p:cNvSpPr>
            <p:nvPr/>
          </p:nvSpPr>
          <p:spPr bwMode="auto">
            <a:xfrm>
              <a:off x="4331805" y="4106323"/>
              <a:ext cx="78857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       C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131" name="AutoShape 44"/>
            <p:cNvSpPr>
              <a:spLocks noChangeArrowheads="1"/>
            </p:cNvSpPr>
            <p:nvPr/>
          </p:nvSpPr>
          <p:spPr bwMode="auto">
            <a:xfrm>
              <a:off x="3860007" y="4299315"/>
              <a:ext cx="1843398" cy="12192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132" name="Text Box 50"/>
            <p:cNvSpPr txBox="1">
              <a:spLocks noChangeArrowheads="1"/>
            </p:cNvSpPr>
            <p:nvPr/>
          </p:nvSpPr>
          <p:spPr bwMode="auto">
            <a:xfrm>
              <a:off x="3936207" y="4334923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133" name="Line 52"/>
            <p:cNvSpPr>
              <a:spLocks noChangeShapeType="1"/>
            </p:cNvSpPr>
            <p:nvPr/>
          </p:nvSpPr>
          <p:spPr bwMode="auto">
            <a:xfrm flipH="1">
              <a:off x="4179405" y="4959122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34" name="Line 52"/>
            <p:cNvSpPr>
              <a:spLocks noChangeShapeType="1"/>
            </p:cNvSpPr>
            <p:nvPr/>
          </p:nvSpPr>
          <p:spPr bwMode="auto">
            <a:xfrm flipH="1" flipV="1">
              <a:off x="4179405" y="4563523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35" name="Text Box 50"/>
            <p:cNvSpPr txBox="1">
              <a:spLocks noChangeArrowheads="1"/>
            </p:cNvSpPr>
            <p:nvPr/>
          </p:nvSpPr>
          <p:spPr bwMode="auto">
            <a:xfrm>
              <a:off x="3936207" y="4970790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136" name="Line 52"/>
            <p:cNvSpPr>
              <a:spLocks noChangeShapeType="1"/>
            </p:cNvSpPr>
            <p:nvPr/>
          </p:nvSpPr>
          <p:spPr bwMode="auto">
            <a:xfrm flipH="1">
              <a:off x="5050011" y="4531120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37" name="Text Box 50"/>
            <p:cNvSpPr txBox="1">
              <a:spLocks noChangeArrowheads="1"/>
            </p:cNvSpPr>
            <p:nvPr/>
          </p:nvSpPr>
          <p:spPr bwMode="auto">
            <a:xfrm>
              <a:off x="5215870" y="4305725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</a:p>
          </p:txBody>
        </p:sp>
        <p:sp>
          <p:nvSpPr>
            <p:cNvPr id="138" name="Line 52"/>
            <p:cNvSpPr>
              <a:spLocks noChangeShapeType="1"/>
            </p:cNvSpPr>
            <p:nvPr/>
          </p:nvSpPr>
          <p:spPr bwMode="auto">
            <a:xfrm flipH="1" flipV="1">
              <a:off x="5035413" y="4959122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39" name="Line 52"/>
            <p:cNvSpPr>
              <a:spLocks noChangeShapeType="1"/>
            </p:cNvSpPr>
            <p:nvPr/>
          </p:nvSpPr>
          <p:spPr bwMode="auto">
            <a:xfrm flipH="1">
              <a:off x="4560405" y="4868323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40" name="Text Box 50"/>
            <p:cNvSpPr txBox="1">
              <a:spLocks noChangeArrowheads="1"/>
            </p:cNvSpPr>
            <p:nvPr/>
          </p:nvSpPr>
          <p:spPr bwMode="auto">
            <a:xfrm>
              <a:off x="5199201" y="5006124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O:</a:t>
              </a:r>
            </a:p>
          </p:txBody>
        </p:sp>
        <p:sp>
          <p:nvSpPr>
            <p:cNvPr id="142" name="Text Box 50"/>
            <p:cNvSpPr txBox="1">
              <a:spLocks noChangeArrowheads="1"/>
            </p:cNvSpPr>
            <p:nvPr/>
          </p:nvSpPr>
          <p:spPr bwMode="auto">
            <a:xfrm>
              <a:off x="5703405" y="4223115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-1</a:t>
              </a:r>
            </a:p>
          </p:txBody>
        </p:sp>
        <p:sp>
          <p:nvSpPr>
            <p:cNvPr id="143" name="Curved Up Arrow 142"/>
            <p:cNvSpPr/>
            <p:nvPr/>
          </p:nvSpPr>
          <p:spPr bwMode="auto">
            <a:xfrm rot="3506313" flipH="1">
              <a:off x="4818345" y="5124653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145" name="Text Box 50"/>
            <p:cNvSpPr txBox="1">
              <a:spLocks noChangeArrowheads="1"/>
            </p:cNvSpPr>
            <p:nvPr/>
          </p:nvSpPr>
          <p:spPr bwMode="auto">
            <a:xfrm>
              <a:off x="5228397" y="5079119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46" name="Line 52"/>
            <p:cNvSpPr>
              <a:spLocks noChangeShapeType="1"/>
            </p:cNvSpPr>
            <p:nvPr/>
          </p:nvSpPr>
          <p:spPr bwMode="auto">
            <a:xfrm flipH="1">
              <a:off x="4561203" y="4806722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47" name="Text Box 50"/>
            <p:cNvSpPr txBox="1">
              <a:spLocks noChangeArrowheads="1"/>
            </p:cNvSpPr>
            <p:nvPr/>
          </p:nvSpPr>
          <p:spPr bwMode="auto">
            <a:xfrm>
              <a:off x="5217807" y="4806722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50" name="Curved Up Arrow 149"/>
            <p:cNvSpPr/>
            <p:nvPr/>
          </p:nvSpPr>
          <p:spPr bwMode="auto">
            <a:xfrm rot="10609310">
              <a:off x="4340054" y="4467531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151" name="Curved Up Arrow 150"/>
            <p:cNvSpPr/>
            <p:nvPr/>
          </p:nvSpPr>
          <p:spPr bwMode="auto">
            <a:xfrm rot="3326260">
              <a:off x="1872820" y="5189262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152" name="Text Box 50"/>
            <p:cNvSpPr txBox="1">
              <a:spLocks noChangeArrowheads="1"/>
            </p:cNvSpPr>
            <p:nvPr/>
          </p:nvSpPr>
          <p:spPr bwMode="auto">
            <a:xfrm>
              <a:off x="889005" y="5571059"/>
              <a:ext cx="186744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 = 1 – (0+1) = 0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Ca = 4 – (2+3) = -1</a:t>
              </a:r>
            </a:p>
            <a:p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Cb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= 4 – (0+4) = 0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 = 6 – (4 + 2) = 0</a:t>
              </a:r>
            </a:p>
          </p:txBody>
        </p:sp>
        <p:sp>
          <p:nvSpPr>
            <p:cNvPr id="153" name="Text Box 50"/>
            <p:cNvSpPr txBox="1">
              <a:spLocks noChangeArrowheads="1"/>
            </p:cNvSpPr>
            <p:nvPr/>
          </p:nvSpPr>
          <p:spPr bwMode="auto">
            <a:xfrm>
              <a:off x="3898362" y="5589930"/>
              <a:ext cx="186744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 = 1 – (0+1) = 0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Ca = 4 – (0+4) = 0</a:t>
              </a:r>
            </a:p>
            <a:p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Cb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= 4 – (0+4) = 0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 = 6 – (6 + 1) = -1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533400" y="4045477"/>
              <a:ext cx="8001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152400" y="5257800"/>
              <a:ext cx="7597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minor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717282" y="5181600"/>
              <a:ext cx="30308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major: - charge on the more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        electronegative atom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986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46703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19398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Exercise: more resonance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457200" y="971490"/>
            <a:ext cx="8591915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Draw Lewis structures for these molecules or ions </a:t>
            </a:r>
            <a:r>
              <a:rPr lang="en-US" sz="2000" dirty="0" err="1" smtClean="0">
                <a:latin typeface="Candara"/>
                <a:cs typeface="Candara"/>
              </a:rPr>
              <a:t>w</a:t>
            </a:r>
            <a:r>
              <a:rPr lang="en-US" sz="2000" dirty="0" smtClean="0">
                <a:latin typeface="Candara"/>
                <a:cs typeface="Candara"/>
              </a:rPr>
              <a:t>/ all resonance structures.</a:t>
            </a:r>
          </a:p>
          <a:p>
            <a:endParaRPr lang="en-US" sz="900" dirty="0" smtClean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1) HNO3</a:t>
            </a:r>
          </a:p>
          <a:p>
            <a:r>
              <a:rPr lang="en-US" sz="2000" dirty="0" smtClean="0">
                <a:latin typeface="Candara"/>
                <a:cs typeface="Candara"/>
              </a:rPr>
              <a:t>2) SO4</a:t>
            </a:r>
            <a:r>
              <a:rPr lang="en-US" sz="2000" baseline="30000" dirty="0" smtClean="0">
                <a:latin typeface="Candara"/>
                <a:cs typeface="Candara"/>
              </a:rPr>
              <a:t>-2</a:t>
            </a:r>
            <a:endParaRPr lang="en-US" sz="2000" dirty="0" smtClean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3) CH3SOCH3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75063" y="1373345"/>
            <a:ext cx="4790937" cy="1598455"/>
            <a:chOff x="2575063" y="1373345"/>
            <a:chExt cx="4790937" cy="1598455"/>
          </a:xfrm>
        </p:grpSpPr>
        <p:sp>
          <p:nvSpPr>
            <p:cNvPr id="49" name="Text Box 42"/>
            <p:cNvSpPr txBox="1">
              <a:spLocks noChangeArrowheads="1"/>
            </p:cNvSpPr>
            <p:nvPr/>
          </p:nvSpPr>
          <p:spPr bwMode="auto">
            <a:xfrm>
              <a:off x="3062598" y="1373345"/>
              <a:ext cx="85067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O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N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50" name="AutoShape 44"/>
            <p:cNvSpPr>
              <a:spLocks noChangeArrowheads="1"/>
            </p:cNvSpPr>
            <p:nvPr/>
          </p:nvSpPr>
          <p:spPr bwMode="auto">
            <a:xfrm>
              <a:off x="2590800" y="1537139"/>
              <a:ext cx="1905000" cy="12192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 flipH="1">
              <a:off x="3780804" y="1798142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4" name="Text Box 50"/>
            <p:cNvSpPr txBox="1">
              <a:spLocks noChangeArrowheads="1"/>
            </p:cNvSpPr>
            <p:nvPr/>
          </p:nvSpPr>
          <p:spPr bwMode="auto">
            <a:xfrm>
              <a:off x="3946663" y="1572747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O:</a:t>
              </a:r>
            </a:p>
          </p:txBody>
        </p:sp>
        <p:sp>
          <p:nvSpPr>
            <p:cNvPr id="87" name="Line 52"/>
            <p:cNvSpPr>
              <a:spLocks noChangeShapeType="1"/>
            </p:cNvSpPr>
            <p:nvPr/>
          </p:nvSpPr>
          <p:spPr bwMode="auto">
            <a:xfrm flipH="1" flipV="1">
              <a:off x="3780804" y="2226144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8" name="Line 52"/>
            <p:cNvSpPr>
              <a:spLocks noChangeShapeType="1"/>
            </p:cNvSpPr>
            <p:nvPr/>
          </p:nvSpPr>
          <p:spPr bwMode="auto">
            <a:xfrm flipH="1">
              <a:off x="3291198" y="2106147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0" name="Text Box 50"/>
            <p:cNvSpPr txBox="1">
              <a:spLocks noChangeArrowheads="1"/>
            </p:cNvSpPr>
            <p:nvPr/>
          </p:nvSpPr>
          <p:spPr bwMode="auto">
            <a:xfrm>
              <a:off x="3929994" y="2273146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O:</a:t>
              </a:r>
            </a:p>
          </p:txBody>
        </p:sp>
        <p:sp>
          <p:nvSpPr>
            <p:cNvPr id="97" name="Curved Up Arrow 96"/>
            <p:cNvSpPr/>
            <p:nvPr/>
          </p:nvSpPr>
          <p:spPr bwMode="auto">
            <a:xfrm rot="2749935" flipH="1">
              <a:off x="3585145" y="2474647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100" name="Line 52"/>
            <p:cNvSpPr>
              <a:spLocks noChangeShapeType="1"/>
            </p:cNvSpPr>
            <p:nvPr/>
          </p:nvSpPr>
          <p:spPr bwMode="auto">
            <a:xfrm flipH="1">
              <a:off x="2819400" y="2099737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02" name="Text Box 50"/>
            <p:cNvSpPr txBox="1">
              <a:spLocks noChangeArrowheads="1"/>
            </p:cNvSpPr>
            <p:nvPr/>
          </p:nvSpPr>
          <p:spPr bwMode="auto">
            <a:xfrm>
              <a:off x="2575063" y="1900609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03" name="Line 52"/>
            <p:cNvSpPr>
              <a:spLocks noChangeShapeType="1"/>
            </p:cNvSpPr>
            <p:nvPr/>
          </p:nvSpPr>
          <p:spPr bwMode="auto">
            <a:xfrm flipH="1">
              <a:off x="3810000" y="1841939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04" name="Text Box 50"/>
            <p:cNvSpPr txBox="1">
              <a:spLocks noChangeArrowheads="1"/>
            </p:cNvSpPr>
            <p:nvPr/>
          </p:nvSpPr>
          <p:spPr bwMode="auto">
            <a:xfrm>
              <a:off x="3962400" y="2342936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05" name="Text Box 50"/>
            <p:cNvSpPr txBox="1">
              <a:spLocks noChangeArrowheads="1"/>
            </p:cNvSpPr>
            <p:nvPr/>
          </p:nvSpPr>
          <p:spPr bwMode="auto">
            <a:xfrm>
              <a:off x="3947802" y="2085138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06" name="Text Box 50"/>
            <p:cNvSpPr txBox="1">
              <a:spLocks noChangeArrowheads="1"/>
            </p:cNvSpPr>
            <p:nvPr/>
          </p:nvSpPr>
          <p:spPr bwMode="auto">
            <a:xfrm>
              <a:off x="3962400" y="1399338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 bwMode="auto">
            <a:xfrm>
              <a:off x="4648200" y="2099737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08" name="Curved Up Arrow 107"/>
            <p:cNvSpPr/>
            <p:nvPr/>
          </p:nvSpPr>
          <p:spPr bwMode="auto">
            <a:xfrm rot="8131234" flipH="1">
              <a:off x="3689980" y="1459498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252" name="Text Box 50"/>
            <p:cNvSpPr txBox="1">
              <a:spLocks noChangeArrowheads="1"/>
            </p:cNvSpPr>
            <p:nvPr/>
          </p:nvSpPr>
          <p:spPr bwMode="auto">
            <a:xfrm>
              <a:off x="3066879" y="1743270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53" name="Text Box 50"/>
            <p:cNvSpPr txBox="1">
              <a:spLocks noChangeArrowheads="1"/>
            </p:cNvSpPr>
            <p:nvPr/>
          </p:nvSpPr>
          <p:spPr bwMode="auto">
            <a:xfrm>
              <a:off x="3086100" y="1990679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54" name="Text Box 42"/>
            <p:cNvSpPr txBox="1">
              <a:spLocks noChangeArrowheads="1"/>
            </p:cNvSpPr>
            <p:nvPr/>
          </p:nvSpPr>
          <p:spPr bwMode="auto">
            <a:xfrm>
              <a:off x="5932798" y="1373345"/>
              <a:ext cx="85067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O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N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255" name="AutoShape 44"/>
            <p:cNvSpPr>
              <a:spLocks noChangeArrowheads="1"/>
            </p:cNvSpPr>
            <p:nvPr/>
          </p:nvSpPr>
          <p:spPr bwMode="auto">
            <a:xfrm>
              <a:off x="5461000" y="1537139"/>
              <a:ext cx="1905000" cy="12192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256" name="Line 52"/>
            <p:cNvSpPr>
              <a:spLocks noChangeShapeType="1"/>
            </p:cNvSpPr>
            <p:nvPr/>
          </p:nvSpPr>
          <p:spPr bwMode="auto">
            <a:xfrm flipH="1">
              <a:off x="6651004" y="1798142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57" name="Text Box 50"/>
            <p:cNvSpPr txBox="1">
              <a:spLocks noChangeArrowheads="1"/>
            </p:cNvSpPr>
            <p:nvPr/>
          </p:nvSpPr>
          <p:spPr bwMode="auto">
            <a:xfrm>
              <a:off x="6816863" y="1572747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O:</a:t>
              </a:r>
            </a:p>
          </p:txBody>
        </p:sp>
        <p:sp>
          <p:nvSpPr>
            <p:cNvPr id="258" name="Line 52"/>
            <p:cNvSpPr>
              <a:spLocks noChangeShapeType="1"/>
            </p:cNvSpPr>
            <p:nvPr/>
          </p:nvSpPr>
          <p:spPr bwMode="auto">
            <a:xfrm flipH="1" flipV="1">
              <a:off x="6651004" y="2226144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59" name="Line 52"/>
            <p:cNvSpPr>
              <a:spLocks noChangeShapeType="1"/>
            </p:cNvSpPr>
            <p:nvPr/>
          </p:nvSpPr>
          <p:spPr bwMode="auto">
            <a:xfrm flipH="1">
              <a:off x="6161398" y="2106147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60" name="Text Box 50"/>
            <p:cNvSpPr txBox="1">
              <a:spLocks noChangeArrowheads="1"/>
            </p:cNvSpPr>
            <p:nvPr/>
          </p:nvSpPr>
          <p:spPr bwMode="auto">
            <a:xfrm>
              <a:off x="6800194" y="2273146"/>
              <a:ext cx="3448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</a:t>
              </a:r>
            </a:p>
          </p:txBody>
        </p:sp>
        <p:sp>
          <p:nvSpPr>
            <p:cNvPr id="261" name="Curved Up Arrow 260"/>
            <p:cNvSpPr/>
            <p:nvPr/>
          </p:nvSpPr>
          <p:spPr bwMode="auto">
            <a:xfrm rot="3028603">
              <a:off x="6455345" y="2474647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262" name="Line 52"/>
            <p:cNvSpPr>
              <a:spLocks noChangeShapeType="1"/>
            </p:cNvSpPr>
            <p:nvPr/>
          </p:nvSpPr>
          <p:spPr bwMode="auto">
            <a:xfrm flipH="1">
              <a:off x="5689600" y="2099737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63" name="Text Box 50"/>
            <p:cNvSpPr txBox="1">
              <a:spLocks noChangeArrowheads="1"/>
            </p:cNvSpPr>
            <p:nvPr/>
          </p:nvSpPr>
          <p:spPr bwMode="auto">
            <a:xfrm>
              <a:off x="5445263" y="1900609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65" name="Text Box 50"/>
            <p:cNvSpPr txBox="1">
              <a:spLocks noChangeArrowheads="1"/>
            </p:cNvSpPr>
            <p:nvPr/>
          </p:nvSpPr>
          <p:spPr bwMode="auto">
            <a:xfrm>
              <a:off x="6832600" y="2342936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66" name="Text Box 50"/>
            <p:cNvSpPr txBox="1">
              <a:spLocks noChangeArrowheads="1"/>
            </p:cNvSpPr>
            <p:nvPr/>
          </p:nvSpPr>
          <p:spPr bwMode="auto">
            <a:xfrm>
              <a:off x="6818002" y="2085138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67" name="Text Box 50"/>
            <p:cNvSpPr txBox="1">
              <a:spLocks noChangeArrowheads="1"/>
            </p:cNvSpPr>
            <p:nvPr/>
          </p:nvSpPr>
          <p:spPr bwMode="auto">
            <a:xfrm>
              <a:off x="6832600" y="1399338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68" name="Curved Up Arrow 267"/>
            <p:cNvSpPr/>
            <p:nvPr/>
          </p:nvSpPr>
          <p:spPr bwMode="auto">
            <a:xfrm rot="7821360">
              <a:off x="6496680" y="1497598"/>
              <a:ext cx="462728" cy="281637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269" name="Text Box 50"/>
            <p:cNvSpPr txBox="1">
              <a:spLocks noChangeArrowheads="1"/>
            </p:cNvSpPr>
            <p:nvPr/>
          </p:nvSpPr>
          <p:spPr bwMode="auto">
            <a:xfrm>
              <a:off x="5937079" y="1743270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70" name="Text Box 50"/>
            <p:cNvSpPr txBox="1">
              <a:spLocks noChangeArrowheads="1"/>
            </p:cNvSpPr>
            <p:nvPr/>
          </p:nvSpPr>
          <p:spPr bwMode="auto">
            <a:xfrm>
              <a:off x="5956300" y="1990679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71" name="Line 52"/>
            <p:cNvSpPr>
              <a:spLocks noChangeShapeType="1"/>
            </p:cNvSpPr>
            <p:nvPr/>
          </p:nvSpPr>
          <p:spPr bwMode="auto">
            <a:xfrm flipH="1" flipV="1">
              <a:off x="6689104" y="2200744"/>
              <a:ext cx="243198" cy="214001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72" name="Text Box 50"/>
            <p:cNvSpPr txBox="1">
              <a:spLocks noChangeArrowheads="1"/>
            </p:cNvSpPr>
            <p:nvPr/>
          </p:nvSpPr>
          <p:spPr bwMode="auto">
            <a:xfrm>
              <a:off x="6843402" y="1666038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37" name="Text Box 50"/>
            <p:cNvSpPr txBox="1">
              <a:spLocks noChangeArrowheads="1"/>
            </p:cNvSpPr>
            <p:nvPr/>
          </p:nvSpPr>
          <p:spPr bwMode="auto">
            <a:xfrm>
              <a:off x="4343400" y="2602468"/>
              <a:ext cx="12318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equivalent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81701" y="3124856"/>
            <a:ext cx="4189561" cy="1599544"/>
            <a:chOff x="981701" y="3124856"/>
            <a:chExt cx="4189561" cy="1599544"/>
          </a:xfrm>
        </p:grpSpPr>
        <p:sp>
          <p:nvSpPr>
            <p:cNvPr id="91" name="Text Box 42"/>
            <p:cNvSpPr txBox="1">
              <a:spLocks noChangeArrowheads="1"/>
            </p:cNvSpPr>
            <p:nvPr/>
          </p:nvSpPr>
          <p:spPr bwMode="auto">
            <a:xfrm>
              <a:off x="1631000" y="3124856"/>
              <a:ext cx="880094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S       O: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92" name="Text Box 50"/>
            <p:cNvSpPr txBox="1">
              <a:spLocks noChangeArrowheads="1"/>
            </p:cNvSpPr>
            <p:nvPr/>
          </p:nvSpPr>
          <p:spPr bwMode="auto">
            <a:xfrm>
              <a:off x="1582271" y="3157852"/>
              <a:ext cx="46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:O:</a:t>
              </a:r>
            </a:p>
          </p:txBody>
        </p:sp>
        <p:sp>
          <p:nvSpPr>
            <p:cNvPr id="93" name="Text Box 50"/>
            <p:cNvSpPr txBox="1">
              <a:spLocks noChangeArrowheads="1"/>
            </p:cNvSpPr>
            <p:nvPr/>
          </p:nvSpPr>
          <p:spPr bwMode="auto">
            <a:xfrm>
              <a:off x="1567500" y="4181448"/>
              <a:ext cx="46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:O:</a:t>
              </a:r>
            </a:p>
          </p:txBody>
        </p:sp>
        <p:sp>
          <p:nvSpPr>
            <p:cNvPr id="94" name="Line 52"/>
            <p:cNvSpPr>
              <a:spLocks noChangeShapeType="1"/>
            </p:cNvSpPr>
            <p:nvPr/>
          </p:nvSpPr>
          <p:spPr bwMode="auto">
            <a:xfrm flipH="1">
              <a:off x="1859600" y="385765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5" name="Line 52"/>
            <p:cNvSpPr>
              <a:spLocks noChangeShapeType="1"/>
            </p:cNvSpPr>
            <p:nvPr/>
          </p:nvSpPr>
          <p:spPr bwMode="auto">
            <a:xfrm rot="5400000" flipH="1">
              <a:off x="1632898" y="4141449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6" name="Line 52"/>
            <p:cNvSpPr>
              <a:spLocks noChangeShapeType="1"/>
            </p:cNvSpPr>
            <p:nvPr/>
          </p:nvSpPr>
          <p:spPr bwMode="auto">
            <a:xfrm flipH="1">
              <a:off x="1387802" y="385124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8" name="Line 52"/>
            <p:cNvSpPr>
              <a:spLocks noChangeShapeType="1"/>
            </p:cNvSpPr>
            <p:nvPr/>
          </p:nvSpPr>
          <p:spPr bwMode="auto">
            <a:xfrm rot="5400000" flipH="1">
              <a:off x="1623408" y="362264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99" name="Text Box 50"/>
            <p:cNvSpPr txBox="1">
              <a:spLocks noChangeArrowheads="1"/>
            </p:cNvSpPr>
            <p:nvPr/>
          </p:nvSpPr>
          <p:spPr bwMode="auto">
            <a:xfrm>
              <a:off x="1079965" y="3639420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:O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41" name="Line 52"/>
            <p:cNvSpPr>
              <a:spLocks noChangeShapeType="1"/>
            </p:cNvSpPr>
            <p:nvPr/>
          </p:nvSpPr>
          <p:spPr bwMode="auto">
            <a:xfrm rot="5400000" flipH="1">
              <a:off x="1674208" y="362264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44" name="Line 52"/>
            <p:cNvSpPr>
              <a:spLocks noChangeShapeType="1"/>
            </p:cNvSpPr>
            <p:nvPr/>
          </p:nvSpPr>
          <p:spPr bwMode="auto">
            <a:xfrm rot="5400000" flipH="1">
              <a:off x="1670998" y="4154149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48" name="Text Box 50"/>
            <p:cNvSpPr txBox="1">
              <a:spLocks noChangeArrowheads="1"/>
            </p:cNvSpPr>
            <p:nvPr/>
          </p:nvSpPr>
          <p:spPr bwMode="auto">
            <a:xfrm>
              <a:off x="2126300" y="3466904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49" name="Text Box 50"/>
            <p:cNvSpPr txBox="1">
              <a:spLocks noChangeArrowheads="1"/>
            </p:cNvSpPr>
            <p:nvPr/>
          </p:nvSpPr>
          <p:spPr bwMode="auto">
            <a:xfrm>
              <a:off x="2126300" y="3760586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54" name="Text Box 50"/>
            <p:cNvSpPr txBox="1">
              <a:spLocks noChangeArrowheads="1"/>
            </p:cNvSpPr>
            <p:nvPr/>
          </p:nvSpPr>
          <p:spPr bwMode="auto">
            <a:xfrm>
              <a:off x="1156165" y="3711548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55" name="Text Box 50"/>
            <p:cNvSpPr txBox="1">
              <a:spLocks noChangeArrowheads="1"/>
            </p:cNvSpPr>
            <p:nvPr/>
          </p:nvSpPr>
          <p:spPr bwMode="auto">
            <a:xfrm>
              <a:off x="1156165" y="3454754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cxnSp>
          <p:nvCxnSpPr>
            <p:cNvPr id="156" name="Straight Arrow Connector 155"/>
            <p:cNvCxnSpPr/>
            <p:nvPr/>
          </p:nvCxnSpPr>
          <p:spPr bwMode="auto">
            <a:xfrm>
              <a:off x="2809058" y="3883058"/>
              <a:ext cx="495305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7" name="Text Box 50"/>
            <p:cNvSpPr txBox="1">
              <a:spLocks noChangeArrowheads="1"/>
            </p:cNvSpPr>
            <p:nvPr/>
          </p:nvSpPr>
          <p:spPr bwMode="auto">
            <a:xfrm>
              <a:off x="2324106" y="3499720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</a:p>
          </p:txBody>
        </p:sp>
        <p:sp>
          <p:nvSpPr>
            <p:cNvPr id="158" name="Text Box 50"/>
            <p:cNvSpPr txBox="1">
              <a:spLocks noChangeArrowheads="1"/>
            </p:cNvSpPr>
            <p:nvPr/>
          </p:nvSpPr>
          <p:spPr bwMode="auto">
            <a:xfrm>
              <a:off x="981702" y="3466904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</a:p>
          </p:txBody>
        </p:sp>
        <p:sp>
          <p:nvSpPr>
            <p:cNvPr id="159" name="Text Box 42"/>
            <p:cNvSpPr txBox="1">
              <a:spLocks noChangeArrowheads="1"/>
            </p:cNvSpPr>
            <p:nvPr/>
          </p:nvSpPr>
          <p:spPr bwMode="auto">
            <a:xfrm>
              <a:off x="4107500" y="3124856"/>
              <a:ext cx="880094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S       O: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160" name="Text Box 50"/>
            <p:cNvSpPr txBox="1">
              <a:spLocks noChangeArrowheads="1"/>
            </p:cNvSpPr>
            <p:nvPr/>
          </p:nvSpPr>
          <p:spPr bwMode="auto">
            <a:xfrm>
              <a:off x="4058771" y="3157852"/>
              <a:ext cx="46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:O:</a:t>
              </a:r>
            </a:p>
          </p:txBody>
        </p:sp>
        <p:sp>
          <p:nvSpPr>
            <p:cNvPr id="161" name="Text Box 50"/>
            <p:cNvSpPr txBox="1">
              <a:spLocks noChangeArrowheads="1"/>
            </p:cNvSpPr>
            <p:nvPr/>
          </p:nvSpPr>
          <p:spPr bwMode="auto">
            <a:xfrm>
              <a:off x="4044000" y="4181448"/>
              <a:ext cx="46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:O:</a:t>
              </a:r>
            </a:p>
          </p:txBody>
        </p:sp>
        <p:sp>
          <p:nvSpPr>
            <p:cNvPr id="162" name="Line 52"/>
            <p:cNvSpPr>
              <a:spLocks noChangeShapeType="1"/>
            </p:cNvSpPr>
            <p:nvPr/>
          </p:nvSpPr>
          <p:spPr bwMode="auto">
            <a:xfrm flipH="1">
              <a:off x="4336100" y="385765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63" name="Line 52"/>
            <p:cNvSpPr>
              <a:spLocks noChangeShapeType="1"/>
            </p:cNvSpPr>
            <p:nvPr/>
          </p:nvSpPr>
          <p:spPr bwMode="auto">
            <a:xfrm rot="5400000" flipH="1">
              <a:off x="4109398" y="4141449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64" name="Line 52"/>
            <p:cNvSpPr>
              <a:spLocks noChangeShapeType="1"/>
            </p:cNvSpPr>
            <p:nvPr/>
          </p:nvSpPr>
          <p:spPr bwMode="auto">
            <a:xfrm flipH="1">
              <a:off x="3864302" y="385124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65" name="Line 52"/>
            <p:cNvSpPr>
              <a:spLocks noChangeShapeType="1"/>
            </p:cNvSpPr>
            <p:nvPr/>
          </p:nvSpPr>
          <p:spPr bwMode="auto">
            <a:xfrm rot="5400000" flipH="1">
              <a:off x="4099908" y="362264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66" name="Text Box 50"/>
            <p:cNvSpPr txBox="1">
              <a:spLocks noChangeArrowheads="1"/>
            </p:cNvSpPr>
            <p:nvPr/>
          </p:nvSpPr>
          <p:spPr bwMode="auto">
            <a:xfrm>
              <a:off x="3556465" y="3639420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:O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67" name="Line 52"/>
            <p:cNvSpPr>
              <a:spLocks noChangeShapeType="1"/>
            </p:cNvSpPr>
            <p:nvPr/>
          </p:nvSpPr>
          <p:spPr bwMode="auto">
            <a:xfrm rot="5400000" flipH="1">
              <a:off x="4150708" y="362264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68" name="Line 52"/>
            <p:cNvSpPr>
              <a:spLocks noChangeShapeType="1"/>
            </p:cNvSpPr>
            <p:nvPr/>
          </p:nvSpPr>
          <p:spPr bwMode="auto">
            <a:xfrm rot="5400000" flipH="1">
              <a:off x="4147498" y="4154149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69" name="Text Box 50"/>
            <p:cNvSpPr txBox="1">
              <a:spLocks noChangeArrowheads="1"/>
            </p:cNvSpPr>
            <p:nvPr/>
          </p:nvSpPr>
          <p:spPr bwMode="auto">
            <a:xfrm>
              <a:off x="4602800" y="3466904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70" name="Text Box 50"/>
            <p:cNvSpPr txBox="1">
              <a:spLocks noChangeArrowheads="1"/>
            </p:cNvSpPr>
            <p:nvPr/>
          </p:nvSpPr>
          <p:spPr bwMode="auto">
            <a:xfrm>
              <a:off x="4602800" y="3760586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71" name="Text Box 50"/>
            <p:cNvSpPr txBox="1">
              <a:spLocks noChangeArrowheads="1"/>
            </p:cNvSpPr>
            <p:nvPr/>
          </p:nvSpPr>
          <p:spPr bwMode="auto">
            <a:xfrm>
              <a:off x="3632665" y="3711548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72" name="Text Box 50"/>
            <p:cNvSpPr txBox="1">
              <a:spLocks noChangeArrowheads="1"/>
            </p:cNvSpPr>
            <p:nvPr/>
          </p:nvSpPr>
          <p:spPr bwMode="auto">
            <a:xfrm>
              <a:off x="3632665" y="3454754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73" name="Text Box 50"/>
            <p:cNvSpPr txBox="1">
              <a:spLocks noChangeArrowheads="1"/>
            </p:cNvSpPr>
            <p:nvPr/>
          </p:nvSpPr>
          <p:spPr bwMode="auto">
            <a:xfrm>
              <a:off x="4800606" y="3499720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</a:p>
          </p:txBody>
        </p:sp>
        <p:sp>
          <p:nvSpPr>
            <p:cNvPr id="174" name="Text Box 50"/>
            <p:cNvSpPr txBox="1">
              <a:spLocks noChangeArrowheads="1"/>
            </p:cNvSpPr>
            <p:nvPr/>
          </p:nvSpPr>
          <p:spPr bwMode="auto">
            <a:xfrm>
              <a:off x="3458202" y="3466904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</a:p>
          </p:txBody>
        </p:sp>
        <p:sp>
          <p:nvSpPr>
            <p:cNvPr id="175" name="AutoShape 44"/>
            <p:cNvSpPr>
              <a:spLocks noChangeArrowheads="1"/>
            </p:cNvSpPr>
            <p:nvPr/>
          </p:nvSpPr>
          <p:spPr bwMode="auto">
            <a:xfrm>
              <a:off x="981701" y="3248058"/>
              <a:ext cx="1738461" cy="12192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176" name="AutoShape 44"/>
            <p:cNvSpPr>
              <a:spLocks noChangeArrowheads="1"/>
            </p:cNvSpPr>
            <p:nvPr/>
          </p:nvSpPr>
          <p:spPr bwMode="auto">
            <a:xfrm>
              <a:off x="3432801" y="3260758"/>
              <a:ext cx="1738461" cy="121920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ndara"/>
                <a:cs typeface="Candara"/>
              </a:endParaRPr>
            </a:p>
          </p:txBody>
        </p:sp>
        <p:sp>
          <p:nvSpPr>
            <p:cNvPr id="237" name="Curved Up Arrow 236"/>
            <p:cNvSpPr/>
            <p:nvPr/>
          </p:nvSpPr>
          <p:spPr bwMode="auto">
            <a:xfrm rot="1925784" flipH="1">
              <a:off x="1867333" y="3971833"/>
              <a:ext cx="397592" cy="281694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238" name="Curved Up Arrow 237"/>
            <p:cNvSpPr/>
            <p:nvPr/>
          </p:nvSpPr>
          <p:spPr bwMode="auto">
            <a:xfrm rot="11863458" flipH="1">
              <a:off x="1284155" y="3420308"/>
              <a:ext cx="397592" cy="281694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239" name="Curved Up Arrow 238"/>
            <p:cNvSpPr/>
            <p:nvPr/>
          </p:nvSpPr>
          <p:spPr bwMode="auto">
            <a:xfrm rot="16522437">
              <a:off x="1923681" y="3350766"/>
              <a:ext cx="397592" cy="297826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240" name="Curved Up Arrow 239"/>
            <p:cNvSpPr/>
            <p:nvPr/>
          </p:nvSpPr>
          <p:spPr bwMode="auto">
            <a:xfrm rot="17000540" flipH="1" flipV="1">
              <a:off x="1309556" y="4093776"/>
              <a:ext cx="397592" cy="297826"/>
            </a:xfrm>
            <a:prstGeom prst="curvedUpArrow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sp>
          <p:nvSpPr>
            <p:cNvPr id="139" name="Text Box 50"/>
            <p:cNvSpPr txBox="1">
              <a:spLocks noChangeArrowheads="1"/>
            </p:cNvSpPr>
            <p:nvPr/>
          </p:nvSpPr>
          <p:spPr bwMode="auto">
            <a:xfrm>
              <a:off x="2438400" y="4355068"/>
              <a:ext cx="12318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equivalent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546582" y="2951033"/>
            <a:ext cx="3307421" cy="1784413"/>
            <a:chOff x="5546582" y="2951033"/>
            <a:chExt cx="3307421" cy="1784413"/>
          </a:xfrm>
        </p:grpSpPr>
        <p:sp>
          <p:nvSpPr>
            <p:cNvPr id="178" name="Text Box 42"/>
            <p:cNvSpPr txBox="1">
              <a:spLocks noChangeArrowheads="1"/>
            </p:cNvSpPr>
            <p:nvPr/>
          </p:nvSpPr>
          <p:spPr bwMode="auto">
            <a:xfrm>
              <a:off x="6887361" y="3103254"/>
              <a:ext cx="880094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S       O: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179" name="Text Box 50"/>
            <p:cNvSpPr txBox="1">
              <a:spLocks noChangeArrowheads="1"/>
            </p:cNvSpPr>
            <p:nvPr/>
          </p:nvSpPr>
          <p:spPr bwMode="auto">
            <a:xfrm>
              <a:off x="6838632" y="3136250"/>
              <a:ext cx="46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:O:</a:t>
              </a:r>
            </a:p>
          </p:txBody>
        </p:sp>
        <p:sp>
          <p:nvSpPr>
            <p:cNvPr id="180" name="Text Box 50"/>
            <p:cNvSpPr txBox="1">
              <a:spLocks noChangeArrowheads="1"/>
            </p:cNvSpPr>
            <p:nvPr/>
          </p:nvSpPr>
          <p:spPr bwMode="auto">
            <a:xfrm>
              <a:off x="6849261" y="4159846"/>
              <a:ext cx="46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:O:</a:t>
              </a:r>
            </a:p>
          </p:txBody>
        </p:sp>
        <p:sp>
          <p:nvSpPr>
            <p:cNvPr id="181" name="Line 52"/>
            <p:cNvSpPr>
              <a:spLocks noChangeShapeType="1"/>
            </p:cNvSpPr>
            <p:nvPr/>
          </p:nvSpPr>
          <p:spPr bwMode="auto">
            <a:xfrm flipH="1">
              <a:off x="7115961" y="3836056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82" name="Line 52"/>
            <p:cNvSpPr>
              <a:spLocks noChangeShapeType="1"/>
            </p:cNvSpPr>
            <p:nvPr/>
          </p:nvSpPr>
          <p:spPr bwMode="auto">
            <a:xfrm rot="5400000" flipH="1">
              <a:off x="6927359" y="4119847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83" name="Line 52"/>
            <p:cNvSpPr>
              <a:spLocks noChangeShapeType="1"/>
            </p:cNvSpPr>
            <p:nvPr/>
          </p:nvSpPr>
          <p:spPr bwMode="auto">
            <a:xfrm flipH="1">
              <a:off x="6644163" y="3829646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84" name="Line 52"/>
            <p:cNvSpPr>
              <a:spLocks noChangeShapeType="1"/>
            </p:cNvSpPr>
            <p:nvPr/>
          </p:nvSpPr>
          <p:spPr bwMode="auto">
            <a:xfrm rot="5400000" flipH="1">
              <a:off x="6917869" y="3601046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85" name="Text Box 50"/>
            <p:cNvSpPr txBox="1">
              <a:spLocks noChangeArrowheads="1"/>
            </p:cNvSpPr>
            <p:nvPr/>
          </p:nvSpPr>
          <p:spPr bwMode="auto">
            <a:xfrm>
              <a:off x="6336326" y="3617818"/>
              <a:ext cx="402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:O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88" name="Text Box 50"/>
            <p:cNvSpPr txBox="1">
              <a:spLocks noChangeArrowheads="1"/>
            </p:cNvSpPr>
            <p:nvPr/>
          </p:nvSpPr>
          <p:spPr bwMode="auto">
            <a:xfrm>
              <a:off x="7382661" y="3445302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89" name="Text Box 50"/>
            <p:cNvSpPr txBox="1">
              <a:spLocks noChangeArrowheads="1"/>
            </p:cNvSpPr>
            <p:nvPr/>
          </p:nvSpPr>
          <p:spPr bwMode="auto">
            <a:xfrm>
              <a:off x="7382661" y="3738984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90" name="Text Box 50"/>
            <p:cNvSpPr txBox="1">
              <a:spLocks noChangeArrowheads="1"/>
            </p:cNvSpPr>
            <p:nvPr/>
          </p:nvSpPr>
          <p:spPr bwMode="auto">
            <a:xfrm>
              <a:off x="6412526" y="3689946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91" name="Text Box 50"/>
            <p:cNvSpPr txBox="1">
              <a:spLocks noChangeArrowheads="1"/>
            </p:cNvSpPr>
            <p:nvPr/>
          </p:nvSpPr>
          <p:spPr bwMode="auto">
            <a:xfrm>
              <a:off x="6412526" y="3433152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93" name="Text Box 50"/>
            <p:cNvSpPr txBox="1">
              <a:spLocks noChangeArrowheads="1"/>
            </p:cNvSpPr>
            <p:nvPr/>
          </p:nvSpPr>
          <p:spPr bwMode="auto">
            <a:xfrm>
              <a:off x="7580467" y="3478118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</a:p>
          </p:txBody>
        </p:sp>
        <p:sp>
          <p:nvSpPr>
            <p:cNvPr id="194" name="Text Box 50"/>
            <p:cNvSpPr txBox="1">
              <a:spLocks noChangeArrowheads="1"/>
            </p:cNvSpPr>
            <p:nvPr/>
          </p:nvSpPr>
          <p:spPr bwMode="auto">
            <a:xfrm>
              <a:off x="6238063" y="3445302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</a:p>
          </p:txBody>
        </p:sp>
        <p:sp>
          <p:nvSpPr>
            <p:cNvPr id="213" name="Text Box 50"/>
            <p:cNvSpPr txBox="1">
              <a:spLocks noChangeArrowheads="1"/>
            </p:cNvSpPr>
            <p:nvPr/>
          </p:nvSpPr>
          <p:spPr bwMode="auto">
            <a:xfrm>
              <a:off x="6941651" y="4222890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14" name="Text Box 50"/>
            <p:cNvSpPr txBox="1">
              <a:spLocks noChangeArrowheads="1"/>
            </p:cNvSpPr>
            <p:nvPr/>
          </p:nvSpPr>
          <p:spPr bwMode="auto">
            <a:xfrm>
              <a:off x="6914659" y="2951033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15" name="Text Box 50"/>
            <p:cNvSpPr txBox="1">
              <a:spLocks noChangeArrowheads="1"/>
            </p:cNvSpPr>
            <p:nvPr/>
          </p:nvSpPr>
          <p:spPr bwMode="auto">
            <a:xfrm>
              <a:off x="7079280" y="4366114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</a:p>
          </p:txBody>
        </p:sp>
        <p:sp>
          <p:nvSpPr>
            <p:cNvPr id="216" name="Text Box 50"/>
            <p:cNvSpPr txBox="1">
              <a:spLocks noChangeArrowheads="1"/>
            </p:cNvSpPr>
            <p:nvPr/>
          </p:nvSpPr>
          <p:spPr bwMode="auto">
            <a:xfrm>
              <a:off x="7138015" y="2997140"/>
              <a:ext cx="323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-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</a:p>
          </p:txBody>
        </p:sp>
        <p:sp>
          <p:nvSpPr>
            <p:cNvPr id="217" name="Text Box 50"/>
            <p:cNvSpPr txBox="1">
              <a:spLocks noChangeArrowheads="1"/>
            </p:cNvSpPr>
            <p:nvPr/>
          </p:nvSpPr>
          <p:spPr bwMode="auto">
            <a:xfrm>
              <a:off x="5546582" y="3632417"/>
              <a:ext cx="4991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 dirty="0" smtClean="0">
                  <a:solidFill>
                    <a:srgbClr val="0000FF"/>
                  </a:solidFill>
                  <a:latin typeface="Candara"/>
                  <a:cs typeface="Candara"/>
                </a:rPr>
                <a:t>OR</a:t>
              </a:r>
            </a:p>
          </p:txBody>
        </p:sp>
        <p:sp>
          <p:nvSpPr>
            <p:cNvPr id="138" name="Text Box 50"/>
            <p:cNvSpPr txBox="1">
              <a:spLocks noChangeArrowheads="1"/>
            </p:cNvSpPr>
            <p:nvPr/>
          </p:nvSpPr>
          <p:spPr bwMode="auto">
            <a:xfrm>
              <a:off x="7010400" y="3505200"/>
              <a:ext cx="4077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+2</a:t>
              </a:r>
            </a:p>
          </p:txBody>
        </p:sp>
        <p:sp>
          <p:nvSpPr>
            <p:cNvPr id="140" name="Text Box 50"/>
            <p:cNvSpPr txBox="1">
              <a:spLocks noChangeArrowheads="1"/>
            </p:cNvSpPr>
            <p:nvPr/>
          </p:nvSpPr>
          <p:spPr bwMode="auto">
            <a:xfrm>
              <a:off x="7848600" y="3124200"/>
              <a:ext cx="10054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more FC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12847" y="4937586"/>
            <a:ext cx="4348410" cy="1400524"/>
            <a:chOff x="3712847" y="4937586"/>
            <a:chExt cx="4348410" cy="1400524"/>
          </a:xfrm>
        </p:grpSpPr>
        <p:sp>
          <p:nvSpPr>
            <p:cNvPr id="273" name="Text Box 50"/>
            <p:cNvSpPr txBox="1">
              <a:spLocks noChangeArrowheads="1"/>
            </p:cNvSpPr>
            <p:nvPr/>
          </p:nvSpPr>
          <p:spPr bwMode="auto">
            <a:xfrm>
              <a:off x="3712847" y="5483349"/>
              <a:ext cx="4991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 dirty="0" smtClean="0">
                  <a:solidFill>
                    <a:srgbClr val="0000FF"/>
                  </a:solidFill>
                  <a:latin typeface="Candara"/>
                  <a:cs typeface="Candara"/>
                </a:rPr>
                <a:t>OR</a:t>
              </a:r>
            </a:p>
          </p:txBody>
        </p:sp>
        <p:sp>
          <p:nvSpPr>
            <p:cNvPr id="274" name="Text Box 42"/>
            <p:cNvSpPr txBox="1">
              <a:spLocks noChangeArrowheads="1"/>
            </p:cNvSpPr>
            <p:nvPr/>
          </p:nvSpPr>
          <p:spPr bwMode="auto">
            <a:xfrm>
              <a:off x="5342394" y="4937586"/>
              <a:ext cx="271886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C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S       O      C       H       H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275" name="Text Box 50"/>
            <p:cNvSpPr txBox="1">
              <a:spLocks noChangeArrowheads="1"/>
            </p:cNvSpPr>
            <p:nvPr/>
          </p:nvSpPr>
          <p:spPr bwMode="auto">
            <a:xfrm>
              <a:off x="5344465" y="4995982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76" name="Text Box 50"/>
            <p:cNvSpPr txBox="1">
              <a:spLocks noChangeArrowheads="1"/>
            </p:cNvSpPr>
            <p:nvPr/>
          </p:nvSpPr>
          <p:spPr bwMode="auto">
            <a:xfrm>
              <a:off x="5304294" y="5968778"/>
              <a:ext cx="3851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 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77" name="Line 52"/>
            <p:cNvSpPr>
              <a:spLocks noChangeShapeType="1"/>
            </p:cNvSpPr>
            <p:nvPr/>
          </p:nvSpPr>
          <p:spPr bwMode="auto">
            <a:xfrm flipH="1">
              <a:off x="5570994" y="567038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78" name="Line 52"/>
            <p:cNvSpPr>
              <a:spLocks noChangeShapeType="1"/>
            </p:cNvSpPr>
            <p:nvPr/>
          </p:nvSpPr>
          <p:spPr bwMode="auto">
            <a:xfrm rot="5400000" flipH="1">
              <a:off x="5356992" y="5954179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79" name="Line 52"/>
            <p:cNvSpPr>
              <a:spLocks noChangeShapeType="1"/>
            </p:cNvSpPr>
            <p:nvPr/>
          </p:nvSpPr>
          <p:spPr bwMode="auto">
            <a:xfrm flipH="1">
              <a:off x="5099196" y="566397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80" name="Line 52"/>
            <p:cNvSpPr>
              <a:spLocks noChangeShapeType="1"/>
            </p:cNvSpPr>
            <p:nvPr/>
          </p:nvSpPr>
          <p:spPr bwMode="auto">
            <a:xfrm rot="5400000" flipH="1">
              <a:off x="5360202" y="543537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81" name="Text Box 50"/>
            <p:cNvSpPr txBox="1">
              <a:spLocks noChangeArrowheads="1"/>
            </p:cNvSpPr>
            <p:nvPr/>
          </p:nvSpPr>
          <p:spPr bwMode="auto">
            <a:xfrm>
              <a:off x="4854859" y="5464850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82" name="Line 52"/>
            <p:cNvSpPr>
              <a:spLocks noChangeShapeType="1"/>
            </p:cNvSpPr>
            <p:nvPr/>
          </p:nvSpPr>
          <p:spPr bwMode="auto">
            <a:xfrm flipH="1">
              <a:off x="6040894" y="568308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83" name="Line 52"/>
            <p:cNvSpPr>
              <a:spLocks noChangeShapeType="1"/>
            </p:cNvSpPr>
            <p:nvPr/>
          </p:nvSpPr>
          <p:spPr bwMode="auto">
            <a:xfrm flipH="1">
              <a:off x="6510794" y="567038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84" name="Line 52"/>
            <p:cNvSpPr>
              <a:spLocks noChangeShapeType="1"/>
            </p:cNvSpPr>
            <p:nvPr/>
          </p:nvSpPr>
          <p:spPr bwMode="auto">
            <a:xfrm rot="5400000" flipH="1">
              <a:off x="7214402" y="544807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85" name="Line 52"/>
            <p:cNvSpPr>
              <a:spLocks noChangeShapeType="1"/>
            </p:cNvSpPr>
            <p:nvPr/>
          </p:nvSpPr>
          <p:spPr bwMode="auto">
            <a:xfrm rot="5400000" flipH="1">
              <a:off x="7227102" y="594337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86" name="Text Box 50"/>
            <p:cNvSpPr txBox="1">
              <a:spLocks noChangeArrowheads="1"/>
            </p:cNvSpPr>
            <p:nvPr/>
          </p:nvSpPr>
          <p:spPr bwMode="auto">
            <a:xfrm>
              <a:off x="7198665" y="4995982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87" name="Text Box 50"/>
            <p:cNvSpPr txBox="1">
              <a:spLocks noChangeArrowheads="1"/>
            </p:cNvSpPr>
            <p:nvPr/>
          </p:nvSpPr>
          <p:spPr bwMode="auto">
            <a:xfrm>
              <a:off x="7216152" y="5947313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91" name="Line 52"/>
            <p:cNvSpPr>
              <a:spLocks noChangeShapeType="1"/>
            </p:cNvSpPr>
            <p:nvPr/>
          </p:nvSpPr>
          <p:spPr bwMode="auto">
            <a:xfrm flipH="1">
              <a:off x="6967994" y="567038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92" name="Line 52"/>
            <p:cNvSpPr>
              <a:spLocks noChangeShapeType="1"/>
            </p:cNvSpPr>
            <p:nvPr/>
          </p:nvSpPr>
          <p:spPr bwMode="auto">
            <a:xfrm flipH="1">
              <a:off x="7475994" y="568308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94" name="Text Box 50"/>
            <p:cNvSpPr txBox="1">
              <a:spLocks noChangeArrowheads="1"/>
            </p:cNvSpPr>
            <p:nvPr/>
          </p:nvSpPr>
          <p:spPr bwMode="auto">
            <a:xfrm>
              <a:off x="6310926" y="5562378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95" name="Text Box 50"/>
            <p:cNvSpPr txBox="1">
              <a:spLocks noChangeArrowheads="1"/>
            </p:cNvSpPr>
            <p:nvPr/>
          </p:nvSpPr>
          <p:spPr bwMode="auto">
            <a:xfrm>
              <a:off x="5818508" y="5573316"/>
              <a:ext cx="3009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297" name="Line 52"/>
            <p:cNvSpPr>
              <a:spLocks noChangeShapeType="1"/>
            </p:cNvSpPr>
            <p:nvPr/>
          </p:nvSpPr>
          <p:spPr bwMode="auto">
            <a:xfrm flipH="1">
              <a:off x="6040894" y="5721188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42" name="Text Box 50"/>
            <p:cNvSpPr txBox="1">
              <a:spLocks noChangeArrowheads="1"/>
            </p:cNvSpPr>
            <p:nvPr/>
          </p:nvSpPr>
          <p:spPr bwMode="auto">
            <a:xfrm>
              <a:off x="5928797" y="5943600"/>
              <a:ext cx="10054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more FC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55161" y="4941623"/>
            <a:ext cx="3157204" cy="1400524"/>
            <a:chOff x="855161" y="4941623"/>
            <a:chExt cx="3157204" cy="1400524"/>
          </a:xfrm>
        </p:grpSpPr>
        <p:sp>
          <p:nvSpPr>
            <p:cNvPr id="218" name="Text Box 42"/>
            <p:cNvSpPr txBox="1">
              <a:spLocks noChangeArrowheads="1"/>
            </p:cNvSpPr>
            <p:nvPr/>
          </p:nvSpPr>
          <p:spPr bwMode="auto">
            <a:xfrm>
              <a:off x="1342696" y="4941623"/>
              <a:ext cx="1807706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C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      S       C       H</a:t>
              </a:r>
            </a:p>
            <a:p>
              <a:r>
                <a:rPr lang="en-US" sz="1800" dirty="0">
                  <a:solidFill>
                    <a:srgbClr val="0000FF"/>
                  </a:solidFill>
                  <a:latin typeface="Candara"/>
                  <a:cs typeface="Candara"/>
                </a:rPr>
                <a:t>   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220" name="Text Box 50"/>
            <p:cNvSpPr txBox="1">
              <a:spLocks noChangeArrowheads="1"/>
            </p:cNvSpPr>
            <p:nvPr/>
          </p:nvSpPr>
          <p:spPr bwMode="auto">
            <a:xfrm>
              <a:off x="1344767" y="5000019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21" name="Text Box 50"/>
            <p:cNvSpPr txBox="1">
              <a:spLocks noChangeArrowheads="1"/>
            </p:cNvSpPr>
            <p:nvPr/>
          </p:nvSpPr>
          <p:spPr bwMode="auto">
            <a:xfrm>
              <a:off x="1304596" y="5972815"/>
              <a:ext cx="3851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 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25" name="Line 52"/>
            <p:cNvSpPr>
              <a:spLocks noChangeShapeType="1"/>
            </p:cNvSpPr>
            <p:nvPr/>
          </p:nvSpPr>
          <p:spPr bwMode="auto">
            <a:xfrm flipH="1">
              <a:off x="1571296" y="567442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26" name="Line 52"/>
            <p:cNvSpPr>
              <a:spLocks noChangeShapeType="1"/>
            </p:cNvSpPr>
            <p:nvPr/>
          </p:nvSpPr>
          <p:spPr bwMode="auto">
            <a:xfrm rot="5400000" flipH="1">
              <a:off x="1357294" y="5958216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29" name="Line 52"/>
            <p:cNvSpPr>
              <a:spLocks noChangeShapeType="1"/>
            </p:cNvSpPr>
            <p:nvPr/>
          </p:nvSpPr>
          <p:spPr bwMode="auto">
            <a:xfrm flipH="1">
              <a:off x="1099498" y="566801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30" name="Line 52"/>
            <p:cNvSpPr>
              <a:spLocks noChangeShapeType="1"/>
            </p:cNvSpPr>
            <p:nvPr/>
          </p:nvSpPr>
          <p:spPr bwMode="auto">
            <a:xfrm rot="5400000" flipH="1">
              <a:off x="1360504" y="543941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31" name="Text Box 50"/>
            <p:cNvSpPr txBox="1">
              <a:spLocks noChangeArrowheads="1"/>
            </p:cNvSpPr>
            <p:nvPr/>
          </p:nvSpPr>
          <p:spPr bwMode="auto">
            <a:xfrm>
              <a:off x="855161" y="5468887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41" name="Line 52"/>
            <p:cNvSpPr>
              <a:spLocks noChangeShapeType="1"/>
            </p:cNvSpPr>
            <p:nvPr/>
          </p:nvSpPr>
          <p:spPr bwMode="auto">
            <a:xfrm flipH="1">
              <a:off x="2041196" y="567442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42" name="Line 52"/>
            <p:cNvSpPr>
              <a:spLocks noChangeShapeType="1"/>
            </p:cNvSpPr>
            <p:nvPr/>
          </p:nvSpPr>
          <p:spPr bwMode="auto">
            <a:xfrm flipH="1">
              <a:off x="2511096" y="567442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43" name="Line 52"/>
            <p:cNvSpPr>
              <a:spLocks noChangeShapeType="1"/>
            </p:cNvSpPr>
            <p:nvPr/>
          </p:nvSpPr>
          <p:spPr bwMode="auto">
            <a:xfrm rot="5400000" flipH="1">
              <a:off x="2287604" y="545211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44" name="Line 52"/>
            <p:cNvSpPr>
              <a:spLocks noChangeShapeType="1"/>
            </p:cNvSpPr>
            <p:nvPr/>
          </p:nvSpPr>
          <p:spPr bwMode="auto">
            <a:xfrm rot="5400000" flipH="1">
              <a:off x="2300304" y="594741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45" name="Text Box 50"/>
            <p:cNvSpPr txBox="1">
              <a:spLocks noChangeArrowheads="1"/>
            </p:cNvSpPr>
            <p:nvPr/>
          </p:nvSpPr>
          <p:spPr bwMode="auto">
            <a:xfrm>
              <a:off x="2271867" y="5000019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46" name="Text Box 50"/>
            <p:cNvSpPr txBox="1">
              <a:spLocks noChangeArrowheads="1"/>
            </p:cNvSpPr>
            <p:nvPr/>
          </p:nvSpPr>
          <p:spPr bwMode="auto">
            <a:xfrm>
              <a:off x="2289354" y="5951350"/>
              <a:ext cx="3351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47" name="Line 52"/>
            <p:cNvSpPr>
              <a:spLocks noChangeShapeType="1"/>
            </p:cNvSpPr>
            <p:nvPr/>
          </p:nvSpPr>
          <p:spPr bwMode="auto">
            <a:xfrm rot="5400000" flipH="1">
              <a:off x="1790500" y="543941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48" name="Line 52"/>
            <p:cNvSpPr>
              <a:spLocks noChangeShapeType="1"/>
            </p:cNvSpPr>
            <p:nvPr/>
          </p:nvSpPr>
          <p:spPr bwMode="auto">
            <a:xfrm rot="5400000" flipH="1">
              <a:off x="1839496" y="5439415"/>
              <a:ext cx="304800" cy="0"/>
            </a:xfrm>
            <a:prstGeom prst="lin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251" name="Text Box 50"/>
            <p:cNvSpPr txBox="1">
              <a:spLocks noChangeArrowheads="1"/>
            </p:cNvSpPr>
            <p:nvPr/>
          </p:nvSpPr>
          <p:spPr bwMode="auto">
            <a:xfrm>
              <a:off x="1750427" y="4974619"/>
              <a:ext cx="46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:O: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143" name="Text Box 50"/>
            <p:cNvSpPr txBox="1">
              <a:spLocks noChangeArrowheads="1"/>
            </p:cNvSpPr>
            <p:nvPr/>
          </p:nvSpPr>
          <p:spPr bwMode="auto">
            <a:xfrm>
              <a:off x="2667000" y="5943600"/>
              <a:ext cx="13453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more stable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21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46703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19398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The effects of resonance?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457200" y="971490"/>
            <a:ext cx="62085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Molecules with resonance (</a:t>
            </a:r>
            <a:r>
              <a:rPr lang="en-US" sz="2000" i="1" dirty="0" smtClean="0">
                <a:latin typeface="Candara"/>
                <a:cs typeface="Candara"/>
              </a:rPr>
              <a:t>aka delocalized </a:t>
            </a:r>
            <a:r>
              <a:rPr lang="en-US" sz="2000" i="1" dirty="0" err="1" smtClean="0">
                <a:latin typeface="Candara"/>
                <a:cs typeface="Candara"/>
              </a:rPr>
              <a:t>π</a:t>
            </a:r>
            <a:r>
              <a:rPr lang="en-US" sz="2000" i="1" dirty="0" smtClean="0">
                <a:latin typeface="Candara"/>
                <a:cs typeface="Candara"/>
              </a:rPr>
              <a:t> bonds) </a:t>
            </a:r>
            <a:r>
              <a:rPr lang="en-US" sz="2000" dirty="0" smtClean="0">
                <a:latin typeface="Candara"/>
                <a:cs typeface="Candara"/>
              </a:rPr>
              <a:t>are: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 more </a:t>
            </a:r>
            <a:r>
              <a:rPr lang="en-US" sz="2000" b="1" dirty="0" smtClean="0">
                <a:latin typeface="Candara"/>
                <a:cs typeface="Candara"/>
              </a:rPr>
              <a:t>stable</a:t>
            </a:r>
            <a:r>
              <a:rPr lang="en-US" sz="2000" dirty="0" smtClean="0">
                <a:latin typeface="Candara"/>
                <a:cs typeface="Candara"/>
              </a:rPr>
              <a:t> and thus less </a:t>
            </a:r>
            <a:r>
              <a:rPr lang="en-US" sz="2000" b="1" dirty="0" smtClean="0">
                <a:latin typeface="Candara"/>
                <a:cs typeface="Candara"/>
              </a:rPr>
              <a:t>reactive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 can cause absorption of light, </a:t>
            </a:r>
            <a:r>
              <a:rPr lang="en-US" sz="2000" dirty="0" err="1" smtClean="0">
                <a:latin typeface="Candara"/>
                <a:cs typeface="Candara"/>
              </a:rPr>
              <a:t>ie</a:t>
            </a:r>
            <a:r>
              <a:rPr lang="en-US" sz="2000" dirty="0" smtClean="0">
                <a:latin typeface="Candara"/>
                <a:cs typeface="Candara"/>
              </a:rPr>
              <a:t> color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762222" y="6412468"/>
            <a:ext cx="1305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ndara"/>
                <a:cs typeface="Candara"/>
              </a:rPr>
              <a:t>H&amp;P </a:t>
            </a:r>
            <a:r>
              <a:rPr lang="en-US" sz="1800" dirty="0" err="1" smtClean="0">
                <a:latin typeface="Candara"/>
                <a:cs typeface="Candara"/>
              </a:rPr>
              <a:t>p</a:t>
            </a:r>
            <a:r>
              <a:rPr lang="en-US" sz="1800" dirty="0" smtClean="0">
                <a:latin typeface="Candara"/>
                <a:cs typeface="Candara"/>
              </a:rPr>
              <a:t>. 5 - 6</a:t>
            </a:r>
            <a:endParaRPr lang="en-US" sz="1800" dirty="0">
              <a:latin typeface="Candara"/>
              <a:cs typeface="Candara"/>
            </a:endParaRPr>
          </a:p>
        </p:txBody>
      </p:sp>
      <p:sp>
        <p:nvSpPr>
          <p:cNvPr id="139" name="Text Box 40"/>
          <p:cNvSpPr txBox="1">
            <a:spLocks noChangeArrowheads="1"/>
          </p:cNvSpPr>
          <p:nvPr/>
        </p:nvSpPr>
        <p:spPr bwMode="auto">
          <a:xfrm>
            <a:off x="457200" y="5972609"/>
            <a:ext cx="8220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These molecules have a series of alternating, or </a:t>
            </a:r>
            <a:r>
              <a:rPr lang="en-US" sz="2000" b="1" i="1" dirty="0" smtClean="0">
                <a:latin typeface="Candara"/>
                <a:cs typeface="Candara"/>
              </a:rPr>
              <a:t>conjugated</a:t>
            </a:r>
            <a:r>
              <a:rPr lang="en-US" sz="2000" dirty="0" smtClean="0">
                <a:latin typeface="Candara"/>
                <a:cs typeface="Candara"/>
              </a:rPr>
              <a:t>, double bonds.</a:t>
            </a:r>
          </a:p>
        </p:txBody>
      </p:sp>
      <p:pic>
        <p:nvPicPr>
          <p:cNvPr id="140" name="Picture 139" descr="H&amp;P p.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29451" y="2114154"/>
            <a:ext cx="6085297" cy="3883856"/>
          </a:xfrm>
          <a:prstGeom prst="rect">
            <a:avLst/>
          </a:prstGeom>
        </p:spPr>
      </p:pic>
      <p:pic>
        <p:nvPicPr>
          <p:cNvPr id="142" name="Picture 141" descr="H&amp;P p.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8012" y="4140200"/>
            <a:ext cx="2738827" cy="1520479"/>
          </a:xfrm>
          <a:prstGeom prst="rect">
            <a:avLst/>
          </a:prstGeom>
        </p:spPr>
      </p:pic>
      <p:sp>
        <p:nvSpPr>
          <p:cNvPr id="2" name="Hexagon 1"/>
          <p:cNvSpPr/>
          <p:nvPr/>
        </p:nvSpPr>
        <p:spPr bwMode="auto">
          <a:xfrm>
            <a:off x="1066800" y="2438400"/>
            <a:ext cx="685800" cy="609600"/>
          </a:xfrm>
          <a:prstGeom prst="hexag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kia" pitchFamily="-111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257567" y="2495550"/>
            <a:ext cx="30426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1555217" y="2736850"/>
            <a:ext cx="127533" cy="247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130300" y="2749550"/>
            <a:ext cx="127533" cy="247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16021" y="3200400"/>
            <a:ext cx="1379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Candara"/>
                <a:cs typeface="Candara"/>
              </a:rPr>
              <a:t>benzene: a very</a:t>
            </a:r>
            <a:br>
              <a:rPr lang="en-US" sz="1200" dirty="0" smtClean="0">
                <a:latin typeface="Candara"/>
                <a:cs typeface="Candara"/>
              </a:rPr>
            </a:br>
            <a:r>
              <a:rPr lang="en-US" sz="1200" dirty="0" smtClean="0">
                <a:latin typeface="Candara"/>
                <a:cs typeface="Candara"/>
              </a:rPr>
              <a:t>potent carcinogen</a:t>
            </a:r>
            <a:endParaRPr lang="en-US" sz="12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474366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Macintosh PowerPoint</Application>
  <PresentationFormat>On-screen Show (4:3)</PresentationFormat>
  <Paragraphs>297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2018-01-14T20:42:25Z</dcterms:created>
  <dcterms:modified xsi:type="dcterms:W3CDTF">2018-01-14T20:42:50Z</dcterms:modified>
</cp:coreProperties>
</file>