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0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2EC83-BBA3-644F-8839-664E2850AE11}" type="datetimeFigureOut">
              <a:rPr lang="en-US" smtClean="0"/>
              <a:t>1/14/18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11703-98E4-F14A-82C2-3C69E36B4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5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14D6F6-75B1-6C4E-B46F-44C0DC6995BB}" type="slidenum">
              <a:rPr lang="en-US">
                <a:latin typeface="Skia" charset="0"/>
              </a:rPr>
              <a:pPr/>
              <a:t>1</a:t>
            </a:fld>
            <a:endParaRPr lang="en-US">
              <a:latin typeface="Skia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7546B3-5BE4-AB4B-B59F-D8E0AE338D00}" type="slidenum">
              <a:rPr lang="en-US"/>
              <a:pPr/>
              <a:t>2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4A196C-CFB0-484B-AECE-8297A0DB6A59}" type="slidenum">
              <a:rPr lang="en-US">
                <a:latin typeface="Skia" charset="0"/>
              </a:rPr>
              <a:pPr/>
              <a:t>3</a:t>
            </a:fld>
            <a:endParaRPr lang="en-US">
              <a:latin typeface="Skia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4A196C-CFB0-484B-AECE-8297A0DB6A59}" type="slidenum">
              <a:rPr lang="en-US">
                <a:latin typeface="Skia" charset="0"/>
              </a:rPr>
              <a:pPr/>
              <a:t>4</a:t>
            </a:fld>
            <a:endParaRPr lang="en-US">
              <a:latin typeface="Skia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43E75A-CE95-4647-B756-97E145001ECB}" type="slidenum">
              <a:rPr lang="en-US"/>
              <a:pPr/>
              <a:t>5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4A196C-CFB0-484B-AECE-8297A0DB6A59}" type="slidenum">
              <a:rPr lang="en-US">
                <a:latin typeface="Candara"/>
              </a:rPr>
              <a:pPr/>
              <a:t>6</a:t>
            </a:fld>
            <a:endParaRPr lang="en-US" dirty="0">
              <a:latin typeface="Candara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4A196C-CFB0-484B-AECE-8297A0DB6A59}" type="slidenum">
              <a:rPr lang="en-US">
                <a:latin typeface="Candara"/>
              </a:rPr>
              <a:pPr/>
              <a:t>7</a:t>
            </a:fld>
            <a:endParaRPr lang="en-US" dirty="0">
              <a:latin typeface="Candara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6ACD3-6C82-7B4F-A5E9-5700A5AF77B7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A76A-A9B8-2A40-ACDD-DB5BD14B6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45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6ACD3-6C82-7B4F-A5E9-5700A5AF77B7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A76A-A9B8-2A40-ACDD-DB5BD14B6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30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6ACD3-6C82-7B4F-A5E9-5700A5AF77B7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A76A-A9B8-2A40-ACDD-DB5BD14B6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11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6ACD3-6C82-7B4F-A5E9-5700A5AF77B7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A76A-A9B8-2A40-ACDD-DB5BD14B6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87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6ACD3-6C82-7B4F-A5E9-5700A5AF77B7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A76A-A9B8-2A40-ACDD-DB5BD14B6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100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6ACD3-6C82-7B4F-A5E9-5700A5AF77B7}" type="datetimeFigureOut">
              <a:rPr lang="en-US" smtClean="0"/>
              <a:t>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A76A-A9B8-2A40-ACDD-DB5BD14B6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7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6ACD3-6C82-7B4F-A5E9-5700A5AF77B7}" type="datetimeFigureOut">
              <a:rPr lang="en-US" smtClean="0"/>
              <a:t>1/14/18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A76A-A9B8-2A40-ACDD-DB5BD14B6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1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6ACD3-6C82-7B4F-A5E9-5700A5AF77B7}" type="datetimeFigureOut">
              <a:rPr lang="en-US" smtClean="0"/>
              <a:t>1/14/18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A76A-A9B8-2A40-ACDD-DB5BD14B6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8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6ACD3-6C82-7B4F-A5E9-5700A5AF77B7}" type="datetimeFigureOut">
              <a:rPr lang="en-US" smtClean="0"/>
              <a:t>1/14/18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A76A-A9B8-2A40-ACDD-DB5BD14B6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03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6ACD3-6C82-7B4F-A5E9-5700A5AF77B7}" type="datetimeFigureOut">
              <a:rPr lang="en-US" smtClean="0"/>
              <a:t>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A76A-A9B8-2A40-ACDD-DB5BD14B6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753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6ACD3-6C82-7B4F-A5E9-5700A5AF77B7}" type="datetimeFigureOut">
              <a:rPr lang="en-US" smtClean="0"/>
              <a:t>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FA76A-A9B8-2A40-ACDD-DB5BD14B6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330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6ACD3-6C82-7B4F-A5E9-5700A5AF77B7}" type="datetimeFigureOut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FA76A-A9B8-2A40-ACDD-DB5BD14B6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71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1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image" Target="../media/image5.jpeg"/><Relationship Id="rId8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103428" name="Picture 0" descr="JCE2004p1232fig1a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TextBox 40"/>
          <p:cNvSpPr txBox="1"/>
          <p:nvPr/>
        </p:nvSpPr>
        <p:spPr>
          <a:xfrm>
            <a:off x="838200" y="2409848"/>
            <a:ext cx="746759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i="1" dirty="0" smtClean="0">
                <a:latin typeface="Candara"/>
                <a:cs typeface="Candara"/>
              </a:rPr>
              <a:t>1.9: Orbital </a:t>
            </a:r>
            <a:r>
              <a:rPr lang="en-US" sz="3600" b="1" i="1" dirty="0" smtClean="0">
                <a:latin typeface="Candara"/>
                <a:cs typeface="Candara"/>
              </a:rPr>
              <a:t>hybridization: </a:t>
            </a:r>
          </a:p>
          <a:p>
            <a:pPr algn="ctr">
              <a:defRPr/>
            </a:pPr>
            <a:r>
              <a:rPr lang="en-US" sz="3600" b="1" i="1" dirty="0">
                <a:latin typeface="Candara"/>
                <a:cs typeface="Candara"/>
              </a:rPr>
              <a:t>t</a:t>
            </a:r>
            <a:r>
              <a:rPr lang="en-US" sz="3600" b="1" i="1" dirty="0" smtClean="0">
                <a:latin typeface="Candara"/>
                <a:cs typeface="Candara"/>
              </a:rPr>
              <a:t>he key to carbon’s “flexibility”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CHE2060 Topic 1: Atoms, orbitals &amp; bonding</a:t>
            </a:r>
            <a:endParaRPr lang="en-US" sz="2800" dirty="0">
              <a:solidFill>
                <a:srgbClr val="0000FF"/>
              </a:solidFill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16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&amp;P p.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63422" y="1702775"/>
            <a:ext cx="6977139" cy="1184805"/>
          </a:xfrm>
          <a:prstGeom prst="rect">
            <a:avLst/>
          </a:prstGeom>
        </p:spPr>
      </p:pic>
      <p:sp>
        <p:nvSpPr>
          <p:cNvPr id="83970" name="Rectangle 4"/>
          <p:cNvSpPr>
            <a:spLocks noChangeArrowheads="1"/>
          </p:cNvSpPr>
          <p:nvPr/>
        </p:nvSpPr>
        <p:spPr bwMode="auto">
          <a:xfrm>
            <a:off x="7513638" y="6270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>
              <a:latin typeface="Candara" pitchFamily="-111" charset="0"/>
              <a:ea typeface="Candara" pitchFamily="-111" charset="0"/>
              <a:cs typeface="Candara" pitchFamily="-111" charset="0"/>
            </a:endParaRPr>
          </a:p>
        </p:txBody>
      </p:sp>
      <p:sp>
        <p:nvSpPr>
          <p:cNvPr id="46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83972" name="Picture 0" descr="JCE2004p1232fig1a.gif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3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pitchFamily="-111" charset="0"/>
                <a:ea typeface="Candara" pitchFamily="-111" charset="0"/>
                <a:cs typeface="Candara" pitchFamily="-111" charset="0"/>
              </a:rPr>
              <a:t>Preview of basic molecular geometries</a:t>
            </a:r>
            <a:endParaRPr lang="en-US" sz="2800" dirty="0">
              <a:solidFill>
                <a:srgbClr val="000000"/>
              </a:solidFill>
              <a:latin typeface="Candara" pitchFamily="-111" charset="0"/>
              <a:ea typeface="Candara" pitchFamily="-111" charset="0"/>
              <a:cs typeface="Candara" pitchFamily="-111" charset="0"/>
            </a:endParaRPr>
          </a:p>
        </p:txBody>
      </p:sp>
      <p:sp>
        <p:nvSpPr>
          <p:cNvPr id="83977" name="TextBox 7"/>
          <p:cNvSpPr txBox="1">
            <a:spLocks noChangeArrowheads="1"/>
          </p:cNvSpPr>
          <p:nvPr/>
        </p:nvSpPr>
        <p:spPr bwMode="auto">
          <a:xfrm>
            <a:off x="7772400" y="6323263"/>
            <a:ext cx="12689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ndara" pitchFamily="-111" charset="0"/>
                <a:ea typeface="Candara" pitchFamily="-111" charset="0"/>
                <a:cs typeface="Candara" pitchFamily="-111" charset="0"/>
              </a:rPr>
              <a:t>H&amp;P p.11-13</a:t>
            </a:r>
            <a:endParaRPr lang="en-US" dirty="0">
              <a:latin typeface="Candara" pitchFamily="-111" charset="0"/>
              <a:ea typeface="Candara" pitchFamily="-111" charset="0"/>
              <a:cs typeface="Candara" pitchFamily="-111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7038" y="1058599"/>
            <a:ext cx="86498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ndara"/>
                <a:cs typeface="Candara"/>
              </a:rPr>
              <a:t>Many single-bonded molecules have </a:t>
            </a:r>
            <a:r>
              <a:rPr lang="en-US" b="1" i="1" dirty="0" smtClean="0">
                <a:latin typeface="Candara"/>
                <a:cs typeface="Candara"/>
              </a:rPr>
              <a:t>tetrahedral </a:t>
            </a:r>
            <a:r>
              <a:rPr lang="en-US" dirty="0" smtClean="0">
                <a:latin typeface="Candara"/>
                <a:cs typeface="Candara"/>
              </a:rPr>
              <a:t>geometries, with bond angles</a:t>
            </a:r>
            <a:br>
              <a:rPr lang="en-US" dirty="0" smtClean="0">
                <a:latin typeface="Candara"/>
                <a:cs typeface="Candara"/>
              </a:rPr>
            </a:br>
            <a:r>
              <a:rPr lang="en-US" dirty="0" smtClean="0">
                <a:latin typeface="Candara"/>
                <a:cs typeface="Candara"/>
              </a:rPr>
              <a:t>close to 109° and a 3D shape.</a:t>
            </a:r>
            <a:endParaRPr lang="en-US" dirty="0">
              <a:latin typeface="Candara"/>
              <a:cs typeface="Candara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32390" y="2761687"/>
            <a:ext cx="8584401" cy="1741002"/>
            <a:chOff x="432390" y="2761687"/>
            <a:chExt cx="8584401" cy="1741002"/>
          </a:xfrm>
        </p:grpSpPr>
        <p:pic>
          <p:nvPicPr>
            <p:cNvPr id="16" name="Picture 15" descr="H&amp;P p.12"/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2994524" y="3304773"/>
              <a:ext cx="5365273" cy="986490"/>
            </a:xfrm>
            <a:prstGeom prst="rect">
              <a:avLst/>
            </a:prstGeom>
          </p:spPr>
        </p:pic>
        <p:pic>
          <p:nvPicPr>
            <p:cNvPr id="19" name="Picture 18" descr="H&amp;P p.12"/>
            <p:cNvPicPr>
              <a:picLocks noChangeAspect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063422" y="3314442"/>
              <a:ext cx="1631013" cy="1188247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32390" y="2761687"/>
              <a:ext cx="858440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ndara"/>
                  <a:cs typeface="Candara"/>
                </a:rPr>
                <a:t>Double-bonds have a </a:t>
              </a:r>
              <a:r>
                <a:rPr lang="en-US" b="1" i="1" dirty="0" err="1" smtClean="0">
                  <a:latin typeface="Candara"/>
                  <a:cs typeface="Candara"/>
                </a:rPr>
                <a:t>trigonal</a:t>
              </a:r>
              <a:r>
                <a:rPr lang="en-US" b="1" i="1" dirty="0" smtClean="0">
                  <a:latin typeface="Candara"/>
                  <a:cs typeface="Candara"/>
                </a:rPr>
                <a:t> planar </a:t>
              </a:r>
              <a:r>
                <a:rPr lang="en-US" dirty="0" smtClean="0">
                  <a:latin typeface="Candara"/>
                  <a:cs typeface="Candara"/>
                </a:rPr>
                <a:t>geometry, with bond angles close to 120° </a:t>
              </a:r>
              <a:br>
                <a:rPr lang="en-US" dirty="0" smtClean="0">
                  <a:latin typeface="Candara"/>
                  <a:cs typeface="Candara"/>
                </a:rPr>
              </a:br>
              <a:r>
                <a:rPr lang="en-US" dirty="0" smtClean="0">
                  <a:latin typeface="Candara"/>
                  <a:cs typeface="Candara"/>
                </a:rPr>
                <a:t>and a flat (or planar) shape.</a:t>
              </a:r>
              <a:endParaRPr lang="en-US" dirty="0">
                <a:latin typeface="Candara"/>
                <a:cs typeface="Candara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37742" y="4475953"/>
            <a:ext cx="8364489" cy="2500813"/>
            <a:chOff x="437742" y="4475953"/>
            <a:chExt cx="8364489" cy="2500813"/>
          </a:xfrm>
        </p:grpSpPr>
        <p:pic>
          <p:nvPicPr>
            <p:cNvPr id="18" name="Picture 17" descr="H&amp;P p.12"/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735266" y="5004759"/>
              <a:ext cx="2884641" cy="1893346"/>
            </a:xfrm>
            <a:prstGeom prst="rect">
              <a:avLst/>
            </a:prstGeom>
          </p:spPr>
        </p:pic>
        <p:grpSp>
          <p:nvGrpSpPr>
            <p:cNvPr id="3" name="Group 2"/>
            <p:cNvGrpSpPr/>
            <p:nvPr/>
          </p:nvGrpSpPr>
          <p:grpSpPr>
            <a:xfrm>
              <a:off x="437742" y="4475953"/>
              <a:ext cx="8364489" cy="2500813"/>
              <a:chOff x="437742" y="4475953"/>
              <a:chExt cx="8364489" cy="2500813"/>
            </a:xfrm>
          </p:grpSpPr>
          <p:pic>
            <p:nvPicPr>
              <p:cNvPr id="22" name="Picture 21" descr="H&amp;P p.12"/>
              <p:cNvPicPr>
                <a:picLocks noChangeAspect="1"/>
              </p:cNvPicPr>
              <p:nvPr/>
            </p:nvPicPr>
            <p:blipFill>
              <a:blip r:embed="rId8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3623105" y="5205280"/>
                <a:ext cx="3118936" cy="1771486"/>
              </a:xfrm>
              <a:prstGeom prst="rect">
                <a:avLst/>
              </a:prstGeom>
            </p:spPr>
          </p:pic>
          <p:sp>
            <p:nvSpPr>
              <p:cNvPr id="13" name="TextBox 12"/>
              <p:cNvSpPr txBox="1"/>
              <p:nvPr/>
            </p:nvSpPr>
            <p:spPr>
              <a:xfrm>
                <a:off x="437742" y="4475953"/>
                <a:ext cx="8364489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Candara"/>
                    <a:cs typeface="Candara"/>
                  </a:rPr>
                  <a:t>Atoms with five bonds (rather than 4) create </a:t>
                </a:r>
                <a:r>
                  <a:rPr lang="en-US" b="1" i="1" dirty="0" err="1" smtClean="0">
                    <a:latin typeface="Candara"/>
                    <a:cs typeface="Candara"/>
                  </a:rPr>
                  <a:t>trigonal</a:t>
                </a:r>
                <a:r>
                  <a:rPr lang="en-US" b="1" i="1" dirty="0" smtClean="0">
                    <a:latin typeface="Candara"/>
                    <a:cs typeface="Candara"/>
                  </a:rPr>
                  <a:t> </a:t>
                </a:r>
                <a:r>
                  <a:rPr lang="en-US" b="1" i="1" dirty="0" err="1" smtClean="0">
                    <a:latin typeface="Candara"/>
                    <a:cs typeface="Candara"/>
                  </a:rPr>
                  <a:t>bipyrimidal</a:t>
                </a:r>
                <a:r>
                  <a:rPr lang="en-US" b="1" i="1" dirty="0" smtClean="0">
                    <a:latin typeface="Candara"/>
                    <a:cs typeface="Candara"/>
                  </a:rPr>
                  <a:t> </a:t>
                </a:r>
                <a:r>
                  <a:rPr lang="en-US" dirty="0" smtClean="0">
                    <a:latin typeface="Candara"/>
                    <a:cs typeface="Candara"/>
                  </a:rPr>
                  <a:t>geometry:</a:t>
                </a:r>
              </a:p>
              <a:p>
                <a:pPr>
                  <a:buFont typeface="Arial"/>
                  <a:buChar char="•"/>
                </a:pPr>
                <a:r>
                  <a:rPr lang="en-US" dirty="0" smtClean="0">
                    <a:latin typeface="Candara"/>
                    <a:cs typeface="Candara"/>
                  </a:rPr>
                  <a:t> 3 atoms bond in the plane of the central atom with 120° bond angles; and</a:t>
                </a:r>
              </a:p>
              <a:p>
                <a:pPr>
                  <a:buFont typeface="Arial"/>
                  <a:buChar char="•"/>
                </a:pPr>
                <a:r>
                  <a:rPr lang="en-US" dirty="0" smtClean="0">
                    <a:latin typeface="Candara"/>
                    <a:cs typeface="Candara"/>
                  </a:rPr>
                  <a:t> the other 2 atoms are perpendicular to this flat plane.</a:t>
                </a:r>
                <a:endParaRPr lang="en-US" dirty="0">
                  <a:latin typeface="Candara"/>
                  <a:cs typeface="Candara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203346" y="5775158"/>
                <a:ext cx="5585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i="1" dirty="0" smtClean="0">
                    <a:solidFill>
                      <a:srgbClr val="0000FF"/>
                    </a:solidFill>
                  </a:rPr>
                  <a:t>PCl5</a:t>
                </a:r>
                <a:endParaRPr lang="en-US" sz="1600" i="1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461313" y="5736052"/>
                <a:ext cx="227498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i="1" dirty="0" smtClean="0">
                    <a:solidFill>
                      <a:srgbClr val="0000FF"/>
                    </a:solidFill>
                    <a:latin typeface="Candara"/>
                    <a:cs typeface="Candara"/>
                  </a:rPr>
                  <a:t>An SN2 addition</a:t>
                </a:r>
                <a:br>
                  <a:rPr lang="en-US" sz="1800" i="1" dirty="0" smtClean="0">
                    <a:solidFill>
                      <a:srgbClr val="0000FF"/>
                    </a:solidFill>
                    <a:latin typeface="Candara"/>
                    <a:cs typeface="Candara"/>
                  </a:rPr>
                </a:br>
                <a:r>
                  <a:rPr lang="en-US" sz="1800" i="1" dirty="0" smtClean="0">
                    <a:solidFill>
                      <a:srgbClr val="0000FF"/>
                    </a:solidFill>
                    <a:latin typeface="Candara"/>
                    <a:cs typeface="Candara"/>
                  </a:rPr>
                  <a:t>reaction intermediate</a:t>
                </a:r>
                <a:endParaRPr lang="en-US" sz="1800" i="1" dirty="0">
                  <a:solidFill>
                    <a:srgbClr val="0000FF"/>
                  </a:solidFill>
                  <a:latin typeface="Candara"/>
                  <a:cs typeface="Candara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5010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7513638" y="6270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>
              <a:latin typeface="Candara"/>
              <a:cs typeface="Candara"/>
            </a:endParaRPr>
          </a:p>
        </p:txBody>
      </p:sp>
      <p:sp>
        <p:nvSpPr>
          <p:cNvPr id="46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47" name="Picture 0" descr="JCE2004p1232fig1a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Geometry suggests orbital hybridization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381000" y="965537"/>
            <a:ext cx="860268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indent="6350"/>
            <a:r>
              <a:rPr lang="en-US" sz="2000" dirty="0" smtClean="0">
                <a:latin typeface="Candara"/>
                <a:cs typeface="Candara"/>
              </a:rPr>
              <a:t>In the mid-1800s, chemists knew that C liked to form four bonds.</a:t>
            </a:r>
            <a:br>
              <a:rPr lang="en-US" sz="2000" dirty="0" smtClean="0">
                <a:latin typeface="Candara"/>
                <a:cs typeface="Candara"/>
              </a:rPr>
            </a:br>
            <a:r>
              <a:rPr lang="en-US" sz="2000" dirty="0" smtClean="0">
                <a:latin typeface="Candara"/>
                <a:cs typeface="Candara"/>
              </a:rPr>
              <a:t>They thought that the four bonding atoms would all lie in the same plane as C.</a:t>
            </a:r>
            <a:br>
              <a:rPr lang="en-US" sz="2000" dirty="0" smtClean="0">
                <a:latin typeface="Candara"/>
                <a:cs typeface="Candara"/>
              </a:rPr>
            </a:br>
            <a:endParaRPr lang="en-US" sz="800" dirty="0" smtClean="0">
              <a:latin typeface="Candara"/>
              <a:cs typeface="Candara"/>
            </a:endParaRPr>
          </a:p>
          <a:p>
            <a:pPr indent="6350"/>
            <a:r>
              <a:rPr lang="en-US" sz="2000" dirty="0" smtClean="0">
                <a:latin typeface="Candara"/>
                <a:cs typeface="Candara"/>
              </a:rPr>
              <a:t>So what would the structure of CH2Cl2 be? </a:t>
            </a:r>
            <a:endParaRPr lang="en-US" sz="2000" b="1" i="1" dirty="0" smtClean="0">
              <a:latin typeface="Candara"/>
              <a:cs typeface="Candara"/>
            </a:endParaRPr>
          </a:p>
        </p:txBody>
      </p:sp>
      <p:sp>
        <p:nvSpPr>
          <p:cNvPr id="16" name="Text Box 88"/>
          <p:cNvSpPr txBox="1">
            <a:spLocks noChangeArrowheads="1"/>
          </p:cNvSpPr>
          <p:nvPr/>
        </p:nvSpPr>
        <p:spPr bwMode="auto">
          <a:xfrm>
            <a:off x="5867400" y="1905000"/>
            <a:ext cx="2569158" cy="646331"/>
          </a:xfrm>
          <a:prstGeom prst="rect">
            <a:avLst/>
          </a:prstGeom>
          <a:noFill/>
          <a:ln w="9525">
            <a:solidFill>
              <a:schemeClr val="tx1"/>
            </a:solidFill>
            <a:prstDash val="dot"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 i="1" dirty="0" smtClean="0">
                <a:solidFill>
                  <a:srgbClr val="0000FF"/>
                </a:solidFill>
                <a:latin typeface="Candara"/>
                <a:cs typeface="Candara"/>
              </a:rPr>
              <a:t>How many “versions” of </a:t>
            </a:r>
            <a:br>
              <a:rPr lang="en-US" sz="1800" b="1" i="1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1800" b="1" i="1" dirty="0" smtClean="0">
                <a:solidFill>
                  <a:srgbClr val="0000FF"/>
                </a:solidFill>
                <a:latin typeface="Candara"/>
                <a:cs typeface="Candara"/>
              </a:rPr>
              <a:t>CH2Cl2 could there be?</a:t>
            </a:r>
            <a:endParaRPr lang="en-US" sz="18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219200" y="2415121"/>
            <a:ext cx="4085654" cy="1794989"/>
            <a:chOff x="1219200" y="2415121"/>
            <a:chExt cx="4085654" cy="1794989"/>
          </a:xfrm>
        </p:grpSpPr>
        <p:sp>
          <p:nvSpPr>
            <p:cNvPr id="31" name="TextBox 30"/>
            <p:cNvSpPr txBox="1"/>
            <p:nvPr/>
          </p:nvSpPr>
          <p:spPr>
            <a:xfrm>
              <a:off x="1981200" y="3124200"/>
              <a:ext cx="3326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ndara"/>
                  <a:cs typeface="Candara"/>
                </a:rPr>
                <a:t>C</a:t>
              </a:r>
              <a:endParaRPr lang="en-US" dirty="0">
                <a:latin typeface="Candara"/>
                <a:cs typeface="Candara"/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 bwMode="auto">
            <a:xfrm rot="5400000" flipH="1" flipV="1">
              <a:off x="1905794" y="2956065"/>
              <a:ext cx="457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 rot="5400000" flipH="1" flipV="1">
              <a:off x="1905794" y="3733006"/>
              <a:ext cx="457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 flipH="1" flipV="1">
              <a:off x="2286000" y="3352800"/>
              <a:ext cx="457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 flipH="1" flipV="1">
              <a:off x="1524000" y="3351212"/>
              <a:ext cx="457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" name="Text Box 88"/>
            <p:cNvSpPr txBox="1">
              <a:spLocks noChangeArrowheads="1"/>
            </p:cNvSpPr>
            <p:nvPr/>
          </p:nvSpPr>
          <p:spPr bwMode="auto">
            <a:xfrm>
              <a:off x="1966259" y="2419290"/>
              <a:ext cx="35223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H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41" name="Text Box 88"/>
            <p:cNvSpPr txBox="1">
              <a:spLocks noChangeArrowheads="1"/>
            </p:cNvSpPr>
            <p:nvPr/>
          </p:nvSpPr>
          <p:spPr bwMode="auto">
            <a:xfrm>
              <a:off x="1951318" y="3810000"/>
              <a:ext cx="35223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H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42" name="Text Box 88"/>
            <p:cNvSpPr txBox="1">
              <a:spLocks noChangeArrowheads="1"/>
            </p:cNvSpPr>
            <p:nvPr/>
          </p:nvSpPr>
          <p:spPr bwMode="auto">
            <a:xfrm>
              <a:off x="1219200" y="3124200"/>
              <a:ext cx="3898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err="1" smtClean="0">
                  <a:solidFill>
                    <a:srgbClr val="0000FF"/>
                  </a:solidFill>
                  <a:latin typeface="Candara"/>
                  <a:cs typeface="Candara"/>
                </a:rPr>
                <a:t>Cl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43" name="Text Box 88"/>
            <p:cNvSpPr txBox="1">
              <a:spLocks noChangeArrowheads="1"/>
            </p:cNvSpPr>
            <p:nvPr/>
          </p:nvSpPr>
          <p:spPr bwMode="auto">
            <a:xfrm>
              <a:off x="2667000" y="3125695"/>
              <a:ext cx="3898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err="1" smtClean="0">
                  <a:solidFill>
                    <a:srgbClr val="0000FF"/>
                  </a:solidFill>
                  <a:latin typeface="Candara"/>
                  <a:cs typeface="Candara"/>
                </a:rPr>
                <a:t>Cl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267200" y="312003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C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cxnSp>
          <p:nvCxnSpPr>
            <p:cNvPr id="52" name="Straight Connector 51"/>
            <p:cNvCxnSpPr/>
            <p:nvPr/>
          </p:nvCxnSpPr>
          <p:spPr bwMode="auto">
            <a:xfrm rot="5400000" flipH="1" flipV="1">
              <a:off x="4191794" y="2951896"/>
              <a:ext cx="457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 rot="5400000" flipH="1" flipV="1">
              <a:off x="4191794" y="3728837"/>
              <a:ext cx="457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 bwMode="auto">
            <a:xfrm flipH="1" flipV="1">
              <a:off x="4572000" y="3348631"/>
              <a:ext cx="457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 flipH="1" flipV="1">
              <a:off x="3810000" y="3347043"/>
              <a:ext cx="457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4" name="Text Box 88"/>
            <p:cNvSpPr txBox="1">
              <a:spLocks noChangeArrowheads="1"/>
            </p:cNvSpPr>
            <p:nvPr/>
          </p:nvSpPr>
          <p:spPr bwMode="auto">
            <a:xfrm>
              <a:off x="4252259" y="2415121"/>
              <a:ext cx="3898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err="1" smtClean="0">
                  <a:solidFill>
                    <a:srgbClr val="0000FF"/>
                  </a:solidFill>
                  <a:latin typeface="Candara"/>
                  <a:cs typeface="Candara"/>
                </a:rPr>
                <a:t>Cl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65" name="Text Box 88"/>
            <p:cNvSpPr txBox="1">
              <a:spLocks noChangeArrowheads="1"/>
            </p:cNvSpPr>
            <p:nvPr/>
          </p:nvSpPr>
          <p:spPr bwMode="auto">
            <a:xfrm>
              <a:off x="4237318" y="3805831"/>
              <a:ext cx="35223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H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68" name="Text Box 88"/>
            <p:cNvSpPr txBox="1">
              <a:spLocks noChangeArrowheads="1"/>
            </p:cNvSpPr>
            <p:nvPr/>
          </p:nvSpPr>
          <p:spPr bwMode="auto">
            <a:xfrm>
              <a:off x="3505200" y="3120031"/>
              <a:ext cx="3898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err="1" smtClean="0">
                  <a:solidFill>
                    <a:srgbClr val="0000FF"/>
                  </a:solidFill>
                  <a:latin typeface="Candara"/>
                  <a:cs typeface="Candara"/>
                </a:rPr>
                <a:t>Cl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73" name="Text Box 88"/>
            <p:cNvSpPr txBox="1">
              <a:spLocks noChangeArrowheads="1"/>
            </p:cNvSpPr>
            <p:nvPr/>
          </p:nvSpPr>
          <p:spPr bwMode="auto">
            <a:xfrm>
              <a:off x="4953000" y="3121526"/>
              <a:ext cx="35185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H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</p:grpSp>
      <p:sp>
        <p:nvSpPr>
          <p:cNvPr id="75" name="Text Box 88"/>
          <p:cNvSpPr txBox="1">
            <a:spLocks noChangeArrowheads="1"/>
          </p:cNvSpPr>
          <p:nvPr/>
        </p:nvSpPr>
        <p:spPr bwMode="auto">
          <a:xfrm>
            <a:off x="5889042" y="2895600"/>
            <a:ext cx="3139050" cy="923330"/>
          </a:xfrm>
          <a:prstGeom prst="rect">
            <a:avLst/>
          </a:prstGeom>
          <a:noFill/>
          <a:ln w="9525">
            <a:noFill/>
            <a:prstDash val="dot"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  <a:t>However, chemists only found</a:t>
            </a:r>
            <a:b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  <a:t>one </a:t>
            </a:r>
            <a:r>
              <a:rPr lang="en-US" sz="1800" b="1" i="1" dirty="0" smtClean="0">
                <a:solidFill>
                  <a:srgbClr val="0000FF"/>
                </a:solidFill>
                <a:latin typeface="Candara"/>
                <a:cs typeface="Candara"/>
              </a:rPr>
              <a:t>isomer</a:t>
            </a:r>
            <a: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  <a:t> (“version”) of</a:t>
            </a:r>
            <a:b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  <a:t>this molecule. Hmmm……</a:t>
            </a:r>
            <a:endParaRPr lang="en-US" sz="1800" dirty="0">
              <a:solidFill>
                <a:srgbClr val="0000FF"/>
              </a:solidFill>
              <a:latin typeface="Candara"/>
              <a:cs typeface="Candara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57200" y="4334470"/>
            <a:ext cx="6850628" cy="2371130"/>
            <a:chOff x="457200" y="4334470"/>
            <a:chExt cx="6850628" cy="2371130"/>
          </a:xfrm>
        </p:grpSpPr>
        <p:sp>
          <p:nvSpPr>
            <p:cNvPr id="76" name="Text Box 88"/>
            <p:cNvSpPr txBox="1">
              <a:spLocks noChangeArrowheads="1"/>
            </p:cNvSpPr>
            <p:nvPr/>
          </p:nvSpPr>
          <p:spPr bwMode="auto">
            <a:xfrm>
              <a:off x="457200" y="4334470"/>
              <a:ext cx="6850628" cy="2154436"/>
            </a:xfrm>
            <a:prstGeom prst="rect">
              <a:avLst/>
            </a:prstGeom>
            <a:noFill/>
            <a:ln w="9525">
              <a:noFill/>
              <a:prstDash val="dot"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The single version showed that the molecule’s shape was not planar.</a:t>
              </a:r>
              <a:b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</a:b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Therefore it must be 3-dimensional?!</a:t>
              </a:r>
            </a:p>
            <a:p>
              <a:endParaRPr lang="en-US" sz="800" dirty="0" smtClean="0">
                <a:solidFill>
                  <a:srgbClr val="0000FF"/>
                </a:solidFill>
                <a:latin typeface="Candara"/>
                <a:cs typeface="Candara"/>
              </a:endParaRPr>
            </a:p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In 1874, </a:t>
              </a:r>
              <a:r>
                <a:rPr lang="en-US" sz="1800" dirty="0" err="1" smtClean="0">
                  <a:solidFill>
                    <a:srgbClr val="0000FF"/>
                  </a:solidFill>
                  <a:latin typeface="Candara"/>
                  <a:cs typeface="Candara"/>
                </a:rPr>
                <a:t>van’t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 Hoff &amp; Bell proposed</a:t>
              </a:r>
              <a:b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</a:b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a 3D tetrahedral structure, like a</a:t>
              </a:r>
              <a:b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</a:b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pyramid.</a:t>
              </a:r>
            </a:p>
            <a:p>
              <a:endParaRPr lang="en-US" sz="1800" dirty="0" smtClean="0">
                <a:solidFill>
                  <a:srgbClr val="0000FF"/>
                </a:solidFill>
                <a:latin typeface="Candara"/>
                <a:cs typeface="Candara"/>
              </a:endParaRPr>
            </a:p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All tetrahedral bond angles are 109.5°.</a:t>
              </a:r>
              <a:endParaRPr lang="en-US" sz="1800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6019800" y="5486400"/>
              <a:ext cx="3326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Candara"/>
                  <a:cs typeface="Candara"/>
                </a:rPr>
                <a:t>C</a:t>
              </a:r>
              <a:endParaRPr lang="en-US" dirty="0">
                <a:latin typeface="Candara"/>
                <a:cs typeface="Candara"/>
              </a:endParaRPr>
            </a:p>
          </p:txBody>
        </p:sp>
        <p:cxnSp>
          <p:nvCxnSpPr>
            <p:cNvPr id="78" name="Straight Connector 77"/>
            <p:cNvCxnSpPr/>
            <p:nvPr/>
          </p:nvCxnSpPr>
          <p:spPr bwMode="auto">
            <a:xfrm rot="5400000" flipH="1" flipV="1">
              <a:off x="5944394" y="5318265"/>
              <a:ext cx="4572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>
              <a:stCxn id="85" idx="1"/>
            </p:cNvCxnSpPr>
            <p:nvPr/>
          </p:nvCxnSpPr>
          <p:spPr bwMode="auto">
            <a:xfrm rot="10800000">
              <a:off x="6324600" y="5715001"/>
              <a:ext cx="381000" cy="333345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2" name="Text Box 88"/>
            <p:cNvSpPr txBox="1">
              <a:spLocks noChangeArrowheads="1"/>
            </p:cNvSpPr>
            <p:nvPr/>
          </p:nvSpPr>
          <p:spPr bwMode="auto">
            <a:xfrm>
              <a:off x="6004859" y="4781490"/>
              <a:ext cx="35223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H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83" name="Text Box 88"/>
            <p:cNvSpPr txBox="1">
              <a:spLocks noChangeArrowheads="1"/>
            </p:cNvSpPr>
            <p:nvPr/>
          </p:nvSpPr>
          <p:spPr bwMode="auto">
            <a:xfrm>
              <a:off x="5896170" y="6305490"/>
              <a:ext cx="35223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H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84" name="Text Box 88"/>
            <p:cNvSpPr txBox="1">
              <a:spLocks noChangeArrowheads="1"/>
            </p:cNvSpPr>
            <p:nvPr/>
          </p:nvSpPr>
          <p:spPr bwMode="auto">
            <a:xfrm>
              <a:off x="5462609" y="5973482"/>
              <a:ext cx="3898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err="1" smtClean="0">
                  <a:solidFill>
                    <a:srgbClr val="0000FF"/>
                  </a:solidFill>
                  <a:latin typeface="Candara"/>
                  <a:cs typeface="Candara"/>
                </a:rPr>
                <a:t>Cl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85" name="Text Box 88"/>
            <p:cNvSpPr txBox="1">
              <a:spLocks noChangeArrowheads="1"/>
            </p:cNvSpPr>
            <p:nvPr/>
          </p:nvSpPr>
          <p:spPr bwMode="auto">
            <a:xfrm>
              <a:off x="6705600" y="5848290"/>
              <a:ext cx="3898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 err="1" smtClean="0">
                  <a:solidFill>
                    <a:srgbClr val="0000FF"/>
                  </a:solidFill>
                  <a:latin typeface="Candara"/>
                  <a:cs typeface="Candara"/>
                </a:rPr>
                <a:t>Cl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grpSp>
          <p:nvGrpSpPr>
            <p:cNvPr id="2" name="Group 90"/>
            <p:cNvGrpSpPr/>
            <p:nvPr/>
          </p:nvGrpSpPr>
          <p:grpSpPr>
            <a:xfrm rot="1651277">
              <a:off x="5818394" y="5777614"/>
              <a:ext cx="434975" cy="554037"/>
              <a:chOff x="7124700" y="5567363"/>
              <a:chExt cx="434975" cy="554037"/>
            </a:xfrm>
          </p:grpSpPr>
          <p:sp>
            <p:nvSpPr>
              <p:cNvPr id="89" name="AutoShape 2" descr="Dark horizontal"/>
              <p:cNvSpPr>
                <a:spLocks noChangeArrowheads="1"/>
              </p:cNvSpPr>
              <p:nvPr/>
            </p:nvSpPr>
            <p:spPr bwMode="auto">
              <a:xfrm rot="1033480" flipV="1">
                <a:off x="7124700" y="5588000"/>
                <a:ext cx="228600" cy="533400"/>
              </a:xfrm>
              <a:prstGeom prst="triangle">
                <a:avLst>
                  <a:gd name="adj" fmla="val 50000"/>
                </a:avLst>
              </a:prstGeom>
              <a:pattFill prst="dkHorz">
                <a:fgClr>
                  <a:schemeClr val="tx2"/>
                </a:fgClr>
                <a:bgClr>
                  <a:srgbClr val="FFFFFF"/>
                </a:bgClr>
              </a:patt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AutoShape 43"/>
              <p:cNvSpPr>
                <a:spLocks noChangeArrowheads="1"/>
              </p:cNvSpPr>
              <p:nvPr/>
            </p:nvSpPr>
            <p:spPr bwMode="auto">
              <a:xfrm rot="20566520">
                <a:off x="7331075" y="5567363"/>
                <a:ext cx="228600" cy="533400"/>
              </a:xfrm>
              <a:prstGeom prst="triangle">
                <a:avLst>
                  <a:gd name="adj" fmla="val 50000"/>
                </a:avLst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92" name="Rectangle 91"/>
            <p:cNvSpPr/>
            <p:nvPr/>
          </p:nvSpPr>
          <p:spPr bwMode="auto">
            <a:xfrm>
              <a:off x="5334000" y="4800600"/>
              <a:ext cx="1828800" cy="1905000"/>
            </a:xfrm>
            <a:prstGeom prst="rect">
              <a:avLst/>
            </a:prstGeom>
            <a:noFill/>
            <a:ln w="9525" cap="flat" cmpd="sng" algn="ctr">
              <a:solidFill>
                <a:srgbClr val="0000FF"/>
              </a:solidFill>
              <a:prstDash val="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kia" pitchFamily="-111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576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7513638" y="6270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>
              <a:latin typeface="Candara"/>
              <a:cs typeface="Candara"/>
            </a:endParaRPr>
          </a:p>
        </p:txBody>
      </p:sp>
      <p:sp>
        <p:nvSpPr>
          <p:cNvPr id="46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47" name="Picture 0" descr="JCE2004p1232fig1a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How can methane’s bonds be “equivalent”?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381000" y="965537"/>
            <a:ext cx="838594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indent="6350"/>
            <a:r>
              <a:rPr lang="en-US" sz="2000" dirty="0" smtClean="0">
                <a:latin typeface="Candara"/>
                <a:cs typeface="Candara"/>
              </a:rPr>
              <a:t>Methane is the smallest hydrocarbon, CH4.</a:t>
            </a:r>
          </a:p>
          <a:p>
            <a:pPr indent="6350"/>
            <a:r>
              <a:rPr lang="en-US" sz="2000" dirty="0" smtClean="0">
                <a:latin typeface="Candara"/>
                <a:cs typeface="Candara"/>
              </a:rPr>
              <a:t>By using a technique called electron diffraction, chemists found that each of</a:t>
            </a:r>
            <a:br>
              <a:rPr lang="en-US" sz="2000" dirty="0" smtClean="0">
                <a:latin typeface="Candara"/>
                <a:cs typeface="Candara"/>
              </a:rPr>
            </a:br>
            <a:r>
              <a:rPr lang="en-US" sz="2000" dirty="0" smtClean="0">
                <a:latin typeface="Candara"/>
                <a:cs typeface="Candara"/>
              </a:rPr>
              <a:t>its 4 C-H bonds is identical: same length &amp; strength.</a:t>
            </a:r>
          </a:p>
          <a:p>
            <a:pPr indent="6350"/>
            <a:r>
              <a:rPr lang="en-US" sz="2000" b="1" i="1" dirty="0" smtClean="0">
                <a:latin typeface="Candara"/>
                <a:cs typeface="Candara"/>
              </a:rPr>
              <a:t>Does this sound possible? Sensible?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81000" y="2286000"/>
            <a:ext cx="6231393" cy="4343400"/>
            <a:chOff x="381000" y="2286000"/>
            <a:chExt cx="6231393" cy="4343400"/>
          </a:xfrm>
        </p:grpSpPr>
        <p:pic>
          <p:nvPicPr>
            <p:cNvPr id="49" name="Picture 48"/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57250" y="4520301"/>
              <a:ext cx="2914650" cy="2032899"/>
            </a:xfrm>
            <a:prstGeom prst="rect">
              <a:avLst/>
            </a:prstGeom>
          </p:spPr>
        </p:pic>
        <p:sp>
          <p:nvSpPr>
            <p:cNvPr id="76" name="Text Box 88"/>
            <p:cNvSpPr txBox="1">
              <a:spLocks noChangeArrowheads="1"/>
            </p:cNvSpPr>
            <p:nvPr/>
          </p:nvSpPr>
          <p:spPr bwMode="auto">
            <a:xfrm>
              <a:off x="381000" y="2286000"/>
              <a:ext cx="6231393" cy="1200329"/>
            </a:xfrm>
            <a:prstGeom prst="rect">
              <a:avLst/>
            </a:prstGeom>
            <a:noFill/>
            <a:ln w="9525">
              <a:noFill/>
              <a:prstDash val="dot"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Think about the electron configuration of the atoms involved!</a:t>
              </a:r>
            </a:p>
            <a:p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H = 1s</a:t>
              </a:r>
              <a:r>
                <a:rPr lang="en-US" sz="1800" baseline="30000" dirty="0" smtClean="0">
                  <a:solidFill>
                    <a:srgbClr val="0000FF"/>
                  </a:solidFill>
                  <a:latin typeface="Candara"/>
                  <a:cs typeface="Candara"/>
                </a:rPr>
                <a:t>1</a:t>
              </a:r>
              <a:endParaRPr lang="en-US" sz="1800" dirty="0" smtClean="0">
                <a:solidFill>
                  <a:srgbClr val="0000FF"/>
                </a:solidFill>
                <a:latin typeface="Candara"/>
                <a:cs typeface="Candara"/>
              </a:endParaRPr>
            </a:p>
            <a:p>
              <a:r>
                <a:rPr lang="en-US" sz="1800" b="1" dirty="0" smtClean="0">
                  <a:solidFill>
                    <a:srgbClr val="0000FF"/>
                  </a:solidFill>
                  <a:latin typeface="Candara"/>
                  <a:cs typeface="Candara"/>
                </a:rPr>
                <a:t>C = 1s</a:t>
              </a:r>
              <a:r>
                <a:rPr lang="en-US" sz="1800" b="1" baseline="30000" dirty="0" smtClean="0">
                  <a:solidFill>
                    <a:srgbClr val="0000FF"/>
                  </a:solidFill>
                  <a:latin typeface="Candara"/>
                  <a:cs typeface="Candara"/>
                </a:rPr>
                <a:t>2</a:t>
              </a:r>
              <a:r>
                <a:rPr lang="en-US" sz="1800" b="1" dirty="0" smtClean="0">
                  <a:solidFill>
                    <a:srgbClr val="0000FF"/>
                  </a:solidFill>
                  <a:latin typeface="Candara"/>
                  <a:cs typeface="Candara"/>
                </a:rPr>
                <a:t>2s</a:t>
              </a:r>
              <a:r>
                <a:rPr lang="en-US" sz="1800" b="1" baseline="30000" dirty="0" smtClean="0">
                  <a:solidFill>
                    <a:srgbClr val="0000FF"/>
                  </a:solidFill>
                  <a:latin typeface="Candara"/>
                  <a:cs typeface="Candara"/>
                </a:rPr>
                <a:t>2</a:t>
              </a:r>
              <a:r>
                <a:rPr lang="en-US" sz="1800" b="1" dirty="0" smtClean="0">
                  <a:solidFill>
                    <a:srgbClr val="0000FF"/>
                  </a:solidFill>
                  <a:latin typeface="Candara"/>
                  <a:cs typeface="Candara"/>
                </a:rPr>
                <a:t>2p</a:t>
              </a:r>
              <a:r>
                <a:rPr lang="en-US" sz="1800" b="1" baseline="30000" dirty="0" smtClean="0">
                  <a:solidFill>
                    <a:srgbClr val="0000FF"/>
                  </a:solidFill>
                  <a:latin typeface="Candara"/>
                  <a:cs typeface="Candara"/>
                </a:rPr>
                <a:t>2</a:t>
              </a:r>
              <a:r>
                <a:rPr lang="en-US" sz="1800" b="1" dirty="0" smtClean="0">
                  <a:solidFill>
                    <a:srgbClr val="0000FF"/>
                  </a:solidFill>
                  <a:latin typeface="Candara"/>
                  <a:cs typeface="Candara"/>
                </a:rPr>
                <a:t>   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…. so C’s 4 </a:t>
              </a:r>
              <a:r>
                <a:rPr lang="en-US" sz="1800" dirty="0" err="1" smtClean="0">
                  <a:solidFill>
                    <a:srgbClr val="0000FF"/>
                  </a:solidFill>
                  <a:latin typeface="Candara"/>
                  <a:cs typeface="Candara"/>
                </a:rPr>
                <a:t>e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- don’t all have the same </a:t>
              </a:r>
              <a:b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</a:b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energy levels – how can they form 4 identical bonds to the Hs?</a:t>
              </a: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838200" y="4572000"/>
              <a:ext cx="2971800" cy="2057400"/>
            </a:xfrm>
            <a:prstGeom prst="rect">
              <a:avLst/>
            </a:pr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kia" pitchFamily="-111" charset="0"/>
              </a:endParaRPr>
            </a:p>
          </p:txBody>
        </p:sp>
      </p:grpSp>
      <p:pic>
        <p:nvPicPr>
          <p:cNvPr id="56" name="Picture 5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41688" y="1905000"/>
            <a:ext cx="2564780" cy="1752600"/>
          </a:xfrm>
          <a:prstGeom prst="rect">
            <a:avLst/>
          </a:prstGeom>
        </p:spPr>
      </p:pic>
      <p:sp>
        <p:nvSpPr>
          <p:cNvPr id="59" name="Text Box 88"/>
          <p:cNvSpPr txBox="1">
            <a:spLocks noChangeArrowheads="1"/>
          </p:cNvSpPr>
          <p:nvPr/>
        </p:nvSpPr>
        <p:spPr bwMode="auto">
          <a:xfrm>
            <a:off x="7239000" y="4724400"/>
            <a:ext cx="1903736" cy="1754327"/>
          </a:xfrm>
          <a:prstGeom prst="rect">
            <a:avLst/>
          </a:prstGeom>
          <a:noFill/>
          <a:ln w="9525">
            <a:noFill/>
            <a:prstDash val="dot"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  <a:t>The hybrid orbital</a:t>
            </a:r>
            <a:b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  <a:t>is called sp</a:t>
            </a:r>
            <a:r>
              <a:rPr lang="en-US" sz="18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3</a:t>
            </a:r>
            <a:br>
              <a:rPr lang="en-US" sz="1800" baseline="30000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  <a:t>because it’s 1 </a:t>
            </a:r>
            <a:r>
              <a:rPr lang="en-US" sz="1800" dirty="0" err="1" smtClean="0">
                <a:solidFill>
                  <a:srgbClr val="0000FF"/>
                </a:solidFill>
                <a:latin typeface="Candara"/>
                <a:cs typeface="Candara"/>
              </a:rPr>
              <a:t>s</a:t>
            </a:r>
            <a: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b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  <a:t>orbital mixed</a:t>
            </a:r>
            <a:b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</a:br>
            <a: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  <a:t>with 3 </a:t>
            </a:r>
            <a:r>
              <a:rPr lang="en-US" sz="1800" dirty="0" err="1" smtClean="0">
                <a:solidFill>
                  <a:srgbClr val="0000FF"/>
                </a:solidFill>
                <a:latin typeface="Candara"/>
                <a:cs typeface="Candara"/>
              </a:rPr>
              <a:t>p</a:t>
            </a:r>
            <a: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  <a:latin typeface="Candara"/>
                <a:cs typeface="Candara"/>
              </a:rPr>
              <a:t>orbitals</a:t>
            </a:r>
            <a: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  <a:t>:</a:t>
            </a:r>
          </a:p>
          <a:p>
            <a:pPr algn="ctr"/>
            <a: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  <a:t>            s</a:t>
            </a:r>
            <a:r>
              <a:rPr lang="en-US" sz="18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1</a:t>
            </a:r>
            <a:r>
              <a:rPr lang="en-US" sz="1800" dirty="0" smtClean="0">
                <a:solidFill>
                  <a:srgbClr val="0000FF"/>
                </a:solidFill>
                <a:latin typeface="Candara"/>
                <a:cs typeface="Candara"/>
              </a:rPr>
              <a:t>p</a:t>
            </a:r>
            <a:r>
              <a:rPr lang="en-US" sz="1800" baseline="30000" dirty="0" smtClean="0">
                <a:solidFill>
                  <a:srgbClr val="0000FF"/>
                </a:solidFill>
                <a:latin typeface="Candara"/>
                <a:cs typeface="Candara"/>
              </a:rPr>
              <a:t>3</a:t>
            </a:r>
            <a:endParaRPr lang="en-US" sz="1800" dirty="0" smtClean="0">
              <a:solidFill>
                <a:srgbClr val="0000FF"/>
              </a:solidFill>
              <a:latin typeface="Candara"/>
              <a:cs typeface="Candara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74105" y="3505200"/>
            <a:ext cx="7307872" cy="3124200"/>
            <a:chOff x="374105" y="3505200"/>
            <a:chExt cx="7307872" cy="3124200"/>
          </a:xfrm>
        </p:grpSpPr>
        <p:sp>
          <p:nvSpPr>
            <p:cNvPr id="40" name="Text Box 88"/>
            <p:cNvSpPr txBox="1">
              <a:spLocks noChangeArrowheads="1"/>
            </p:cNvSpPr>
            <p:nvPr/>
          </p:nvSpPr>
          <p:spPr bwMode="auto">
            <a:xfrm>
              <a:off x="374105" y="3505200"/>
              <a:ext cx="7307872" cy="646331"/>
            </a:xfrm>
            <a:prstGeom prst="rect">
              <a:avLst/>
            </a:prstGeom>
            <a:noFill/>
            <a:ln w="9525">
              <a:noFill/>
              <a:prstDash val="dot"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 b="1" i="1" dirty="0" smtClean="0">
                  <a:solidFill>
                    <a:srgbClr val="0000FF"/>
                  </a:solidFill>
                  <a:latin typeface="Candara"/>
                  <a:cs typeface="Candara"/>
                </a:rPr>
                <a:t>The answer is orbital hybridization: 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the valence (bonding) </a:t>
              </a:r>
              <a:r>
                <a:rPr lang="en-US" sz="1800" dirty="0" err="1" smtClean="0">
                  <a:solidFill>
                    <a:srgbClr val="0000FF"/>
                  </a:solidFill>
                  <a:latin typeface="Candara"/>
                  <a:cs typeface="Candara"/>
                </a:rPr>
                <a:t>e</a:t>
              </a: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- </a:t>
              </a:r>
              <a:b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</a:br>
              <a:r>
                <a:rPr lang="en-US" sz="1800" dirty="0" smtClean="0">
                  <a:solidFill>
                    <a:srgbClr val="0000FF"/>
                  </a:solidFill>
                  <a:latin typeface="Candara"/>
                  <a:cs typeface="Candara"/>
                </a:rPr>
                <a:t>of carbon become identical in order to form the four identical bonds to H.</a:t>
              </a:r>
              <a:r>
                <a:rPr lang="en-US" sz="1800" b="1" i="1" dirty="0" smtClean="0">
                  <a:solidFill>
                    <a:srgbClr val="0000FF"/>
                  </a:solidFill>
                  <a:latin typeface="Candara"/>
                  <a:cs typeface="Candara"/>
                </a:rPr>
                <a:t> </a:t>
              </a: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4114800" y="4572000"/>
              <a:ext cx="2971800" cy="2057400"/>
            </a:xfrm>
            <a:prstGeom prst="rect">
              <a:avLst/>
            </a:pr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kia" pitchFamily="-111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127500" y="4596501"/>
              <a:ext cx="2882900" cy="2032899"/>
            </a:xfrm>
            <a:prstGeom prst="rect">
              <a:avLst/>
            </a:prstGeom>
          </p:spPr>
        </p:pic>
        <p:sp>
          <p:nvSpPr>
            <p:cNvPr id="53" name="Curved Up Arrow 52"/>
            <p:cNvSpPr/>
            <p:nvPr/>
          </p:nvSpPr>
          <p:spPr bwMode="auto">
            <a:xfrm>
              <a:off x="3657600" y="5638800"/>
              <a:ext cx="1676400" cy="685800"/>
            </a:xfrm>
            <a:prstGeom prst="curvedUpArrow">
              <a:avLst/>
            </a:prstGeom>
            <a:solidFill>
              <a:srgbClr val="FFFFFF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Skia" pitchFamily="-111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3901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4"/>
          <p:cNvSpPr>
            <a:spLocks noChangeArrowheads="1"/>
          </p:cNvSpPr>
          <p:nvPr/>
        </p:nvSpPr>
        <p:spPr bwMode="auto">
          <a:xfrm>
            <a:off x="7513638" y="6270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>
              <a:latin typeface="Candara" pitchFamily="-111" charset="0"/>
              <a:ea typeface="Candara" pitchFamily="-111" charset="0"/>
              <a:cs typeface="Candara" pitchFamily="-111" charset="0"/>
            </a:endParaRPr>
          </a:p>
        </p:txBody>
      </p:sp>
      <p:sp>
        <p:nvSpPr>
          <p:cNvPr id="46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pic>
        <p:nvPicPr>
          <p:cNvPr id="81924" name="Picture 0" descr="JCE2004p1232fig1a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25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pitchFamily="-111" charset="0"/>
                <a:ea typeface="Candara" pitchFamily="-111" charset="0"/>
                <a:cs typeface="Candara" pitchFamily="-111" charset="0"/>
              </a:rPr>
              <a:t>Exercise: think!</a:t>
            </a:r>
            <a:endParaRPr lang="en-US" sz="2800" dirty="0">
              <a:solidFill>
                <a:srgbClr val="000000"/>
              </a:solidFill>
              <a:latin typeface="Candara" pitchFamily="-111" charset="0"/>
              <a:ea typeface="Candara" pitchFamily="-111" charset="0"/>
              <a:cs typeface="Candara" pitchFamily="-111" charset="0"/>
            </a:endParaRPr>
          </a:p>
        </p:txBody>
      </p:sp>
      <p:sp>
        <p:nvSpPr>
          <p:cNvPr id="81926" name="Text Box 3"/>
          <p:cNvSpPr txBox="1">
            <a:spLocks noChangeArrowheads="1"/>
          </p:cNvSpPr>
          <p:nvPr/>
        </p:nvSpPr>
        <p:spPr bwMode="auto">
          <a:xfrm>
            <a:off x="381000" y="965200"/>
            <a:ext cx="79232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indent="6350"/>
            <a:r>
              <a:rPr lang="en-US" sz="2000" dirty="0">
                <a:latin typeface="Candara" pitchFamily="-111" charset="0"/>
                <a:ea typeface="Candara" pitchFamily="-111" charset="0"/>
                <a:cs typeface="Candara" pitchFamily="-111" charset="0"/>
              </a:rPr>
              <a:t>If one electron were “promoted” from carbon’s </a:t>
            </a:r>
            <a:r>
              <a:rPr lang="en-US" sz="2000" dirty="0" err="1">
                <a:latin typeface="Candara" pitchFamily="-111" charset="0"/>
                <a:ea typeface="Candara" pitchFamily="-111" charset="0"/>
                <a:cs typeface="Candara" pitchFamily="-111" charset="0"/>
              </a:rPr>
              <a:t>s</a:t>
            </a:r>
            <a:r>
              <a:rPr lang="en-US" sz="2000" dirty="0">
                <a:latin typeface="Candara" pitchFamily="-111" charset="0"/>
                <a:ea typeface="Candara" pitchFamily="-111" charset="0"/>
                <a:cs typeface="Candara" pitchFamily="-111" charset="0"/>
              </a:rPr>
              <a:t> orbital to it’s </a:t>
            </a:r>
            <a:r>
              <a:rPr lang="en-US" sz="2000" dirty="0" err="1">
                <a:latin typeface="Candara" pitchFamily="-111" charset="0"/>
                <a:ea typeface="Candara" pitchFamily="-111" charset="0"/>
                <a:cs typeface="Candara" pitchFamily="-111" charset="0"/>
              </a:rPr>
              <a:t>p</a:t>
            </a:r>
            <a:r>
              <a:rPr lang="en-US" sz="2000" dirty="0">
                <a:latin typeface="Candara" pitchFamily="-111" charset="0"/>
                <a:ea typeface="Candara" pitchFamily="-111" charset="0"/>
                <a:cs typeface="Candara" pitchFamily="-111" charset="0"/>
              </a:rPr>
              <a:t> orbital</a:t>
            </a:r>
            <a:br>
              <a:rPr lang="en-US" sz="2000" dirty="0">
                <a:latin typeface="Candara" pitchFamily="-111" charset="0"/>
                <a:ea typeface="Candara" pitchFamily="-111" charset="0"/>
                <a:cs typeface="Candara" pitchFamily="-111" charset="0"/>
              </a:rPr>
            </a:br>
            <a:r>
              <a:rPr lang="en-US" sz="2000" dirty="0">
                <a:latin typeface="Candara" pitchFamily="-111" charset="0"/>
                <a:ea typeface="Candara" pitchFamily="-111" charset="0"/>
                <a:cs typeface="Candara" pitchFamily="-111" charset="0"/>
              </a:rPr>
              <a:t>could this explain the structure of methane?</a:t>
            </a:r>
          </a:p>
          <a:p>
            <a:pPr indent="6350"/>
            <a:r>
              <a:rPr lang="en-US" sz="2000" b="1" i="1" dirty="0">
                <a:latin typeface="Candara" pitchFamily="-111" charset="0"/>
                <a:ea typeface="Candara" pitchFamily="-111" charset="0"/>
                <a:cs typeface="Candara" pitchFamily="-111" charset="0"/>
              </a:rPr>
              <a:t>Why or why not?</a:t>
            </a:r>
          </a:p>
        </p:txBody>
      </p:sp>
      <p:pic>
        <p:nvPicPr>
          <p:cNvPr id="81927" name="Picture 48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33401" y="2438400"/>
            <a:ext cx="4406900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28" name="Rectangle 49"/>
          <p:cNvSpPr>
            <a:spLocks noChangeArrowheads="1"/>
          </p:cNvSpPr>
          <p:nvPr/>
        </p:nvSpPr>
        <p:spPr bwMode="auto">
          <a:xfrm>
            <a:off x="457200" y="2438400"/>
            <a:ext cx="4572000" cy="3200400"/>
          </a:xfrm>
          <a:prstGeom prst="rect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29" name="Curved Up Arrow 52"/>
          <p:cNvSpPr>
            <a:spLocks noChangeArrowheads="1"/>
          </p:cNvSpPr>
          <p:nvPr/>
        </p:nvSpPr>
        <p:spPr bwMode="auto">
          <a:xfrm rot="-3388326">
            <a:off x="2232025" y="3744913"/>
            <a:ext cx="2352675" cy="685800"/>
          </a:xfrm>
          <a:prstGeom prst="curvedUpArrow">
            <a:avLst>
              <a:gd name="adj1" fmla="val 25014"/>
              <a:gd name="adj2" fmla="val 50013"/>
              <a:gd name="adj3" fmla="val 25000"/>
            </a:avLst>
          </a:prstGeom>
          <a:solidFill>
            <a:schemeClr val="bg1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30" name="Text Box 88"/>
          <p:cNvSpPr txBox="1">
            <a:spLocks noChangeArrowheads="1"/>
          </p:cNvSpPr>
          <p:nvPr/>
        </p:nvSpPr>
        <p:spPr bwMode="auto">
          <a:xfrm>
            <a:off x="5181600" y="2743200"/>
            <a:ext cx="3962400" cy="2308324"/>
          </a:xfrm>
          <a:prstGeom prst="rect">
            <a:avLst/>
          </a:prstGeom>
          <a:noFill/>
          <a:ln w="9525">
            <a:noFill/>
            <a:prstDash val="dot"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ndara" pitchFamily="-111" charset="0"/>
                <a:ea typeface="Candara" pitchFamily="-111" charset="0"/>
                <a:cs typeface="Candara" pitchFamily="-111" charset="0"/>
              </a:rPr>
              <a:t>The “promotion” </a:t>
            </a:r>
            <a:r>
              <a:rPr lang="en-US" sz="1800" dirty="0" smtClean="0">
                <a:solidFill>
                  <a:srgbClr val="0000FF"/>
                </a:solidFill>
                <a:latin typeface="Candara" pitchFamily="-111" charset="0"/>
                <a:ea typeface="Candara" pitchFamily="-111" charset="0"/>
                <a:cs typeface="Candara" pitchFamily="-111" charset="0"/>
              </a:rPr>
              <a:t>would create 4 </a:t>
            </a:r>
            <a:r>
              <a:rPr lang="en-US" sz="1800" b="1" dirty="0" smtClean="0">
                <a:solidFill>
                  <a:srgbClr val="0000FF"/>
                </a:solidFill>
                <a:latin typeface="Candara" pitchFamily="-111" charset="0"/>
                <a:ea typeface="Candara" pitchFamily="-111" charset="0"/>
                <a:cs typeface="Candara" pitchFamily="-111" charset="0"/>
              </a:rPr>
              <a:t>different</a:t>
            </a:r>
            <a:r>
              <a:rPr lang="en-US" sz="1800" dirty="0" smtClean="0">
                <a:solidFill>
                  <a:srgbClr val="0000FF"/>
                </a:solidFill>
                <a:latin typeface="Candara" pitchFamily="-111" charset="0"/>
                <a:ea typeface="Candara" pitchFamily="-111" charset="0"/>
                <a:cs typeface="Candara" pitchFamily="-111" charset="0"/>
              </a:rPr>
              <a:t> orbitals: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>
                <a:solidFill>
                  <a:srgbClr val="0000FF"/>
                </a:solidFill>
                <a:latin typeface="Candara" pitchFamily="-111" charset="0"/>
                <a:ea typeface="Candara" pitchFamily="-111" charset="0"/>
                <a:cs typeface="Candara" pitchFamily="-111" charset="0"/>
              </a:rPr>
              <a:t>3 </a:t>
            </a:r>
            <a:r>
              <a:rPr lang="en-US" sz="1800" dirty="0">
                <a:solidFill>
                  <a:srgbClr val="0000FF"/>
                </a:solidFill>
                <a:latin typeface="Candara" pitchFamily="-111" charset="0"/>
                <a:ea typeface="Candara" pitchFamily="-111" charset="0"/>
                <a:cs typeface="Candara" pitchFamily="-111" charset="0"/>
              </a:rPr>
              <a:t>identical </a:t>
            </a:r>
            <a:r>
              <a:rPr lang="en-US" sz="1800" dirty="0" smtClean="0">
                <a:solidFill>
                  <a:srgbClr val="0000FF"/>
                </a:solidFill>
                <a:latin typeface="Candara" pitchFamily="-111" charset="0"/>
                <a:ea typeface="Candara" pitchFamily="-111" charset="0"/>
                <a:cs typeface="Candara" pitchFamily="-111" charset="0"/>
              </a:rPr>
              <a:t>p orbitals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>
                <a:solidFill>
                  <a:srgbClr val="0000FF"/>
                </a:solidFill>
                <a:latin typeface="Candara" pitchFamily="-111" charset="0"/>
                <a:ea typeface="Candara" pitchFamily="-111" charset="0"/>
                <a:cs typeface="Candara" pitchFamily="-111" charset="0"/>
              </a:rPr>
              <a:t>1 s orbital</a:t>
            </a:r>
            <a:r>
              <a:rPr lang="en-US" sz="1800" dirty="0">
                <a:solidFill>
                  <a:srgbClr val="0000FF"/>
                </a:solidFill>
                <a:latin typeface="Candara" pitchFamily="-111" charset="0"/>
                <a:ea typeface="Candara" pitchFamily="-111" charset="0"/>
                <a:cs typeface="Candara" pitchFamily="-111" charset="0"/>
              </a:rPr>
              <a:t/>
            </a:r>
            <a:br>
              <a:rPr lang="en-US" sz="1800" dirty="0">
                <a:solidFill>
                  <a:srgbClr val="0000FF"/>
                </a:solidFill>
                <a:latin typeface="Candara" pitchFamily="-111" charset="0"/>
                <a:ea typeface="Candara" pitchFamily="-111" charset="0"/>
                <a:cs typeface="Candara" pitchFamily="-111" charset="0"/>
              </a:rPr>
            </a:br>
            <a:endParaRPr lang="en-US" sz="1800" dirty="0">
              <a:solidFill>
                <a:srgbClr val="0000FF"/>
              </a:solidFill>
              <a:latin typeface="Candara" pitchFamily="-111" charset="0"/>
              <a:ea typeface="Candara" pitchFamily="-111" charset="0"/>
              <a:cs typeface="Candara" pitchFamily="-111" charset="0"/>
            </a:endParaRPr>
          </a:p>
          <a:p>
            <a:r>
              <a:rPr lang="en-US" sz="1800" dirty="0" smtClean="0">
                <a:solidFill>
                  <a:srgbClr val="0000FF"/>
                </a:solidFill>
                <a:latin typeface="Candara" pitchFamily="-111" charset="0"/>
                <a:ea typeface="Candara" pitchFamily="-111" charset="0"/>
                <a:cs typeface="Candara" pitchFamily="-111" charset="0"/>
              </a:rPr>
              <a:t>But we know that methane’s carbon </a:t>
            </a:r>
            <a:r>
              <a:rPr lang="en-US" sz="1800" b="1" dirty="0">
                <a:solidFill>
                  <a:srgbClr val="0000FF"/>
                </a:solidFill>
                <a:latin typeface="Candara" pitchFamily="-111" charset="0"/>
                <a:ea typeface="Candara" pitchFamily="-111" charset="0"/>
                <a:cs typeface="Candara" pitchFamily="-111" charset="0"/>
              </a:rPr>
              <a:t>needs 4 </a:t>
            </a:r>
            <a:r>
              <a:rPr lang="en-US" sz="1800" b="1" dirty="0" smtClean="0">
                <a:solidFill>
                  <a:srgbClr val="0000FF"/>
                </a:solidFill>
                <a:latin typeface="Candara" pitchFamily="-111" charset="0"/>
                <a:ea typeface="Candara" pitchFamily="-111" charset="0"/>
                <a:cs typeface="Candara" pitchFamily="-111" charset="0"/>
              </a:rPr>
              <a:t>identical orbitals</a:t>
            </a:r>
            <a:r>
              <a:rPr lang="en-US" sz="1800" b="1" dirty="0">
                <a:solidFill>
                  <a:srgbClr val="0000FF"/>
                </a:solidFill>
                <a:latin typeface="Candara" pitchFamily="-111" charset="0"/>
                <a:ea typeface="Candara" pitchFamily="-111" charset="0"/>
                <a:cs typeface="Candara" pitchFamily="-111" charset="0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latin typeface="Candara" pitchFamily="-111" charset="0"/>
                <a:ea typeface="Candara" pitchFamily="-111" charset="0"/>
                <a:cs typeface="Candara" pitchFamily="-111" charset="0"/>
              </a:rPr>
              <a:t>in order to form 4 identical bonds to 4 </a:t>
            </a:r>
            <a:r>
              <a:rPr lang="en-US" sz="1800" dirty="0" err="1" smtClean="0">
                <a:solidFill>
                  <a:srgbClr val="0000FF"/>
                </a:solidFill>
                <a:latin typeface="Candara" pitchFamily="-111" charset="0"/>
                <a:ea typeface="Candara" pitchFamily="-111" charset="0"/>
                <a:cs typeface="Candara" pitchFamily="-111" charset="0"/>
              </a:rPr>
              <a:t>hydrogens</a:t>
            </a:r>
            <a:r>
              <a:rPr lang="en-US" sz="1800" dirty="0" smtClean="0">
                <a:solidFill>
                  <a:srgbClr val="0000FF"/>
                </a:solidFill>
                <a:latin typeface="Candara" pitchFamily="-111" charset="0"/>
                <a:ea typeface="Candara" pitchFamily="-111" charset="0"/>
                <a:cs typeface="Candara" pitchFamily="-111" charset="0"/>
              </a:rPr>
              <a:t>.</a:t>
            </a:r>
            <a:endParaRPr lang="en-US" sz="1800" dirty="0">
              <a:solidFill>
                <a:srgbClr val="0000FF"/>
              </a:solidFill>
              <a:latin typeface="Candara" pitchFamily="-111" charset="0"/>
              <a:ea typeface="Candara" pitchFamily="-111" charset="0"/>
              <a:cs typeface="Candara" pitchFamily="-111" charset="0"/>
            </a:endParaRPr>
          </a:p>
        </p:txBody>
      </p:sp>
      <p:sp>
        <p:nvSpPr>
          <p:cNvPr id="81931" name="Oval 14"/>
          <p:cNvSpPr>
            <a:spLocks noChangeArrowheads="1"/>
          </p:cNvSpPr>
          <p:nvPr/>
        </p:nvSpPr>
        <p:spPr bwMode="auto">
          <a:xfrm>
            <a:off x="2224088" y="4403725"/>
            <a:ext cx="381000" cy="914400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92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7513638" y="6270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>
              <a:latin typeface="Candara"/>
              <a:cs typeface="Candara"/>
            </a:endParaRPr>
          </a:p>
        </p:txBody>
      </p:sp>
      <p:sp>
        <p:nvSpPr>
          <p:cNvPr id="46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Candara"/>
            </a:endParaRPr>
          </a:p>
        </p:txBody>
      </p:sp>
      <p:pic>
        <p:nvPicPr>
          <p:cNvPr id="47" name="Picture 0" descr="JCE2004p1232fig1a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Preview of carbon’s hybridizations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516271"/>
              </p:ext>
            </p:extLst>
          </p:nvPr>
        </p:nvGraphicFramePr>
        <p:xfrm>
          <a:off x="1011486" y="2200114"/>
          <a:ext cx="7370515" cy="1889760"/>
        </p:xfrm>
        <a:graphic>
          <a:graphicData uri="http://schemas.openxmlformats.org/drawingml/2006/table">
            <a:tbl>
              <a:tblPr firstRow="1" bandRow="1">
                <a:effectLst/>
                <a:tableStyleId>{69012ECD-51FC-41F1-AA8D-1B2483CD663E}</a:tableStyleId>
              </a:tblPr>
              <a:tblGrid>
                <a:gridCol w="1731714"/>
                <a:gridCol w="1371600"/>
                <a:gridCol w="1295400"/>
                <a:gridCol w="1752600"/>
                <a:gridCol w="1219201"/>
              </a:tblGrid>
              <a:tr h="370840">
                <a:tc>
                  <a:txBody>
                    <a:bodyPr/>
                    <a:lstStyle/>
                    <a:p>
                      <a:endParaRPr lang="en-US" sz="2000" dirty="0" smtClean="0">
                        <a:latin typeface="Candara"/>
                        <a:cs typeface="Candara"/>
                      </a:endParaRPr>
                    </a:p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hybridization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err="1" smtClean="0">
                          <a:latin typeface="Candara"/>
                          <a:cs typeface="Candara"/>
                        </a:rPr>
                        <a:t>p</a:t>
                      </a:r>
                      <a:r>
                        <a:rPr lang="en-US" sz="2000" baseline="0" dirty="0" smtClean="0">
                          <a:latin typeface="Candara"/>
                          <a:cs typeface="Candara"/>
                        </a:rPr>
                        <a:t> </a:t>
                      </a:r>
                      <a:r>
                        <a:rPr lang="en-US" sz="2000" baseline="0" dirty="0" err="1" smtClean="0">
                          <a:latin typeface="Candara"/>
                          <a:cs typeface="Candara"/>
                        </a:rPr>
                        <a:t>obitals</a:t>
                      </a:r>
                      <a:endParaRPr lang="en-US" sz="2000" baseline="0" dirty="0" smtClean="0">
                        <a:latin typeface="Candara"/>
                        <a:cs typeface="Candara"/>
                      </a:endParaRPr>
                    </a:p>
                    <a:p>
                      <a:pPr algn="ctr"/>
                      <a:r>
                        <a:rPr lang="en-US" sz="2000" baseline="0" dirty="0" smtClean="0">
                          <a:latin typeface="Candara"/>
                          <a:cs typeface="Candara"/>
                        </a:rPr>
                        <a:t>(# left)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>
                          <a:latin typeface="Candara"/>
                          <a:cs typeface="Candara"/>
                        </a:rPr>
                        <a:t>bonds</a:t>
                      </a:r>
                    </a:p>
                    <a:p>
                      <a:pPr algn="ctr"/>
                      <a:r>
                        <a:rPr lang="en-US" sz="2000" baseline="0" dirty="0" smtClean="0">
                          <a:latin typeface="Candara"/>
                          <a:cs typeface="Candara"/>
                        </a:rPr>
                        <a:t>formed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000" dirty="0" smtClean="0">
                        <a:latin typeface="Candara"/>
                        <a:cs typeface="Candara"/>
                      </a:endParaRPr>
                    </a:p>
                    <a:p>
                      <a:pPr algn="r"/>
                      <a:r>
                        <a:rPr lang="en-US" sz="2000" dirty="0" smtClean="0">
                          <a:latin typeface="Candara"/>
                          <a:cs typeface="Candara"/>
                        </a:rPr>
                        <a:t>geometry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ndara"/>
                          <a:cs typeface="Candara"/>
                        </a:rPr>
                        <a:t>bond</a:t>
                      </a:r>
                    </a:p>
                    <a:p>
                      <a:pPr algn="r"/>
                      <a:r>
                        <a:rPr lang="en-US" sz="2000" dirty="0" smtClean="0">
                          <a:latin typeface="Candara"/>
                          <a:cs typeface="Candara"/>
                        </a:rPr>
                        <a:t> angle (°)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>
                    <a:solidFill>
                      <a:srgbClr val="66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sp3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ndara"/>
                          <a:cs typeface="Candara"/>
                        </a:rPr>
                        <a:t>none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ndara"/>
                          <a:cs typeface="Candara"/>
                        </a:rPr>
                        <a:t>4 </a:t>
                      </a:r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σ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ndara"/>
                          <a:cs typeface="Candara"/>
                        </a:rPr>
                        <a:t>tetrahedral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ndara"/>
                          <a:cs typeface="Candara"/>
                        </a:rPr>
                        <a:t>109.5°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sp2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ndara"/>
                          <a:cs typeface="Candara"/>
                        </a:rPr>
                        <a:t>one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ndara"/>
                          <a:cs typeface="Candara"/>
                        </a:rPr>
                        <a:t>3 </a:t>
                      </a:r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σ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, 1 </a:t>
                      </a:r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π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trigonal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 planar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ndara"/>
                          <a:cs typeface="Candara"/>
                        </a:rPr>
                        <a:t>120°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Candara"/>
                          <a:cs typeface="Candara"/>
                        </a:rPr>
                        <a:t>sp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ndara"/>
                          <a:cs typeface="Candara"/>
                        </a:rPr>
                        <a:t>two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Candara"/>
                          <a:cs typeface="Candara"/>
                        </a:rPr>
                        <a:t>2 </a:t>
                      </a:r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σ</a:t>
                      </a:r>
                      <a:r>
                        <a:rPr lang="en-US" sz="2000" dirty="0" smtClean="0">
                          <a:latin typeface="Candara"/>
                          <a:cs typeface="Candara"/>
                        </a:rPr>
                        <a:t>, 2 </a:t>
                      </a:r>
                      <a:r>
                        <a:rPr lang="en-US" sz="2000" dirty="0" err="1" smtClean="0">
                          <a:latin typeface="Candara"/>
                          <a:cs typeface="Candara"/>
                        </a:rPr>
                        <a:t>π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ndara"/>
                          <a:cs typeface="Candara"/>
                        </a:rPr>
                        <a:t>linear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Candara"/>
                          <a:cs typeface="Candara"/>
                        </a:rPr>
                        <a:t>180°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81000" y="965537"/>
            <a:ext cx="729147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indent="6350"/>
            <a:r>
              <a:rPr lang="en-US" sz="2000" dirty="0" smtClean="0">
                <a:latin typeface="Candara"/>
                <a:cs typeface="Candara"/>
              </a:rPr>
              <a:t>Carbon’s valence electrons can hybridize in three different ways.</a:t>
            </a:r>
          </a:p>
          <a:p>
            <a:pPr indent="6350"/>
            <a:r>
              <a:rPr lang="en-US" sz="2000" dirty="0" smtClean="0">
                <a:latin typeface="Candara"/>
                <a:cs typeface="Candara"/>
              </a:rPr>
              <a:t>This gives carbon the ability to act as the structural framework for</a:t>
            </a:r>
            <a:br>
              <a:rPr lang="en-US" sz="2000" dirty="0" smtClean="0">
                <a:latin typeface="Candara"/>
                <a:cs typeface="Candara"/>
              </a:rPr>
            </a:br>
            <a:r>
              <a:rPr lang="en-US" sz="2000" dirty="0" smtClean="0">
                <a:latin typeface="Candara"/>
                <a:cs typeface="Candara"/>
              </a:rPr>
              <a:t>a huge number of molecules.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27038" y="3461616"/>
            <a:ext cx="2258916" cy="2087406"/>
            <a:chOff x="427038" y="3461616"/>
            <a:chExt cx="2258916" cy="2087406"/>
          </a:xfrm>
        </p:grpSpPr>
        <p:sp>
          <p:nvSpPr>
            <p:cNvPr id="9" name="Curved Right Arrow 8"/>
            <p:cNvSpPr/>
            <p:nvPr/>
          </p:nvSpPr>
          <p:spPr>
            <a:xfrm>
              <a:off x="427038" y="3461616"/>
              <a:ext cx="584448" cy="2052616"/>
            </a:xfrm>
            <a:prstGeom prst="curvedRight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Text Box 3"/>
            <p:cNvSpPr txBox="1">
              <a:spLocks noChangeArrowheads="1"/>
            </p:cNvSpPr>
            <p:nvPr/>
          </p:nvSpPr>
          <p:spPr bwMode="auto">
            <a:xfrm>
              <a:off x="994090" y="5148912"/>
              <a:ext cx="169186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indent="6350"/>
              <a:r>
                <a:rPr lang="en-US" sz="2000" dirty="0" smtClean="0">
                  <a:solidFill>
                    <a:srgbClr val="0000FF"/>
                  </a:solidFill>
                  <a:latin typeface="Candara"/>
                  <a:cs typeface="Candara"/>
                </a:rPr>
                <a:t>Double bonds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40270" y="3805361"/>
            <a:ext cx="2067601" cy="2422068"/>
            <a:chOff x="440270" y="3805361"/>
            <a:chExt cx="2067601" cy="2422068"/>
          </a:xfrm>
        </p:grpSpPr>
        <p:sp>
          <p:nvSpPr>
            <p:cNvPr id="10" name="Curved Right Arrow 9"/>
            <p:cNvSpPr/>
            <p:nvPr/>
          </p:nvSpPr>
          <p:spPr>
            <a:xfrm>
              <a:off x="440270" y="3805361"/>
              <a:ext cx="584448" cy="2387278"/>
            </a:xfrm>
            <a:prstGeom prst="curvedRight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Text Box 3"/>
            <p:cNvSpPr txBox="1">
              <a:spLocks noChangeArrowheads="1"/>
            </p:cNvSpPr>
            <p:nvPr/>
          </p:nvSpPr>
          <p:spPr bwMode="auto">
            <a:xfrm>
              <a:off x="994090" y="5827319"/>
              <a:ext cx="151378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indent="6350"/>
              <a:r>
                <a:rPr lang="en-US" sz="2000" dirty="0" smtClean="0">
                  <a:solidFill>
                    <a:srgbClr val="0000FF"/>
                  </a:solidFill>
                  <a:latin typeface="Candara"/>
                  <a:cs typeface="Candara"/>
                </a:rPr>
                <a:t>Triple bonds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22874" y="3057376"/>
            <a:ext cx="2140876" cy="1795844"/>
            <a:chOff x="422874" y="3057376"/>
            <a:chExt cx="2140876" cy="1795844"/>
          </a:xfrm>
        </p:grpSpPr>
        <p:sp>
          <p:nvSpPr>
            <p:cNvPr id="13" name="Curved Right Arrow 12"/>
            <p:cNvSpPr/>
            <p:nvPr/>
          </p:nvSpPr>
          <p:spPr>
            <a:xfrm>
              <a:off x="422874" y="3057376"/>
              <a:ext cx="584448" cy="1761054"/>
            </a:xfrm>
            <a:prstGeom prst="curvedRightArrow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Text Box 3"/>
            <p:cNvSpPr txBox="1">
              <a:spLocks noChangeArrowheads="1"/>
            </p:cNvSpPr>
            <p:nvPr/>
          </p:nvSpPr>
          <p:spPr bwMode="auto">
            <a:xfrm>
              <a:off x="994090" y="4453110"/>
              <a:ext cx="156966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indent="6350"/>
              <a:r>
                <a:rPr lang="en-US" sz="2000" dirty="0" smtClean="0">
                  <a:solidFill>
                    <a:srgbClr val="0000FF"/>
                  </a:solidFill>
                  <a:latin typeface="Candara"/>
                  <a:cs typeface="Candara"/>
                </a:rPr>
                <a:t>Single bonds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5061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7513638" y="6270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>
              <a:latin typeface="Candara"/>
              <a:cs typeface="Candara"/>
            </a:endParaRPr>
          </a:p>
        </p:txBody>
      </p:sp>
      <p:sp>
        <p:nvSpPr>
          <p:cNvPr id="46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Candara"/>
            </a:endParaRPr>
          </a:p>
        </p:txBody>
      </p:sp>
      <p:pic>
        <p:nvPicPr>
          <p:cNvPr id="47" name="Picture 0" descr="JCE2004p1232fig1a.gi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304800" y="228600"/>
            <a:ext cx="746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  <a:latin typeface="Candara" charset="0"/>
                <a:ea typeface="Candara" charset="0"/>
                <a:cs typeface="Candara" charset="0"/>
              </a:rPr>
              <a:t>Predicting hybridization from bonding pattern </a:t>
            </a:r>
            <a:endParaRPr lang="en-US" sz="2800" dirty="0">
              <a:solidFill>
                <a:srgbClr val="000000"/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81000" y="965537"/>
            <a:ext cx="831279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indent="6350"/>
            <a:r>
              <a:rPr lang="en-US" sz="2000" dirty="0" smtClean="0">
                <a:latin typeface="Candara"/>
                <a:cs typeface="Candara"/>
              </a:rPr>
              <a:t>The orbital hybridization of carbon (and other atoms) can also be predicted</a:t>
            </a:r>
            <a:br>
              <a:rPr lang="en-US" sz="2000" dirty="0" smtClean="0">
                <a:latin typeface="Candara"/>
                <a:cs typeface="Candara"/>
              </a:rPr>
            </a:br>
            <a:r>
              <a:rPr lang="en-US" sz="2000" dirty="0" smtClean="0">
                <a:latin typeface="Candara"/>
                <a:cs typeface="Candara"/>
              </a:rPr>
              <a:t>from atomic bonding patterns in Lewis dot structures.</a:t>
            </a:r>
          </a:p>
          <a:p>
            <a:pPr marL="228600" indent="6350">
              <a:buFont typeface="Arial"/>
              <a:buChar char="•"/>
            </a:pPr>
            <a:r>
              <a:rPr lang="en-US" sz="2000" dirty="0" smtClean="0">
                <a:latin typeface="Candara"/>
                <a:cs typeface="Candara"/>
              </a:rPr>
              <a:t> </a:t>
            </a:r>
            <a:r>
              <a:rPr lang="en-US" sz="2000" i="1" dirty="0" smtClean="0">
                <a:latin typeface="Candara"/>
                <a:cs typeface="Candara"/>
              </a:rPr>
              <a:t>Each π bond requires an one </a:t>
            </a:r>
            <a:r>
              <a:rPr lang="en-US" sz="2000" i="1" dirty="0" err="1" smtClean="0">
                <a:latin typeface="Candara"/>
                <a:cs typeface="Candara"/>
              </a:rPr>
              <a:t>unhybridized</a:t>
            </a:r>
            <a:r>
              <a:rPr lang="en-US" sz="2000" i="1" dirty="0" smtClean="0">
                <a:latin typeface="Candara"/>
                <a:cs typeface="Candara"/>
              </a:rPr>
              <a:t> p orbital</a:t>
            </a:r>
            <a:r>
              <a:rPr lang="en-US" i="1" dirty="0" smtClean="0">
                <a:latin typeface="Candara"/>
                <a:cs typeface="Candara"/>
              </a:rPr>
              <a:t>… </a:t>
            </a:r>
            <a:endParaRPr lang="en-US" i="1" dirty="0">
              <a:latin typeface="Candara"/>
              <a:cs typeface="Candara"/>
            </a:endParaRPr>
          </a:p>
          <a:p>
            <a:pPr marL="228600" indent="6350">
              <a:buFont typeface="Arial"/>
              <a:buChar char="•"/>
            </a:pPr>
            <a:r>
              <a:rPr lang="en-US" sz="2000" i="1" dirty="0" smtClean="0">
                <a:latin typeface="Candara"/>
                <a:cs typeface="Candara"/>
              </a:rPr>
              <a:t> …and all other orbitals hybridize.</a:t>
            </a:r>
            <a:endParaRPr lang="en-US" sz="2000" dirty="0" smtClean="0">
              <a:latin typeface="Candara"/>
              <a:cs typeface="Candar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16349" y="2714816"/>
            <a:ext cx="325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C</a:t>
            </a:r>
            <a:endParaRPr lang="en-US" sz="2000" dirty="0">
              <a:latin typeface="Candara"/>
              <a:cs typeface="Candara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 rot="5400000" flipH="1" flipV="1">
            <a:off x="2045643" y="2659841"/>
            <a:ext cx="29167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rot="5400000" flipH="1" flipV="1">
            <a:off x="2020790" y="3218155"/>
            <a:ext cx="29167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10800000" flipH="1" flipV="1">
            <a:off x="2269557" y="2943181"/>
            <a:ext cx="29167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rot="10800000" flipH="1" flipV="1">
            <a:off x="1776768" y="2941593"/>
            <a:ext cx="29167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3910118" y="2723182"/>
            <a:ext cx="325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C</a:t>
            </a:r>
            <a:endParaRPr lang="en-US" sz="2000" dirty="0">
              <a:latin typeface="Candara"/>
              <a:cs typeface="Candara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 rot="10800000">
            <a:off x="3831560" y="2727910"/>
            <a:ext cx="154203" cy="1393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10800000" flipH="1" flipV="1">
            <a:off x="4176419" y="2938453"/>
            <a:ext cx="29167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10800000" flipH="1" flipV="1">
            <a:off x="4181164" y="2989241"/>
            <a:ext cx="29167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 rot="10800000" flipV="1">
            <a:off x="3813751" y="3050532"/>
            <a:ext cx="154203" cy="13930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5882445" y="2744642"/>
            <a:ext cx="325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ndara"/>
                <a:cs typeface="Candara"/>
              </a:rPr>
              <a:t>C</a:t>
            </a:r>
            <a:endParaRPr lang="en-US" sz="2000" dirty="0">
              <a:latin typeface="Candara"/>
              <a:cs typeface="Candara"/>
            </a:endParaRPr>
          </a:p>
        </p:txBody>
      </p:sp>
      <p:cxnSp>
        <p:nvCxnSpPr>
          <p:cNvPr id="42" name="Straight Connector 41"/>
          <p:cNvCxnSpPr/>
          <p:nvPr/>
        </p:nvCxnSpPr>
        <p:spPr bwMode="auto">
          <a:xfrm rot="10800000" flipH="1" flipV="1">
            <a:off x="6148746" y="2920631"/>
            <a:ext cx="29167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rot="10800000" flipH="1" flipV="1">
            <a:off x="6153491" y="2971419"/>
            <a:ext cx="29167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rot="10800000" flipH="1" flipV="1">
            <a:off x="6157123" y="3020655"/>
            <a:ext cx="29167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rot="10800000" flipH="1" flipV="1">
            <a:off x="5656232" y="2969831"/>
            <a:ext cx="29167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1566446" y="2209800"/>
            <a:ext cx="5528686" cy="1467806"/>
            <a:chOff x="1566446" y="2209800"/>
            <a:chExt cx="5528686" cy="1467806"/>
          </a:xfrm>
        </p:grpSpPr>
        <p:sp>
          <p:nvSpPr>
            <p:cNvPr id="50" name="TextBox 49"/>
            <p:cNvSpPr txBox="1"/>
            <p:nvPr/>
          </p:nvSpPr>
          <p:spPr>
            <a:xfrm>
              <a:off x="2438400" y="2724090"/>
              <a:ext cx="3385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0000FF"/>
                  </a:solidFill>
                  <a:latin typeface="Candara"/>
                  <a:cs typeface="Candara"/>
                </a:rPr>
                <a:t>σ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566446" y="2724090"/>
              <a:ext cx="3385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0000FF"/>
                  </a:solidFill>
                  <a:latin typeface="Candara"/>
                  <a:cs typeface="Candara"/>
                </a:rPr>
                <a:t>σ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054424" y="3237485"/>
              <a:ext cx="307776" cy="4401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0000FF"/>
                  </a:solidFill>
                  <a:latin typeface="Candara"/>
                  <a:cs typeface="Candara"/>
                </a:rPr>
                <a:t>σ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057400" y="2209800"/>
              <a:ext cx="3385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0000FF"/>
                  </a:solidFill>
                  <a:latin typeface="Candara"/>
                  <a:cs typeface="Candara"/>
                </a:rPr>
                <a:t>σ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581400" y="2419290"/>
              <a:ext cx="3385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0000FF"/>
                  </a:solidFill>
                  <a:latin typeface="Candara"/>
                  <a:cs typeface="Candara"/>
                </a:rPr>
                <a:t>σ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581400" y="3028890"/>
              <a:ext cx="3385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0000FF"/>
                  </a:solidFill>
                  <a:latin typeface="Candara"/>
                  <a:cs typeface="Candara"/>
                </a:rPr>
                <a:t>σ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233446" y="2851909"/>
              <a:ext cx="3385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0000FF"/>
                  </a:solidFill>
                  <a:latin typeface="Candara"/>
                  <a:cs typeface="Candara"/>
                </a:rPr>
                <a:t>σ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410200" y="2724090"/>
              <a:ext cx="3385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>
                  <a:solidFill>
                    <a:srgbClr val="0000FF"/>
                  </a:solidFill>
                  <a:latin typeface="Candara"/>
                  <a:cs typeface="Candara"/>
                </a:rPr>
                <a:t>σ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448801" y="2762153"/>
              <a:ext cx="6463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  <a:sym typeface="Wingdings"/>
                </a:rPr>
                <a:t></a:t>
              </a:r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 </a:t>
              </a:r>
              <a:r>
                <a:rPr lang="en-US" dirty="0" err="1" smtClean="0">
                  <a:solidFill>
                    <a:srgbClr val="0000FF"/>
                  </a:solidFill>
                  <a:latin typeface="Candara"/>
                  <a:cs typeface="Candara"/>
                </a:rPr>
                <a:t>σ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229038" y="2547109"/>
              <a:ext cx="3429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0000FF"/>
                  </a:solidFill>
                  <a:latin typeface="Candara"/>
                  <a:cs typeface="Candara"/>
                </a:rPr>
                <a:t>π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108575" y="2567172"/>
              <a:ext cx="3429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0000FF"/>
                  </a:solidFill>
                  <a:latin typeface="Candara"/>
                  <a:cs typeface="Candara"/>
                </a:rPr>
                <a:t>π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130937" y="2897222"/>
              <a:ext cx="3429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solidFill>
                    <a:srgbClr val="0000FF"/>
                  </a:solidFill>
                  <a:latin typeface="Candara"/>
                  <a:cs typeface="Candara"/>
                </a:rPr>
                <a:t>π</a:t>
              </a:r>
              <a:endParaRPr lang="en-US" dirty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794496" y="3631398"/>
            <a:ext cx="4773822" cy="788202"/>
            <a:chOff x="1794496" y="3631398"/>
            <a:chExt cx="4773822" cy="788202"/>
          </a:xfrm>
        </p:grpSpPr>
        <p:sp>
          <p:nvSpPr>
            <p:cNvPr id="14" name="Text Box 3"/>
            <p:cNvSpPr txBox="1">
              <a:spLocks noChangeArrowheads="1"/>
            </p:cNvSpPr>
            <p:nvPr/>
          </p:nvSpPr>
          <p:spPr bwMode="auto">
            <a:xfrm>
              <a:off x="1812305" y="3631398"/>
              <a:ext cx="71966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indent="6350"/>
              <a:r>
                <a:rPr lang="en-US" sz="2000" dirty="0" err="1" smtClean="0">
                  <a:solidFill>
                    <a:srgbClr val="0000FF"/>
                  </a:solidFill>
                  <a:latin typeface="Candara"/>
                  <a:cs typeface="Candara"/>
                </a:rPr>
                <a:t>sppp</a:t>
              </a:r>
              <a:endParaRPr lang="en-US" sz="2000" dirty="0" smtClean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62" name="Text Box 3"/>
            <p:cNvSpPr txBox="1">
              <a:spLocks noChangeArrowheads="1"/>
            </p:cNvSpPr>
            <p:nvPr/>
          </p:nvSpPr>
          <p:spPr bwMode="auto">
            <a:xfrm>
              <a:off x="3823931" y="3631398"/>
              <a:ext cx="71966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indent="6350"/>
              <a:r>
                <a:rPr lang="en-US" sz="2000" dirty="0" err="1" smtClean="0">
                  <a:solidFill>
                    <a:srgbClr val="0000FF"/>
                  </a:solidFill>
                  <a:latin typeface="Candara"/>
                  <a:cs typeface="Candara"/>
                </a:rPr>
                <a:t>sppp</a:t>
              </a:r>
              <a:endParaRPr lang="en-US" sz="2000" dirty="0" smtClean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sp>
          <p:nvSpPr>
            <p:cNvPr id="63" name="Text Box 3"/>
            <p:cNvSpPr txBox="1">
              <a:spLocks noChangeArrowheads="1"/>
            </p:cNvSpPr>
            <p:nvPr/>
          </p:nvSpPr>
          <p:spPr bwMode="auto">
            <a:xfrm>
              <a:off x="5848650" y="3631398"/>
              <a:ext cx="71966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indent="6350"/>
              <a:r>
                <a:rPr lang="en-US" sz="2000" dirty="0" err="1" smtClean="0">
                  <a:solidFill>
                    <a:srgbClr val="0000FF"/>
                  </a:solidFill>
                  <a:latin typeface="Candara"/>
                  <a:cs typeface="Candara"/>
                </a:rPr>
                <a:t>sppp</a:t>
              </a:r>
              <a:endParaRPr lang="en-US" sz="2000" dirty="0" smtClean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  <p:cxnSp>
          <p:nvCxnSpPr>
            <p:cNvPr id="64" name="Straight Connector 63"/>
            <p:cNvCxnSpPr/>
            <p:nvPr/>
          </p:nvCxnSpPr>
          <p:spPr bwMode="auto">
            <a:xfrm rot="16200000" flipV="1">
              <a:off x="4225250" y="3804363"/>
              <a:ext cx="300088" cy="15420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 rot="16200000" flipV="1">
              <a:off x="6257111" y="3804363"/>
              <a:ext cx="300088" cy="15420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 bwMode="auto">
            <a:xfrm rot="16200000" flipV="1">
              <a:off x="6121964" y="3804363"/>
              <a:ext cx="300088" cy="15420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8" name="Text Box 3"/>
            <p:cNvSpPr txBox="1">
              <a:spLocks noChangeArrowheads="1"/>
            </p:cNvSpPr>
            <p:nvPr/>
          </p:nvSpPr>
          <p:spPr bwMode="auto">
            <a:xfrm>
              <a:off x="1794496" y="4019490"/>
              <a:ext cx="70267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indent="6350"/>
              <a:r>
                <a:rPr lang="en-US" sz="2000" dirty="0" smtClean="0">
                  <a:solidFill>
                    <a:srgbClr val="0000FF"/>
                  </a:solidFill>
                  <a:latin typeface="Candara"/>
                  <a:cs typeface="Candara"/>
                </a:rPr>
                <a:t>= sp</a:t>
              </a:r>
              <a:r>
                <a:rPr lang="en-US" sz="2000" baseline="30000" dirty="0" smtClean="0">
                  <a:solidFill>
                    <a:srgbClr val="0000FF"/>
                  </a:solidFill>
                  <a:latin typeface="Candara"/>
                  <a:cs typeface="Candara"/>
                </a:rPr>
                <a:t>3</a:t>
              </a:r>
            </a:p>
          </p:txBody>
        </p:sp>
        <p:sp>
          <p:nvSpPr>
            <p:cNvPr id="69" name="Text Box 3"/>
            <p:cNvSpPr txBox="1">
              <a:spLocks noChangeArrowheads="1"/>
            </p:cNvSpPr>
            <p:nvPr/>
          </p:nvSpPr>
          <p:spPr bwMode="auto">
            <a:xfrm>
              <a:off x="3877054" y="4019490"/>
              <a:ext cx="69858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indent="6350"/>
              <a:r>
                <a:rPr lang="en-US" sz="2000" dirty="0" smtClean="0">
                  <a:solidFill>
                    <a:srgbClr val="0000FF"/>
                  </a:solidFill>
                  <a:latin typeface="Candara"/>
                  <a:cs typeface="Candara"/>
                </a:rPr>
                <a:t>= sp</a:t>
              </a:r>
              <a:r>
                <a:rPr lang="en-US" sz="2000" baseline="30000" dirty="0" smtClean="0">
                  <a:solidFill>
                    <a:srgbClr val="0000FF"/>
                  </a:solidFill>
                  <a:latin typeface="Candara"/>
                  <a:cs typeface="Candara"/>
                </a:rPr>
                <a:t>2</a:t>
              </a:r>
            </a:p>
          </p:txBody>
        </p:sp>
        <p:sp>
          <p:nvSpPr>
            <p:cNvPr id="70" name="Text Box 3"/>
            <p:cNvSpPr txBox="1">
              <a:spLocks noChangeArrowheads="1"/>
            </p:cNvSpPr>
            <p:nvPr/>
          </p:nvSpPr>
          <p:spPr bwMode="auto">
            <a:xfrm>
              <a:off x="5940301" y="4019490"/>
              <a:ext cx="61960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indent="6350"/>
              <a:r>
                <a:rPr lang="en-US" sz="2000" dirty="0" smtClean="0">
                  <a:solidFill>
                    <a:srgbClr val="0000FF"/>
                  </a:solidFill>
                  <a:latin typeface="Candara"/>
                  <a:cs typeface="Candara"/>
                </a:rPr>
                <a:t>= sp</a:t>
              </a:r>
              <a:endParaRPr lang="en-US" sz="2000" baseline="30000" dirty="0" smtClean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57200" y="4614208"/>
            <a:ext cx="8229599" cy="1938992"/>
            <a:chOff x="457200" y="4614208"/>
            <a:chExt cx="8229599" cy="1938992"/>
          </a:xfrm>
        </p:grpSpPr>
        <p:sp>
          <p:nvSpPr>
            <p:cNvPr id="76" name="Rectangle 75"/>
            <p:cNvSpPr/>
            <p:nvPr/>
          </p:nvSpPr>
          <p:spPr>
            <a:xfrm>
              <a:off x="3343013" y="5953860"/>
              <a:ext cx="619387" cy="274975"/>
            </a:xfrm>
            <a:prstGeom prst="rect">
              <a:avLst/>
            </a:prstGeom>
            <a:solidFill>
              <a:srgbClr val="FFFF00">
                <a:alpha val="49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3343013" y="6244242"/>
              <a:ext cx="619387" cy="274975"/>
            </a:xfrm>
            <a:prstGeom prst="rect">
              <a:avLst/>
            </a:prstGeom>
            <a:solidFill>
              <a:srgbClr val="FFFF00">
                <a:alpha val="49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675473" y="5318674"/>
              <a:ext cx="619387" cy="274975"/>
            </a:xfrm>
            <a:prstGeom prst="rect">
              <a:avLst/>
            </a:prstGeom>
            <a:solidFill>
              <a:srgbClr val="FFFF00">
                <a:alpha val="49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667000" y="5606546"/>
              <a:ext cx="619387" cy="274975"/>
            </a:xfrm>
            <a:prstGeom prst="rect">
              <a:avLst/>
            </a:prstGeom>
            <a:solidFill>
              <a:srgbClr val="FFFF00">
                <a:alpha val="49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675479" y="5022335"/>
              <a:ext cx="619387" cy="274975"/>
            </a:xfrm>
            <a:prstGeom prst="rect">
              <a:avLst/>
            </a:prstGeom>
            <a:solidFill>
              <a:srgbClr val="FFFF00">
                <a:alpha val="49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 Box 3"/>
            <p:cNvSpPr txBox="1">
              <a:spLocks noChangeArrowheads="1"/>
            </p:cNvSpPr>
            <p:nvPr/>
          </p:nvSpPr>
          <p:spPr bwMode="auto">
            <a:xfrm>
              <a:off x="457200" y="4614208"/>
              <a:ext cx="8229599" cy="19389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indent="6350"/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This method works for C, N, O, P &amp; S because all have </a:t>
              </a:r>
              <a:r>
                <a:rPr lang="en-US" dirty="0" err="1" smtClean="0">
                  <a:solidFill>
                    <a:srgbClr val="0000FF"/>
                  </a:solidFill>
                  <a:latin typeface="Candara"/>
                  <a:cs typeface="Candara"/>
                </a:rPr>
                <a:t>ve</a:t>
              </a:r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- in </a:t>
              </a:r>
              <a:r>
                <a:rPr lang="en-US" b="1" u="sng" dirty="0" smtClean="0">
                  <a:solidFill>
                    <a:srgbClr val="0000FF"/>
                  </a:solidFill>
                  <a:latin typeface="Candara"/>
                  <a:cs typeface="Candara"/>
                </a:rPr>
                <a:t>s</a:t>
              </a:r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 and </a:t>
              </a:r>
              <a:r>
                <a:rPr lang="en-US" b="1" u="sng" dirty="0" smtClean="0">
                  <a:solidFill>
                    <a:srgbClr val="0000FF"/>
                  </a:solidFill>
                  <a:latin typeface="Candara"/>
                  <a:cs typeface="Candara"/>
                </a:rPr>
                <a:t>p</a:t>
              </a:r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 orbitals.</a:t>
              </a:r>
            </a:p>
            <a:p>
              <a:pPr indent="6350"/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	C	</a:t>
              </a:r>
              <a:r>
                <a:rPr lang="en-US" dirty="0" smtClean="0">
                  <a:solidFill>
                    <a:srgbClr val="0000FF"/>
                  </a:solidFill>
                  <a:cs typeface="Candara"/>
                </a:rPr>
                <a:t>1s</a:t>
              </a:r>
              <a:r>
                <a:rPr lang="en-US" sz="2000" baseline="30000" dirty="0" smtClean="0">
                  <a:solidFill>
                    <a:srgbClr val="0000FF"/>
                  </a:solidFill>
                  <a:cs typeface="Candara"/>
                </a:rPr>
                <a:t>2</a:t>
              </a:r>
              <a:r>
                <a:rPr lang="en-US" dirty="0" smtClean="0">
                  <a:solidFill>
                    <a:srgbClr val="0000FF"/>
                  </a:solidFill>
                  <a:cs typeface="Candara"/>
                </a:rPr>
                <a:t>2s</a:t>
              </a:r>
              <a:r>
                <a:rPr lang="en-US" sz="2000" baseline="30000" dirty="0" smtClean="0">
                  <a:solidFill>
                    <a:srgbClr val="0000FF"/>
                  </a:solidFill>
                  <a:cs typeface="Candara"/>
                </a:rPr>
                <a:t>2</a:t>
              </a:r>
              <a:r>
                <a:rPr lang="en-US" dirty="0" smtClean="0">
                  <a:solidFill>
                    <a:srgbClr val="0000FF"/>
                  </a:solidFill>
                  <a:cs typeface="Candara"/>
                </a:rPr>
                <a:t>sp</a:t>
              </a:r>
              <a:r>
                <a:rPr lang="en-US" sz="2000" baseline="30000" dirty="0" smtClean="0">
                  <a:solidFill>
                    <a:srgbClr val="0000FF"/>
                  </a:solidFill>
                  <a:cs typeface="Candara"/>
                </a:rPr>
                <a:t>2</a:t>
              </a:r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	</a:t>
              </a:r>
            </a:p>
            <a:p>
              <a:pPr indent="6350"/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	N	</a:t>
              </a:r>
              <a:r>
                <a:rPr lang="en-US" dirty="0" smtClean="0">
                  <a:solidFill>
                    <a:srgbClr val="0000FF"/>
                  </a:solidFill>
                  <a:cs typeface="Candara"/>
                </a:rPr>
                <a:t>1s</a:t>
              </a:r>
              <a:r>
                <a:rPr lang="en-US" sz="2000" baseline="30000" dirty="0" smtClean="0">
                  <a:solidFill>
                    <a:srgbClr val="0000FF"/>
                  </a:solidFill>
                  <a:cs typeface="Candara"/>
                </a:rPr>
                <a:t>2</a:t>
              </a:r>
              <a:r>
                <a:rPr lang="en-US" dirty="0" smtClean="0">
                  <a:solidFill>
                    <a:srgbClr val="0000FF"/>
                  </a:solidFill>
                  <a:cs typeface="Candara"/>
                </a:rPr>
                <a:t>2s</a:t>
              </a:r>
              <a:r>
                <a:rPr lang="en-US" sz="2000" baseline="30000" dirty="0" smtClean="0">
                  <a:solidFill>
                    <a:srgbClr val="0000FF"/>
                  </a:solidFill>
                  <a:cs typeface="Candara"/>
                </a:rPr>
                <a:t>2</a:t>
              </a:r>
              <a:r>
                <a:rPr lang="en-US" dirty="0" smtClean="0">
                  <a:solidFill>
                    <a:srgbClr val="0000FF"/>
                  </a:solidFill>
                  <a:cs typeface="Candara"/>
                </a:rPr>
                <a:t>sp</a:t>
              </a:r>
              <a:r>
                <a:rPr lang="en-US" sz="2000" baseline="30000" dirty="0" smtClean="0">
                  <a:solidFill>
                    <a:srgbClr val="0000FF"/>
                  </a:solidFill>
                  <a:cs typeface="Candara"/>
                </a:rPr>
                <a:t>3</a:t>
              </a:r>
              <a:endParaRPr lang="en-US" dirty="0" smtClean="0">
                <a:solidFill>
                  <a:srgbClr val="0000FF"/>
                </a:solidFill>
                <a:latin typeface="Candara"/>
                <a:cs typeface="Candara"/>
              </a:endParaRPr>
            </a:p>
            <a:p>
              <a:pPr indent="6350"/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	O	</a:t>
              </a:r>
              <a:r>
                <a:rPr lang="en-US" dirty="0" smtClean="0">
                  <a:solidFill>
                    <a:srgbClr val="0000FF"/>
                  </a:solidFill>
                  <a:cs typeface="Candara"/>
                </a:rPr>
                <a:t>1s</a:t>
              </a:r>
              <a:r>
                <a:rPr lang="en-US" sz="2000" baseline="30000" dirty="0" smtClean="0">
                  <a:solidFill>
                    <a:srgbClr val="0000FF"/>
                  </a:solidFill>
                  <a:cs typeface="Candara"/>
                </a:rPr>
                <a:t>2</a:t>
              </a:r>
              <a:r>
                <a:rPr lang="en-US" dirty="0" smtClean="0">
                  <a:solidFill>
                    <a:srgbClr val="0000FF"/>
                  </a:solidFill>
                  <a:cs typeface="Candara"/>
                </a:rPr>
                <a:t>2s</a:t>
              </a:r>
              <a:r>
                <a:rPr lang="en-US" sz="2000" baseline="30000" dirty="0" smtClean="0">
                  <a:solidFill>
                    <a:srgbClr val="0000FF"/>
                  </a:solidFill>
                  <a:cs typeface="Candara"/>
                </a:rPr>
                <a:t>2</a:t>
              </a:r>
              <a:r>
                <a:rPr lang="en-US" dirty="0" smtClean="0">
                  <a:solidFill>
                    <a:srgbClr val="0000FF"/>
                  </a:solidFill>
                  <a:cs typeface="Candara"/>
                </a:rPr>
                <a:t>sp</a:t>
              </a:r>
              <a:r>
                <a:rPr lang="en-US" sz="2000" baseline="30000" dirty="0" smtClean="0">
                  <a:solidFill>
                    <a:srgbClr val="0000FF"/>
                  </a:solidFill>
                  <a:cs typeface="Candara"/>
                </a:rPr>
                <a:t>4</a:t>
              </a:r>
              <a:endParaRPr lang="en-US" dirty="0" smtClean="0">
                <a:solidFill>
                  <a:srgbClr val="0000FF"/>
                </a:solidFill>
                <a:latin typeface="Candara"/>
                <a:cs typeface="Candara"/>
              </a:endParaRPr>
            </a:p>
            <a:p>
              <a:pPr indent="6350"/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	P	</a:t>
              </a:r>
              <a:r>
                <a:rPr lang="en-US" dirty="0" smtClean="0">
                  <a:solidFill>
                    <a:srgbClr val="0000FF"/>
                  </a:solidFill>
                  <a:cs typeface="Candara"/>
                </a:rPr>
                <a:t>1s</a:t>
              </a:r>
              <a:r>
                <a:rPr lang="en-US" sz="2000" baseline="30000" dirty="0" smtClean="0">
                  <a:solidFill>
                    <a:srgbClr val="0000FF"/>
                  </a:solidFill>
                  <a:cs typeface="Candara"/>
                </a:rPr>
                <a:t>2</a:t>
              </a:r>
              <a:r>
                <a:rPr lang="en-US" dirty="0" smtClean="0">
                  <a:solidFill>
                    <a:srgbClr val="0000FF"/>
                  </a:solidFill>
                  <a:cs typeface="Candara"/>
                </a:rPr>
                <a:t>2s</a:t>
              </a:r>
              <a:r>
                <a:rPr lang="en-US" sz="2000" baseline="30000" dirty="0" smtClean="0">
                  <a:solidFill>
                    <a:srgbClr val="0000FF"/>
                  </a:solidFill>
                  <a:cs typeface="Candara"/>
                </a:rPr>
                <a:t>2</a:t>
              </a:r>
              <a:r>
                <a:rPr lang="en-US" dirty="0" smtClean="0">
                  <a:solidFill>
                    <a:srgbClr val="0000FF"/>
                  </a:solidFill>
                  <a:cs typeface="Candara"/>
                </a:rPr>
                <a:t>sp</a:t>
              </a:r>
              <a:r>
                <a:rPr lang="en-US" sz="2000" baseline="30000" dirty="0" smtClean="0">
                  <a:solidFill>
                    <a:srgbClr val="0000FF"/>
                  </a:solidFill>
                  <a:cs typeface="Candara"/>
                </a:rPr>
                <a:t>6</a:t>
              </a:r>
              <a:r>
                <a:rPr lang="en-US" dirty="0" smtClean="0">
                  <a:solidFill>
                    <a:srgbClr val="0000FF"/>
                  </a:solidFill>
                  <a:cs typeface="Candara"/>
                </a:rPr>
                <a:t>3s</a:t>
              </a:r>
              <a:r>
                <a:rPr lang="en-US" sz="2000" baseline="30000" dirty="0" smtClean="0">
                  <a:solidFill>
                    <a:srgbClr val="0000FF"/>
                  </a:solidFill>
                  <a:cs typeface="Candara"/>
                </a:rPr>
                <a:t>2</a:t>
              </a:r>
              <a:r>
                <a:rPr lang="en-US" dirty="0" smtClean="0">
                  <a:solidFill>
                    <a:srgbClr val="0000FF"/>
                  </a:solidFill>
                  <a:cs typeface="Candara"/>
                </a:rPr>
                <a:t>3p</a:t>
              </a:r>
              <a:r>
                <a:rPr lang="en-US" sz="2000" baseline="30000" dirty="0" smtClean="0">
                  <a:solidFill>
                    <a:srgbClr val="0000FF"/>
                  </a:solidFill>
                  <a:cs typeface="Candara"/>
                </a:rPr>
                <a:t>3</a:t>
              </a:r>
              <a:endParaRPr lang="en-US" dirty="0" smtClean="0">
                <a:solidFill>
                  <a:srgbClr val="0000FF"/>
                </a:solidFill>
                <a:latin typeface="Candara"/>
                <a:cs typeface="Candara"/>
              </a:endParaRPr>
            </a:p>
            <a:p>
              <a:pPr indent="6350"/>
              <a:r>
                <a:rPr lang="en-US" dirty="0" smtClean="0">
                  <a:solidFill>
                    <a:srgbClr val="0000FF"/>
                  </a:solidFill>
                  <a:latin typeface="Candara"/>
                  <a:cs typeface="Candara"/>
                </a:rPr>
                <a:t>	S	</a:t>
              </a:r>
              <a:r>
                <a:rPr lang="en-US" dirty="0" smtClean="0">
                  <a:solidFill>
                    <a:srgbClr val="0000FF"/>
                  </a:solidFill>
                  <a:cs typeface="Candara"/>
                </a:rPr>
                <a:t>1s</a:t>
              </a:r>
              <a:r>
                <a:rPr lang="en-US" sz="2000" baseline="30000" dirty="0" smtClean="0">
                  <a:solidFill>
                    <a:srgbClr val="0000FF"/>
                  </a:solidFill>
                  <a:cs typeface="Candara"/>
                </a:rPr>
                <a:t>2</a:t>
              </a:r>
              <a:r>
                <a:rPr lang="en-US" dirty="0" smtClean="0">
                  <a:solidFill>
                    <a:srgbClr val="0000FF"/>
                  </a:solidFill>
                  <a:cs typeface="Candara"/>
                </a:rPr>
                <a:t>2s</a:t>
              </a:r>
              <a:r>
                <a:rPr lang="en-US" sz="2000" baseline="30000" dirty="0" smtClean="0">
                  <a:solidFill>
                    <a:srgbClr val="0000FF"/>
                  </a:solidFill>
                  <a:cs typeface="Candara"/>
                </a:rPr>
                <a:t>2</a:t>
              </a:r>
              <a:r>
                <a:rPr lang="en-US" dirty="0" smtClean="0">
                  <a:solidFill>
                    <a:srgbClr val="0000FF"/>
                  </a:solidFill>
                  <a:cs typeface="Candara"/>
                </a:rPr>
                <a:t>sp</a:t>
              </a:r>
              <a:r>
                <a:rPr lang="en-US" sz="2000" baseline="30000" dirty="0" smtClean="0">
                  <a:solidFill>
                    <a:srgbClr val="0000FF"/>
                  </a:solidFill>
                  <a:cs typeface="Candara"/>
                </a:rPr>
                <a:t>6</a:t>
              </a:r>
              <a:r>
                <a:rPr lang="en-US" dirty="0" smtClean="0">
                  <a:solidFill>
                    <a:srgbClr val="0000FF"/>
                  </a:solidFill>
                  <a:cs typeface="Candara"/>
                </a:rPr>
                <a:t>3s</a:t>
              </a:r>
              <a:r>
                <a:rPr lang="en-US" sz="2000" baseline="30000" dirty="0" smtClean="0">
                  <a:solidFill>
                    <a:srgbClr val="0000FF"/>
                  </a:solidFill>
                  <a:cs typeface="Candara"/>
                </a:rPr>
                <a:t>2</a:t>
              </a:r>
              <a:r>
                <a:rPr lang="en-US" dirty="0" smtClean="0">
                  <a:solidFill>
                    <a:srgbClr val="0000FF"/>
                  </a:solidFill>
                  <a:cs typeface="Candara"/>
                </a:rPr>
                <a:t>3p</a:t>
              </a:r>
              <a:r>
                <a:rPr lang="en-US" sz="2000" baseline="30000" dirty="0" smtClean="0">
                  <a:solidFill>
                    <a:srgbClr val="0000FF"/>
                  </a:solidFill>
                  <a:cs typeface="Candara"/>
                </a:rPr>
                <a:t>4</a:t>
              </a:r>
              <a:endParaRPr lang="en-US" baseline="30000" dirty="0" smtClean="0">
                <a:solidFill>
                  <a:srgbClr val="0000FF"/>
                </a:solidFill>
                <a:latin typeface="Candara"/>
                <a:cs typeface="Candar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8840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457200" y="231775"/>
            <a:ext cx="6800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Lucida Grande"/>
                <a:ea typeface="Lucida Grande"/>
                <a:cs typeface="Lucida Grande"/>
              </a:rPr>
              <a:t>Can you?</a:t>
            </a:r>
            <a:endParaRPr lang="en-US" sz="2800" b="1" dirty="0">
              <a:solidFill>
                <a:srgbClr val="0000FF"/>
              </a:solidFill>
              <a:latin typeface="Candara"/>
              <a:ea typeface="Candara"/>
              <a:cs typeface="Candara"/>
            </a:endParaRP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533400" y="1219200"/>
            <a:ext cx="831575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>
              <a:buAutoNum type="arabicParenBoth"/>
            </a:pPr>
            <a:r>
              <a:rPr lang="en-US" dirty="0" smtClean="0">
                <a:latin typeface="Candara"/>
              </a:rPr>
              <a:t>Explain how the varied molecular geometries and bonding patterns of carbon suggested that orbital hybridization might occur?</a:t>
            </a:r>
          </a:p>
          <a:p>
            <a:pPr marL="457200" indent="-457200">
              <a:buAutoNum type="arabicParenBoth"/>
            </a:pPr>
            <a:endParaRPr lang="en-US" dirty="0" smtClean="0">
              <a:latin typeface="Candara"/>
            </a:endParaRPr>
          </a:p>
          <a:p>
            <a:pPr marL="457200" indent="-457200">
              <a:buAutoNum type="arabicParenBoth"/>
            </a:pPr>
            <a:r>
              <a:rPr lang="en-US" dirty="0" smtClean="0">
                <a:latin typeface="Candara"/>
              </a:rPr>
              <a:t>Draw an orbital hybridization diagram for methane’s carbon and use it to explain why hybridization is necessary to describe this molecule?</a:t>
            </a:r>
          </a:p>
          <a:p>
            <a:pPr marL="457200" indent="-457200">
              <a:buAutoNum type="arabicParenBoth"/>
            </a:pPr>
            <a:endParaRPr lang="en-US" dirty="0" smtClean="0">
              <a:latin typeface="Candara"/>
            </a:endParaRPr>
          </a:p>
          <a:p>
            <a:pPr marL="457200" indent="-457200">
              <a:buAutoNum type="arabicParenBoth"/>
            </a:pPr>
            <a:r>
              <a:rPr lang="en-US" dirty="0" smtClean="0">
                <a:latin typeface="Candara"/>
              </a:rPr>
              <a:t>Describe the geometry, types of bonds and number of </a:t>
            </a:r>
            <a:r>
              <a:rPr lang="en-US" dirty="0" err="1" smtClean="0">
                <a:latin typeface="Candara"/>
              </a:rPr>
              <a:t>unhybridized</a:t>
            </a:r>
            <a:r>
              <a:rPr lang="en-US" dirty="0" smtClean="0">
                <a:latin typeface="Candara"/>
              </a:rPr>
              <a:t> p orbitals in sp3 vs. sp2 vs. </a:t>
            </a:r>
            <a:r>
              <a:rPr lang="en-US" dirty="0" err="1" smtClean="0">
                <a:latin typeface="Candara"/>
              </a:rPr>
              <a:t>sp</a:t>
            </a:r>
            <a:r>
              <a:rPr lang="en-US" dirty="0" smtClean="0">
                <a:latin typeface="Candara"/>
              </a:rPr>
              <a:t> hybridized carbon?</a:t>
            </a:r>
          </a:p>
          <a:p>
            <a:pPr marL="457200" indent="-457200">
              <a:buAutoNum type="arabicParenBoth"/>
            </a:pPr>
            <a:endParaRPr lang="en-US" dirty="0" smtClean="0">
              <a:latin typeface="Candara"/>
            </a:endParaRPr>
          </a:p>
          <a:p>
            <a:pPr marL="457200" indent="-457200">
              <a:buAutoNum type="arabicParenBoth"/>
            </a:pPr>
            <a:r>
              <a:rPr lang="en-US" dirty="0" smtClean="0">
                <a:latin typeface="Candara"/>
              </a:rPr>
              <a:t>Predict the bonding pattern of carbons if you know their hybridization?</a:t>
            </a:r>
            <a:endParaRPr lang="en-US" dirty="0" smtClean="0">
              <a:latin typeface="Candar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5791200"/>
            <a:ext cx="34040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andara"/>
                <a:cs typeface="Candara"/>
              </a:rPr>
              <a:t>1700’s gas pump experiment</a:t>
            </a:r>
            <a:endParaRPr lang="en-US" b="1" dirty="0">
              <a:solidFill>
                <a:schemeClr val="bg1"/>
              </a:solidFill>
              <a:latin typeface="Candara"/>
              <a:cs typeface="Candara"/>
            </a:endParaRPr>
          </a:p>
        </p:txBody>
      </p:sp>
      <p:sp>
        <p:nvSpPr>
          <p:cNvPr id="11" name="Line 24"/>
          <p:cNvSpPr>
            <a:spLocks noChangeShapeType="1"/>
          </p:cNvSpPr>
          <p:nvPr/>
        </p:nvSpPr>
        <p:spPr bwMode="auto">
          <a:xfrm>
            <a:off x="427038" y="838200"/>
            <a:ext cx="8153400" cy="0"/>
          </a:xfrm>
          <a:prstGeom prst="line">
            <a:avLst/>
          </a:prstGeom>
          <a:noFill/>
          <a:ln w="28575" cap="rnd">
            <a:solidFill>
              <a:schemeClr val="tx1">
                <a:lumMod val="50000"/>
                <a:lumOff val="50000"/>
              </a:schemeClr>
            </a:solidFill>
            <a:prstDash val="sysDot"/>
            <a:round/>
            <a:headEnd/>
            <a:tailEnd/>
          </a:ln>
          <a:effectLst/>
        </p:spPr>
        <p:txBody>
          <a:bodyPr tIns="91440" bIns="91440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Skia" pitchFamily="-111" charset="0"/>
            </a:endParaRPr>
          </a:p>
        </p:txBody>
      </p:sp>
      <p:pic>
        <p:nvPicPr>
          <p:cNvPr id="12" name="Picture 0" descr="JCE2004p1232fig1a.gi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8713" y="152400"/>
            <a:ext cx="1055687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98127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514</Words>
  <Application>Microsoft Macintosh PowerPoint</Application>
  <PresentationFormat>On-screen Show (4:3)</PresentationFormat>
  <Paragraphs>132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2018-01-14T20:43:04Z</dcterms:created>
  <dcterms:modified xsi:type="dcterms:W3CDTF">2018-01-14T20:43:30Z</dcterms:modified>
</cp:coreProperties>
</file>