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D6E46-2AFC-1E4F-A46D-FC459B7407C4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B2B27-302F-9F40-A751-D1809754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F2A3E-8426-2940-8CA6-3229468DEE0E}" type="slidenum">
              <a:rPr lang="en-US"/>
              <a:pPr/>
              <a:t>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B147-0AA7-684A-9A9C-A5A8CD8EDB22}" type="slidenum">
              <a:rPr lang="en-US"/>
              <a:pPr/>
              <a:t>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C0356-3948-9D4A-9526-D1316EA46D73}" type="slidenum">
              <a:rPr lang="en-US"/>
              <a:pPr/>
              <a:t>5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C0356-3948-9D4A-9526-D1316EA46D73}" type="slidenum">
              <a:rPr lang="en-US"/>
              <a:pPr/>
              <a:t>6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C0356-3948-9D4A-9526-D1316EA46D73}" type="slidenum">
              <a:rPr lang="en-US"/>
              <a:pPr/>
              <a:t>7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2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7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5E31-4054-7E49-867B-BAB297C5B59C}" type="datetimeFigureOut">
              <a:rPr lang="en-US" smtClean="0"/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319A-A832-434A-A750-525639616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381000" y="778916"/>
            <a:ext cx="5891356" cy="606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Topics</a:t>
            </a:r>
            <a:endParaRPr lang="en-US" sz="1100" dirty="0" smtClean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7F7F7F"/>
                </a:solidFill>
                <a:cs typeface="Candara"/>
              </a:rPr>
              <a:t>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Drawing </a:t>
            </a:r>
            <a:r>
              <a:rPr lang="en-US" sz="2000" dirty="0">
                <a:solidFill>
                  <a:srgbClr val="7F7F7F"/>
                </a:solidFill>
                <a:cs typeface="Candara"/>
              </a:rPr>
              <a:t>molecular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structures</a:t>
            </a:r>
          </a:p>
          <a:p>
            <a:pPr algn="ctr">
              <a:defRPr/>
            </a:pPr>
            <a:endParaRPr lang="en-US" sz="800" dirty="0" smtClean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7F7F7F"/>
                </a:solidFill>
                <a:cs typeface="Candara"/>
              </a:rPr>
              <a:t>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Arrow formalism &amp;  </a:t>
            </a:r>
            <a:r>
              <a:rPr lang="en-US" sz="2000" dirty="0">
                <a:solidFill>
                  <a:srgbClr val="7F7F7F"/>
                </a:solidFill>
                <a:cs typeface="Candara"/>
              </a:rPr>
              <a:t>m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olecular framework</a:t>
            </a:r>
          </a:p>
          <a:p>
            <a:pPr marL="685800" lvl="1" indent="-228600" algn="ctr">
              <a:buFont typeface="+mj-lt"/>
              <a:buAutoNum type="arabicPeriod"/>
              <a:defRPr/>
            </a:pPr>
            <a:endParaRPr lang="en-US" sz="800" dirty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7F7F7F"/>
                </a:solidFill>
                <a:cs typeface="Candara"/>
              </a:rPr>
              <a:t> Introduction to 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7F7F7F"/>
                </a:solidFill>
                <a:cs typeface="Candara"/>
              </a:rPr>
              <a:t>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Isomers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7F7F7F"/>
                </a:solidFill>
                <a:cs typeface="Candara"/>
              </a:rPr>
              <a:t>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IUPAC naming of 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cs typeface="Candara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cs typeface="Candara"/>
              </a:rPr>
              <a:t>Alkyl halides &amp; cycloalkanes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Functional groups: where the action is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Alkenes: hydrocarbons with </a:t>
            </a:r>
            <a:r>
              <a:rPr lang="en-US" sz="2000" u="sng" dirty="0" smtClean="0">
                <a:cs typeface="Candara"/>
              </a:rPr>
              <a:t>&gt;</a:t>
            </a:r>
            <a:r>
              <a:rPr lang="en-US" sz="2000" dirty="0" smtClean="0">
                <a:cs typeface="Candara"/>
              </a:rPr>
              <a:t> one double bond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Alkynes: hydrocarbons with </a:t>
            </a:r>
            <a:r>
              <a:rPr lang="en-US" sz="2000" u="sng" dirty="0" smtClean="0">
                <a:cs typeface="Candara"/>
              </a:rPr>
              <a:t>&gt;</a:t>
            </a:r>
            <a:r>
              <a:rPr lang="en-US" sz="2000" dirty="0" smtClean="0">
                <a:cs typeface="Candara"/>
              </a:rPr>
              <a:t> one triple bond</a:t>
            </a:r>
          </a:p>
          <a:p>
            <a:pPr marL="685800" lvl="1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Alkene isomers: who’s across that double bond?</a:t>
            </a:r>
          </a:p>
          <a:p>
            <a:pPr algn="ctr">
              <a:defRPr/>
            </a:pPr>
            <a:r>
              <a:rPr lang="en-US" sz="800" dirty="0">
                <a:cs typeface="Candara"/>
              </a:rPr>
              <a:t> </a:t>
            </a: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 smtClean="0">
                <a:cs typeface="Candara"/>
              </a:rPr>
              <a:t> </a:t>
            </a:r>
            <a:r>
              <a:rPr lang="en-US" sz="2000" dirty="0" err="1" smtClean="0">
                <a:cs typeface="Candara"/>
              </a:rPr>
              <a:t>Arenes</a:t>
            </a:r>
            <a:endParaRPr lang="en-US" sz="2000" dirty="0" smtClean="0">
              <a:cs typeface="Candara"/>
            </a:endParaRPr>
          </a:p>
          <a:p>
            <a:pPr marL="228600" indent="-228600" algn="ctr">
              <a:buFont typeface="+mj-lt"/>
              <a:buAutoNum type="arabicPeriod" startAt="11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>
                <a:cs typeface="Candara"/>
              </a:rPr>
              <a:t> </a:t>
            </a:r>
            <a:r>
              <a:rPr lang="en-US" sz="2000" dirty="0" err="1" smtClean="0">
                <a:cs typeface="Candara"/>
              </a:rPr>
              <a:t>Organohalogens</a:t>
            </a:r>
            <a:endParaRPr lang="en-US" sz="2000" dirty="0">
              <a:cs typeface="Candara"/>
            </a:endParaRPr>
          </a:p>
          <a:p>
            <a:pPr marL="228600" indent="-228600" algn="ctr">
              <a:buFont typeface="+mj-lt"/>
              <a:buAutoNum type="arabicPeriod" startAt="11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 smtClean="0">
                <a:cs typeface="Candara"/>
              </a:rPr>
              <a:t> Using molecular formulas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48400" y="5616714"/>
            <a:ext cx="2603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2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Organic Nomenclature</a:t>
            </a:r>
            <a:br>
              <a:rPr lang="en-US" b="1" i="1" dirty="0" smtClean="0">
                <a:latin typeface="Candara"/>
                <a:cs typeface="Candara"/>
              </a:rPr>
            </a:br>
            <a:r>
              <a:rPr lang="en-US" b="1" i="1" dirty="0" smtClean="0">
                <a:latin typeface="Candara"/>
                <a:cs typeface="Candara"/>
              </a:rPr>
              <a:t>&amp; Functional Groups</a:t>
            </a:r>
            <a:endParaRPr lang="en-US" b="1" i="1" dirty="0">
              <a:latin typeface="Candara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704667" cy="523220"/>
          </a:xfrm>
          <a:prstGeom prst="rect">
            <a:avLst/>
          </a:prstGeom>
          <a:solidFill>
            <a:srgbClr val="FFFFFF">
              <a:alpha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Simple structures, functional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g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roups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12" name="Picture 11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136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409848"/>
            <a:ext cx="7467599" cy="1754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Variations on the </a:t>
            </a:r>
            <a:r>
              <a:rPr lang="en-US" sz="3600" b="1" i="1" dirty="0">
                <a:latin typeface="Candara"/>
                <a:cs typeface="Candara"/>
              </a:rPr>
              <a:t>a</a:t>
            </a:r>
            <a:r>
              <a:rPr lang="en-US" sz="3600" b="1" i="1" dirty="0" smtClean="0">
                <a:latin typeface="Candara"/>
                <a:cs typeface="Candara"/>
              </a:rPr>
              <a:t>lkane theme:</a:t>
            </a:r>
          </a:p>
          <a:p>
            <a:pPr algn="ctr">
              <a:buFont typeface="Arial"/>
              <a:buChar char="•"/>
              <a:defRPr/>
            </a:pPr>
            <a:r>
              <a:rPr lang="en-US" sz="3600" b="1" i="1" dirty="0" smtClean="0">
                <a:latin typeface="Candara"/>
                <a:cs typeface="Candara"/>
              </a:rPr>
              <a:t> Alkyl halides</a:t>
            </a:r>
          </a:p>
          <a:p>
            <a:pPr algn="ctr">
              <a:buFont typeface="Arial"/>
              <a:buChar char="•"/>
              <a:defRPr/>
            </a:pPr>
            <a:r>
              <a:rPr lang="en-US" sz="3600" b="1" i="1" dirty="0" smtClean="0">
                <a:latin typeface="Candara"/>
                <a:cs typeface="Candara"/>
              </a:rPr>
              <a:t> </a:t>
            </a:r>
            <a:r>
              <a:rPr lang="en-US" sz="3600" b="1" i="1" dirty="0" err="1" smtClean="0">
                <a:latin typeface="Candara"/>
                <a:cs typeface="Candara"/>
              </a:rPr>
              <a:t>Cycloalkanes</a:t>
            </a:r>
            <a:endParaRPr lang="en-US" sz="3600" b="1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8779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14348" y="180975"/>
            <a:ext cx="21206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Alkyl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h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alides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</a:endParaRPr>
          </a:p>
        </p:txBody>
      </p:sp>
      <p:sp>
        <p:nvSpPr>
          <p:cNvPr id="62467" name="Text Box 11"/>
          <p:cNvSpPr txBox="1">
            <a:spLocks noChangeArrowheads="1"/>
          </p:cNvSpPr>
          <p:nvPr/>
        </p:nvSpPr>
        <p:spPr bwMode="auto">
          <a:xfrm>
            <a:off x="333223" y="942829"/>
            <a:ext cx="82758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latin typeface="Candara"/>
              </a:rPr>
              <a:t>Halides</a:t>
            </a:r>
            <a:r>
              <a:rPr lang="en-US" sz="2000" dirty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are the atoms </a:t>
            </a:r>
            <a:r>
              <a:rPr lang="en-US" sz="2000" dirty="0">
                <a:latin typeface="Candara"/>
              </a:rPr>
              <a:t>found in column 7 of the periodic table and are often </a:t>
            </a:r>
            <a:br>
              <a:rPr lang="en-US" sz="2000" dirty="0">
                <a:latin typeface="Candara"/>
              </a:rPr>
            </a:br>
            <a:r>
              <a:rPr lang="en-US" sz="2000" dirty="0">
                <a:latin typeface="Candara"/>
              </a:rPr>
              <a:t>substituents of alkanes.</a:t>
            </a:r>
          </a:p>
          <a:p>
            <a:r>
              <a:rPr lang="en-US" sz="2000" dirty="0">
                <a:latin typeface="Candara"/>
              </a:rPr>
              <a:t>	F	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fluro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</a:p>
          <a:p>
            <a:r>
              <a:rPr lang="en-US" sz="2000" dirty="0">
                <a:latin typeface="Candara"/>
              </a:rPr>
              <a:t>	</a:t>
            </a:r>
            <a:r>
              <a:rPr lang="en-US" sz="2000" dirty="0" err="1">
                <a:latin typeface="Candara"/>
              </a:rPr>
              <a:t>Cl</a:t>
            </a:r>
            <a:r>
              <a:rPr lang="en-US" sz="2000" dirty="0">
                <a:latin typeface="Candara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chloro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</a:p>
          <a:p>
            <a:r>
              <a:rPr lang="en-US" sz="2000" dirty="0">
                <a:latin typeface="Candara"/>
              </a:rPr>
              <a:t>	I	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iodo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</a:p>
          <a:p>
            <a:r>
              <a:rPr lang="en-US" sz="2000" dirty="0">
                <a:latin typeface="Candara"/>
              </a:rPr>
              <a:t>	Br	</a:t>
            </a:r>
            <a:r>
              <a:rPr lang="en-US" dirty="0" err="1">
                <a:solidFill>
                  <a:srgbClr val="0000FF"/>
                </a:solidFill>
                <a:latin typeface="Candara"/>
              </a:rPr>
              <a:t>bromo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-</a:t>
            </a:r>
          </a:p>
        </p:txBody>
      </p:sp>
      <p:sp>
        <p:nvSpPr>
          <p:cNvPr id="62468" name="Line 42"/>
          <p:cNvSpPr>
            <a:spLocks noChangeShapeType="1"/>
          </p:cNvSpPr>
          <p:nvPr/>
        </p:nvSpPr>
        <p:spPr bwMode="auto">
          <a:xfrm flipV="1">
            <a:off x="762000" y="37496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69" name="Line 43"/>
          <p:cNvSpPr>
            <a:spLocks noChangeShapeType="1"/>
          </p:cNvSpPr>
          <p:nvPr/>
        </p:nvSpPr>
        <p:spPr bwMode="auto">
          <a:xfrm flipV="1">
            <a:off x="1676400" y="37496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0" name="Line 44"/>
          <p:cNvSpPr>
            <a:spLocks noChangeShapeType="1"/>
          </p:cNvSpPr>
          <p:nvPr/>
        </p:nvSpPr>
        <p:spPr bwMode="auto">
          <a:xfrm flipH="1" flipV="1">
            <a:off x="1219200" y="37496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1" name="Line 45"/>
          <p:cNvSpPr>
            <a:spLocks noChangeShapeType="1"/>
          </p:cNvSpPr>
          <p:nvPr/>
        </p:nvSpPr>
        <p:spPr bwMode="auto">
          <a:xfrm>
            <a:off x="1219200" y="3368675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2" name="Text Box 46"/>
          <p:cNvSpPr txBox="1">
            <a:spLocks noChangeArrowheads="1"/>
          </p:cNvSpPr>
          <p:nvPr/>
        </p:nvSpPr>
        <p:spPr bwMode="auto">
          <a:xfrm>
            <a:off x="1049338" y="3067050"/>
            <a:ext cx="398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Candara"/>
              </a:rPr>
              <a:t>Cl</a:t>
            </a:r>
            <a:endParaRPr lang="en-US" sz="2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62473" name="Line 47"/>
          <p:cNvSpPr>
            <a:spLocks noChangeShapeType="1"/>
          </p:cNvSpPr>
          <p:nvPr/>
        </p:nvSpPr>
        <p:spPr bwMode="auto">
          <a:xfrm>
            <a:off x="4419600" y="3232150"/>
            <a:ext cx="0" cy="1143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4" name="Line 48"/>
          <p:cNvSpPr>
            <a:spLocks noChangeShapeType="1"/>
          </p:cNvSpPr>
          <p:nvPr/>
        </p:nvSpPr>
        <p:spPr bwMode="auto">
          <a:xfrm>
            <a:off x="3886200" y="376555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5" name="Text Box 49"/>
          <p:cNvSpPr txBox="1">
            <a:spLocks noChangeArrowheads="1"/>
          </p:cNvSpPr>
          <p:nvPr/>
        </p:nvSpPr>
        <p:spPr bwMode="auto">
          <a:xfrm>
            <a:off x="4191000" y="2895600"/>
            <a:ext cx="428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Br</a:t>
            </a:r>
          </a:p>
        </p:txBody>
      </p:sp>
      <p:sp>
        <p:nvSpPr>
          <p:cNvPr id="62476" name="Line 50"/>
          <p:cNvSpPr>
            <a:spLocks noChangeShapeType="1"/>
          </p:cNvSpPr>
          <p:nvPr/>
        </p:nvSpPr>
        <p:spPr bwMode="auto">
          <a:xfrm flipV="1">
            <a:off x="6705600" y="36734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7" name="Line 51"/>
          <p:cNvSpPr>
            <a:spLocks noChangeShapeType="1"/>
          </p:cNvSpPr>
          <p:nvPr/>
        </p:nvSpPr>
        <p:spPr bwMode="auto">
          <a:xfrm flipV="1">
            <a:off x="7620000" y="36734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8" name="Line 52"/>
          <p:cNvSpPr>
            <a:spLocks noChangeShapeType="1"/>
          </p:cNvSpPr>
          <p:nvPr/>
        </p:nvSpPr>
        <p:spPr bwMode="auto">
          <a:xfrm flipH="1" flipV="1">
            <a:off x="7162800" y="36734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79" name="Line 53"/>
          <p:cNvSpPr>
            <a:spLocks noChangeShapeType="1"/>
          </p:cNvSpPr>
          <p:nvPr/>
        </p:nvSpPr>
        <p:spPr bwMode="auto">
          <a:xfrm flipH="1" flipV="1">
            <a:off x="6248400" y="36734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80" name="Text Box 54"/>
          <p:cNvSpPr txBox="1">
            <a:spLocks noChangeArrowheads="1"/>
          </p:cNvSpPr>
          <p:nvPr/>
        </p:nvSpPr>
        <p:spPr bwMode="auto">
          <a:xfrm>
            <a:off x="5970588" y="34385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F</a:t>
            </a:r>
          </a:p>
        </p:txBody>
      </p:sp>
      <p:sp>
        <p:nvSpPr>
          <p:cNvPr id="62481" name="Text Box 55"/>
          <p:cNvSpPr txBox="1">
            <a:spLocks noChangeArrowheads="1"/>
          </p:cNvSpPr>
          <p:nvPr/>
        </p:nvSpPr>
        <p:spPr bwMode="auto">
          <a:xfrm>
            <a:off x="642938" y="4479925"/>
            <a:ext cx="1662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2-chlorobutane</a:t>
            </a:r>
          </a:p>
        </p:txBody>
      </p:sp>
      <p:sp>
        <p:nvSpPr>
          <p:cNvPr id="62482" name="Text Box 56"/>
          <p:cNvSpPr txBox="1">
            <a:spLocks noChangeArrowheads="1"/>
          </p:cNvSpPr>
          <p:nvPr/>
        </p:nvSpPr>
        <p:spPr bwMode="auto">
          <a:xfrm>
            <a:off x="2657649" y="4511675"/>
            <a:ext cx="3514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ndara"/>
              </a:rPr>
              <a:t>2-bromo-2-methylpropane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(NOT 1-bromo-1,1-dimethylethane)</a:t>
            </a:r>
          </a:p>
        </p:txBody>
      </p:sp>
      <p:sp>
        <p:nvSpPr>
          <p:cNvPr id="62483" name="Text Box 57"/>
          <p:cNvSpPr txBox="1">
            <a:spLocks noChangeArrowheads="1"/>
          </p:cNvSpPr>
          <p:nvPr/>
        </p:nvSpPr>
        <p:spPr bwMode="auto">
          <a:xfrm>
            <a:off x="6324600" y="4359275"/>
            <a:ext cx="1651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andara"/>
              </a:rPr>
              <a:t>n-fluorobutane</a:t>
            </a:r>
            <a:endParaRPr lang="en-US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2484" name="Line 58"/>
          <p:cNvSpPr>
            <a:spLocks noChangeShapeType="1"/>
          </p:cNvSpPr>
          <p:nvPr/>
        </p:nvSpPr>
        <p:spPr bwMode="auto">
          <a:xfrm flipV="1">
            <a:off x="1295400" y="58832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85" name="Line 59"/>
          <p:cNvSpPr>
            <a:spLocks noChangeShapeType="1"/>
          </p:cNvSpPr>
          <p:nvPr/>
        </p:nvSpPr>
        <p:spPr bwMode="auto">
          <a:xfrm flipV="1">
            <a:off x="2209800" y="58832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86" name="Line 60"/>
          <p:cNvSpPr>
            <a:spLocks noChangeShapeType="1"/>
          </p:cNvSpPr>
          <p:nvPr/>
        </p:nvSpPr>
        <p:spPr bwMode="auto">
          <a:xfrm flipH="1" flipV="1">
            <a:off x="1752600" y="58832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87" name="Line 61"/>
          <p:cNvSpPr>
            <a:spLocks noChangeShapeType="1"/>
          </p:cNvSpPr>
          <p:nvPr/>
        </p:nvSpPr>
        <p:spPr bwMode="auto">
          <a:xfrm flipH="1" flipV="1">
            <a:off x="838200" y="5883275"/>
            <a:ext cx="457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88" name="Text Box 62"/>
          <p:cNvSpPr txBox="1">
            <a:spLocks noChangeArrowheads="1"/>
          </p:cNvSpPr>
          <p:nvPr/>
        </p:nvSpPr>
        <p:spPr bwMode="auto">
          <a:xfrm>
            <a:off x="560388" y="5648325"/>
            <a:ext cx="263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I</a:t>
            </a:r>
          </a:p>
        </p:txBody>
      </p:sp>
      <p:sp>
        <p:nvSpPr>
          <p:cNvPr id="62489" name="Line 63"/>
          <p:cNvSpPr>
            <a:spLocks noChangeShapeType="1"/>
          </p:cNvSpPr>
          <p:nvPr/>
        </p:nvSpPr>
        <p:spPr bwMode="auto">
          <a:xfrm>
            <a:off x="1752600" y="5502275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490" name="Text Box 64"/>
          <p:cNvSpPr txBox="1">
            <a:spLocks noChangeArrowheads="1"/>
          </p:cNvSpPr>
          <p:nvPr/>
        </p:nvSpPr>
        <p:spPr bwMode="auto">
          <a:xfrm>
            <a:off x="1612900" y="5121275"/>
            <a:ext cx="263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I</a:t>
            </a:r>
          </a:p>
        </p:txBody>
      </p:sp>
      <p:sp>
        <p:nvSpPr>
          <p:cNvPr id="62491" name="Text Box 65"/>
          <p:cNvSpPr txBox="1">
            <a:spLocks noChangeArrowheads="1"/>
          </p:cNvSpPr>
          <p:nvPr/>
        </p:nvSpPr>
        <p:spPr bwMode="auto">
          <a:xfrm>
            <a:off x="990600" y="6308725"/>
            <a:ext cx="1792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1,2-diiodobutane</a:t>
            </a: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2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7602191" y="6388059"/>
            <a:ext cx="140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p.112-14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2656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/>
      <p:bldP spid="62473" grpId="0" animBg="1"/>
      <p:bldP spid="62474" grpId="0" animBg="1"/>
      <p:bldP spid="62475" grpId="0"/>
      <p:bldP spid="62476" grpId="0" animBg="1"/>
      <p:bldP spid="62477" grpId="0" animBg="1"/>
      <p:bldP spid="62478" grpId="0" animBg="1"/>
      <p:bldP spid="62479" grpId="0" animBg="1"/>
      <p:bldP spid="62480" grpId="0"/>
      <p:bldP spid="62484" grpId="0" animBg="1"/>
      <p:bldP spid="62485" grpId="0" animBg="1"/>
      <p:bldP spid="62486" grpId="0" animBg="1"/>
      <p:bldP spid="62487" grpId="0" animBg="1"/>
      <p:bldP spid="62488" grpId="0"/>
      <p:bldP spid="62489" grpId="0" animBg="1"/>
      <p:bldP spid="624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329592" y="152400"/>
            <a:ext cx="2172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Cycloalkanes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18457" y="935749"/>
            <a:ext cx="63854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Root name is based on the number of carbons in the ring.</a:t>
            </a:r>
          </a:p>
          <a:p>
            <a:r>
              <a:rPr lang="en-US" sz="2000" dirty="0">
                <a:latin typeface="Candara"/>
              </a:rPr>
              <a:t>	</a:t>
            </a:r>
            <a:r>
              <a:rPr lang="en-US" sz="2000" b="1" dirty="0" err="1">
                <a:latin typeface="Candara"/>
              </a:rPr>
              <a:t>cyclo</a:t>
            </a:r>
            <a:r>
              <a:rPr lang="en-US" sz="2000" dirty="0" err="1">
                <a:latin typeface="Candara"/>
              </a:rPr>
              <a:t>_________</a:t>
            </a:r>
            <a:r>
              <a:rPr lang="en-US" sz="2000" b="1" dirty="0" err="1">
                <a:latin typeface="Candara"/>
              </a:rPr>
              <a:t>ane</a:t>
            </a:r>
            <a:endParaRPr lang="en-US" sz="2000" dirty="0">
              <a:latin typeface="Candara"/>
            </a:endParaRPr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901607" y="1954632"/>
            <a:ext cx="990600" cy="6858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416207" y="1878432"/>
            <a:ext cx="914400" cy="7620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5825075" y="1603168"/>
            <a:ext cx="1295400" cy="1066800"/>
          </a:xfrm>
          <a:prstGeom prst="pentagon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80932" y="2715002"/>
            <a:ext cx="1526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cyclopropane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117757" y="2710240"/>
            <a:ext cx="1390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cyclobutane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5702207" y="2692777"/>
            <a:ext cx="1508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cyclopentane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 rot="-5400000">
            <a:off x="681575" y="4020596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05675" y="3753896"/>
            <a:ext cx="1676400" cy="1600200"/>
            <a:chOff x="3840" y="2400"/>
            <a:chExt cx="1056" cy="1008"/>
          </a:xfrm>
        </p:grpSpPr>
        <p:sp>
          <p:nvSpPr>
            <p:cNvPr id="87069" name="Line 12"/>
            <p:cNvSpPr>
              <a:spLocks noChangeShapeType="1"/>
            </p:cNvSpPr>
            <p:nvPr/>
          </p:nvSpPr>
          <p:spPr bwMode="auto">
            <a:xfrm flipH="1" flipV="1">
              <a:off x="4800" y="2640"/>
              <a:ext cx="96" cy="48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840" y="2400"/>
              <a:ext cx="1056" cy="1008"/>
              <a:chOff x="3840" y="2400"/>
              <a:chExt cx="1056" cy="1008"/>
            </a:xfrm>
          </p:grpSpPr>
          <p:sp>
            <p:nvSpPr>
              <p:cNvPr id="87071" name="Line 14"/>
              <p:cNvSpPr>
                <a:spLocks noChangeShapeType="1"/>
              </p:cNvSpPr>
              <p:nvPr/>
            </p:nvSpPr>
            <p:spPr bwMode="auto">
              <a:xfrm>
                <a:off x="3840" y="3120"/>
                <a:ext cx="288" cy="2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7072" name="Line 15"/>
              <p:cNvSpPr>
                <a:spLocks noChangeShapeType="1"/>
              </p:cNvSpPr>
              <p:nvPr/>
            </p:nvSpPr>
            <p:spPr bwMode="auto">
              <a:xfrm>
                <a:off x="4128" y="3408"/>
                <a:ext cx="480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7073" name="Line 16"/>
              <p:cNvSpPr>
                <a:spLocks noChangeShapeType="1"/>
              </p:cNvSpPr>
              <p:nvPr/>
            </p:nvSpPr>
            <p:spPr bwMode="auto">
              <a:xfrm flipV="1">
                <a:off x="4608" y="3120"/>
                <a:ext cx="288" cy="2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7074" name="Line 17"/>
              <p:cNvSpPr>
                <a:spLocks noChangeShapeType="1"/>
              </p:cNvSpPr>
              <p:nvPr/>
            </p:nvSpPr>
            <p:spPr bwMode="auto">
              <a:xfrm flipV="1">
                <a:off x="3840" y="2640"/>
                <a:ext cx="96" cy="4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7075" name="Line 18"/>
              <p:cNvSpPr>
                <a:spLocks noChangeShapeType="1"/>
              </p:cNvSpPr>
              <p:nvPr/>
            </p:nvSpPr>
            <p:spPr bwMode="auto">
              <a:xfrm flipV="1">
                <a:off x="3936" y="2400"/>
                <a:ext cx="432" cy="24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7076" name="Line 19"/>
              <p:cNvSpPr>
                <a:spLocks noChangeShapeType="1"/>
              </p:cNvSpPr>
              <p:nvPr/>
            </p:nvSpPr>
            <p:spPr bwMode="auto">
              <a:xfrm flipH="1" flipV="1">
                <a:off x="4368" y="2400"/>
                <a:ext cx="432" cy="24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</p:grpSp>
      </p:grpSp>
      <p:sp>
        <p:nvSpPr>
          <p:cNvPr id="87052" name="AutoShape 20"/>
          <p:cNvSpPr>
            <a:spLocks noChangeArrowheads="1"/>
          </p:cNvSpPr>
          <p:nvPr/>
        </p:nvSpPr>
        <p:spPr bwMode="auto">
          <a:xfrm>
            <a:off x="5672675" y="3677696"/>
            <a:ext cx="1600200" cy="1676400"/>
          </a:xfrm>
          <a:prstGeom prst="octagon">
            <a:avLst>
              <a:gd name="adj" fmla="val 29287"/>
            </a:avLst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7053" name="Text Box 21"/>
          <p:cNvSpPr txBox="1">
            <a:spLocks noChangeArrowheads="1"/>
          </p:cNvSpPr>
          <p:nvPr/>
        </p:nvSpPr>
        <p:spPr bwMode="auto">
          <a:xfrm>
            <a:off x="567275" y="5376905"/>
            <a:ext cx="141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cyclohexane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7054" name="Text Box 22"/>
          <p:cNvSpPr txBox="1">
            <a:spLocks noChangeArrowheads="1"/>
          </p:cNvSpPr>
          <p:nvPr/>
        </p:nvSpPr>
        <p:spPr bwMode="auto">
          <a:xfrm>
            <a:off x="3005675" y="5376905"/>
            <a:ext cx="1508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cycloheptane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7055" name="Text Box 23"/>
          <p:cNvSpPr txBox="1">
            <a:spLocks noChangeArrowheads="1"/>
          </p:cNvSpPr>
          <p:nvPr/>
        </p:nvSpPr>
        <p:spPr bwMode="auto">
          <a:xfrm>
            <a:off x="5721888" y="5394368"/>
            <a:ext cx="1365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/>
              </a:rPr>
              <a:t>cyclooctane</a:t>
            </a:r>
            <a:endParaRPr lang="en-US" b="1" dirty="0">
              <a:solidFill>
                <a:srgbClr val="000000"/>
              </a:solidFill>
              <a:latin typeface="Candara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836520" y="3084894"/>
            <a:ext cx="6216650" cy="369888"/>
            <a:chOff x="775" y="1813"/>
            <a:chExt cx="3916" cy="233"/>
          </a:xfrm>
        </p:grpSpPr>
        <p:sp>
          <p:nvSpPr>
            <p:cNvPr id="87066" name="Text Box 25"/>
            <p:cNvSpPr txBox="1">
              <a:spLocks noChangeArrowheads="1"/>
            </p:cNvSpPr>
            <p:nvPr/>
          </p:nvSpPr>
          <p:spPr bwMode="auto">
            <a:xfrm>
              <a:off x="775" y="1813"/>
              <a:ext cx="7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Candara"/>
                </a:rPr>
                <a:t>bp</a:t>
              </a:r>
              <a:r>
                <a:rPr lang="en-US" dirty="0">
                  <a:latin typeface="Candara"/>
                </a:rPr>
                <a:t> -32.7°C</a:t>
              </a:r>
              <a:endParaRPr lang="en-US" b="1" dirty="0">
                <a:latin typeface="Candara"/>
              </a:endParaRPr>
            </a:p>
          </p:txBody>
        </p:sp>
        <p:sp>
          <p:nvSpPr>
            <p:cNvPr id="87067" name="Text Box 26"/>
            <p:cNvSpPr txBox="1">
              <a:spLocks noChangeArrowheads="1"/>
            </p:cNvSpPr>
            <p:nvPr/>
          </p:nvSpPr>
          <p:spPr bwMode="auto">
            <a:xfrm>
              <a:off x="2400" y="1813"/>
              <a:ext cx="5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Candara"/>
                </a:rPr>
                <a:t>bp</a:t>
              </a:r>
              <a:r>
                <a:rPr lang="en-US" dirty="0">
                  <a:latin typeface="Candara"/>
                </a:rPr>
                <a:t> 12°C</a:t>
              </a:r>
              <a:endParaRPr lang="en-US" b="1" dirty="0">
                <a:latin typeface="Candara"/>
              </a:endParaRPr>
            </a:p>
          </p:txBody>
        </p:sp>
        <p:sp>
          <p:nvSpPr>
            <p:cNvPr id="87068" name="Text Box 27"/>
            <p:cNvSpPr txBox="1">
              <a:spLocks noChangeArrowheads="1"/>
            </p:cNvSpPr>
            <p:nvPr/>
          </p:nvSpPr>
          <p:spPr bwMode="auto">
            <a:xfrm>
              <a:off x="3998" y="1813"/>
              <a:ext cx="6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Candara"/>
                </a:rPr>
                <a:t>bp</a:t>
              </a:r>
              <a:r>
                <a:rPr lang="en-US" dirty="0">
                  <a:latin typeface="Candara"/>
                </a:rPr>
                <a:t> 49.3°C</a:t>
              </a:r>
              <a:endParaRPr lang="en-US" b="1" dirty="0">
                <a:latin typeface="Candara"/>
              </a:endParaRPr>
            </a:p>
          </p:txBody>
        </p:sp>
      </p:grpSp>
      <p:sp>
        <p:nvSpPr>
          <p:cNvPr id="87057" name="Text Box 28"/>
          <p:cNvSpPr txBox="1">
            <a:spLocks noChangeArrowheads="1"/>
          </p:cNvSpPr>
          <p:nvPr/>
        </p:nvSpPr>
        <p:spPr bwMode="auto">
          <a:xfrm>
            <a:off x="795875" y="5692818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</a:rPr>
              <a:t>bp</a:t>
            </a:r>
            <a:r>
              <a:rPr lang="en-US" dirty="0">
                <a:latin typeface="Candara"/>
              </a:rPr>
              <a:t> 80.7°C</a:t>
            </a:r>
          </a:p>
        </p:txBody>
      </p:sp>
      <p:sp>
        <p:nvSpPr>
          <p:cNvPr id="87058" name="Text Box 29"/>
          <p:cNvSpPr txBox="1">
            <a:spLocks noChangeArrowheads="1"/>
          </p:cNvSpPr>
          <p:nvPr/>
        </p:nvSpPr>
        <p:spPr bwMode="auto">
          <a:xfrm>
            <a:off x="3256500" y="57245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</a:rPr>
              <a:t>bp</a:t>
            </a:r>
            <a:r>
              <a:rPr lang="en-US" dirty="0">
                <a:latin typeface="Candara"/>
              </a:rPr>
              <a:t> 118.5°C</a:t>
            </a:r>
          </a:p>
        </p:txBody>
      </p:sp>
      <p:sp>
        <p:nvSpPr>
          <p:cNvPr id="87059" name="Text Box 30"/>
          <p:cNvSpPr txBox="1">
            <a:spLocks noChangeArrowheads="1"/>
          </p:cNvSpPr>
          <p:nvPr/>
        </p:nvSpPr>
        <p:spPr bwMode="auto">
          <a:xfrm>
            <a:off x="5987000" y="5724568"/>
            <a:ext cx="101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</a:rPr>
              <a:t>bp</a:t>
            </a:r>
            <a:r>
              <a:rPr lang="en-US" dirty="0">
                <a:latin typeface="Candara"/>
              </a:rPr>
              <a:t> 149°C</a:t>
            </a:r>
          </a:p>
        </p:txBody>
      </p:sp>
      <p:sp>
        <p:nvSpPr>
          <p:cNvPr id="87060" name="Text Box 31"/>
          <p:cNvSpPr txBox="1">
            <a:spLocks noChangeArrowheads="1"/>
          </p:cNvSpPr>
          <p:nvPr/>
        </p:nvSpPr>
        <p:spPr bwMode="auto">
          <a:xfrm>
            <a:off x="837694" y="4304424"/>
            <a:ext cx="1049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most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common</a:t>
            </a:r>
          </a:p>
        </p:txBody>
      </p:sp>
      <p:sp>
        <p:nvSpPr>
          <p:cNvPr id="87061" name="Text Box 32"/>
          <p:cNvSpPr txBox="1">
            <a:spLocks noChangeArrowheads="1"/>
          </p:cNvSpPr>
          <p:nvPr/>
        </p:nvSpPr>
        <p:spPr bwMode="auto">
          <a:xfrm>
            <a:off x="5972626" y="1863664"/>
            <a:ext cx="1049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</a:rPr>
              <a:t>most</a:t>
            </a:r>
            <a:br>
              <a:rPr lang="en-US" dirty="0">
                <a:solidFill>
                  <a:srgbClr val="0000FF"/>
                </a:solidFill>
                <a:latin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</a:rPr>
              <a:t>common</a:t>
            </a:r>
          </a:p>
        </p:txBody>
      </p:sp>
      <p:sp>
        <p:nvSpPr>
          <p:cNvPr id="87062" name="Text Box 33"/>
          <p:cNvSpPr txBox="1">
            <a:spLocks noChangeArrowheads="1"/>
          </p:cNvSpPr>
          <p:nvPr/>
        </p:nvSpPr>
        <p:spPr bwMode="auto">
          <a:xfrm>
            <a:off x="441325" y="6096000"/>
            <a:ext cx="6812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What’s the molecular formula for </a:t>
            </a:r>
            <a:r>
              <a:rPr lang="en-US" sz="2000" dirty="0" err="1">
                <a:latin typeface="Candara"/>
              </a:rPr>
              <a:t>cycloalkanes</a:t>
            </a:r>
            <a:r>
              <a:rPr lang="en-US" sz="2000" dirty="0">
                <a:latin typeface="Candara"/>
              </a:rPr>
              <a:t>?		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CnH2n</a:t>
            </a: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7478713" y="2716118"/>
            <a:ext cx="1466643" cy="1477328"/>
          </a:xfrm>
          <a:prstGeom prst="rect">
            <a:avLst/>
          </a:prstGeom>
          <a:noFill/>
          <a:ln w="9525">
            <a:solidFill>
              <a:srgbClr val="0000FF"/>
            </a:solidFill>
            <a:prstDash val="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Remember,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there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is no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free rotation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around ring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single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bonds.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02191" y="6388059"/>
            <a:ext cx="14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p.87-90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9698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6" grpId="0" animBg="1"/>
      <p:bldP spid="87050" grpId="0" animBg="1"/>
      <p:bldP spid="87052" grpId="0" animBg="1"/>
      <p:bldP spid="87060" grpId="0"/>
      <p:bldP spid="87061" grpId="0"/>
      <p:bldP spid="87062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29592" y="152400"/>
            <a:ext cx="616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Naming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cycloalkanes with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ubstituents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77521" y="1024357"/>
            <a:ext cx="72122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Begin numbering ring carbons where the </a:t>
            </a:r>
            <a:r>
              <a:rPr lang="en-US" sz="2000" u="sng" dirty="0">
                <a:latin typeface="Candara"/>
              </a:rPr>
              <a:t>first</a:t>
            </a:r>
            <a:br>
              <a:rPr lang="en-US" sz="2000" u="sng" dirty="0">
                <a:latin typeface="Candara"/>
              </a:rPr>
            </a:br>
            <a:r>
              <a:rPr lang="en-US" sz="2000" dirty="0">
                <a:latin typeface="Candara"/>
              </a:rPr>
              <a:t>(or alphabetically first) substituent </a:t>
            </a:r>
            <a:r>
              <a:rPr lang="en-US" sz="2000" dirty="0" smtClean="0">
                <a:latin typeface="Candara"/>
              </a:rPr>
              <a:t>appears.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Clockwise </a:t>
            </a:r>
            <a:r>
              <a:rPr lang="en-US" sz="2000" dirty="0">
                <a:latin typeface="Candara"/>
              </a:rPr>
              <a:t>or counterclockwise?  </a:t>
            </a:r>
            <a:r>
              <a:rPr lang="en-US" sz="2000" u="sng" dirty="0">
                <a:latin typeface="Candara"/>
              </a:rPr>
              <a:t>Towards the next substituent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1295400" y="2515354"/>
            <a:ext cx="990600" cy="6858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810000" y="2743954"/>
            <a:ext cx="914400" cy="7620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6248400" y="2134354"/>
            <a:ext cx="1295400" cy="1066800"/>
          </a:xfrm>
          <a:prstGeom prst="pentagon">
            <a:avLst/>
          </a:prstGeom>
          <a:solidFill>
            <a:schemeClr val="bg1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352800" y="3615930"/>
            <a:ext cx="2504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1,1-dimethylcyclobutane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5978525" y="3612755"/>
            <a:ext cx="2655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1,3-dimethylcyclopentane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 rot="-5400000">
            <a:off x="1885950" y="4824686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124450" y="4557986"/>
            <a:ext cx="1676400" cy="1600200"/>
            <a:chOff x="3840" y="2400"/>
            <a:chExt cx="1056" cy="1008"/>
          </a:xfrm>
        </p:grpSpPr>
        <p:sp>
          <p:nvSpPr>
            <p:cNvPr id="89117" name="Line 11"/>
            <p:cNvSpPr>
              <a:spLocks noChangeShapeType="1"/>
            </p:cNvSpPr>
            <p:nvPr/>
          </p:nvSpPr>
          <p:spPr bwMode="auto">
            <a:xfrm flipH="1" flipV="1">
              <a:off x="4800" y="2640"/>
              <a:ext cx="96" cy="48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840" y="2400"/>
              <a:ext cx="1056" cy="1008"/>
              <a:chOff x="3840" y="2400"/>
              <a:chExt cx="1056" cy="1008"/>
            </a:xfrm>
          </p:grpSpPr>
          <p:sp>
            <p:nvSpPr>
              <p:cNvPr id="89119" name="Line 13"/>
              <p:cNvSpPr>
                <a:spLocks noChangeShapeType="1"/>
              </p:cNvSpPr>
              <p:nvPr/>
            </p:nvSpPr>
            <p:spPr bwMode="auto">
              <a:xfrm>
                <a:off x="3840" y="3120"/>
                <a:ext cx="288" cy="2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9120" name="Line 14"/>
              <p:cNvSpPr>
                <a:spLocks noChangeShapeType="1"/>
              </p:cNvSpPr>
              <p:nvPr/>
            </p:nvSpPr>
            <p:spPr bwMode="auto">
              <a:xfrm>
                <a:off x="4128" y="3408"/>
                <a:ext cx="480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9121" name="Line 15"/>
              <p:cNvSpPr>
                <a:spLocks noChangeShapeType="1"/>
              </p:cNvSpPr>
              <p:nvPr/>
            </p:nvSpPr>
            <p:spPr bwMode="auto">
              <a:xfrm flipV="1">
                <a:off x="4608" y="3120"/>
                <a:ext cx="288" cy="2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9122" name="Line 16"/>
              <p:cNvSpPr>
                <a:spLocks noChangeShapeType="1"/>
              </p:cNvSpPr>
              <p:nvPr/>
            </p:nvSpPr>
            <p:spPr bwMode="auto">
              <a:xfrm flipV="1">
                <a:off x="3840" y="2640"/>
                <a:ext cx="96" cy="4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9123" name="Line 17"/>
              <p:cNvSpPr>
                <a:spLocks noChangeShapeType="1"/>
              </p:cNvSpPr>
              <p:nvPr/>
            </p:nvSpPr>
            <p:spPr bwMode="auto">
              <a:xfrm flipV="1">
                <a:off x="3936" y="2400"/>
                <a:ext cx="432" cy="24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  <p:sp>
            <p:nvSpPr>
              <p:cNvPr id="89124" name="Line 18"/>
              <p:cNvSpPr>
                <a:spLocks noChangeShapeType="1"/>
              </p:cNvSpPr>
              <p:nvPr/>
            </p:nvSpPr>
            <p:spPr bwMode="auto">
              <a:xfrm flipH="1" flipV="1">
                <a:off x="4368" y="2400"/>
                <a:ext cx="432" cy="24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ndara"/>
                </a:endParaRPr>
              </a:p>
            </p:txBody>
          </p:sp>
        </p:grpSp>
      </p:grpSp>
      <p:sp>
        <p:nvSpPr>
          <p:cNvPr id="89099" name="Text Box 19"/>
          <p:cNvSpPr txBox="1">
            <a:spLocks noChangeArrowheads="1"/>
          </p:cNvSpPr>
          <p:nvPr/>
        </p:nvSpPr>
        <p:spPr bwMode="auto">
          <a:xfrm>
            <a:off x="1238250" y="6166227"/>
            <a:ext cx="2731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1,1,2-trimethylcyclohexane</a:t>
            </a:r>
          </a:p>
        </p:txBody>
      </p:sp>
      <p:sp>
        <p:nvSpPr>
          <p:cNvPr id="89100" name="Text Box 20"/>
          <p:cNvSpPr txBox="1">
            <a:spLocks noChangeArrowheads="1"/>
          </p:cNvSpPr>
          <p:nvPr/>
        </p:nvSpPr>
        <p:spPr bwMode="auto">
          <a:xfrm>
            <a:off x="4434012" y="6166227"/>
            <a:ext cx="30337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1-ethyl-4-methylcycloheptane</a:t>
            </a:r>
          </a:p>
        </p:txBody>
      </p:sp>
      <p:sp>
        <p:nvSpPr>
          <p:cNvPr id="89101" name="Line 21"/>
          <p:cNvSpPr>
            <a:spLocks noChangeShapeType="1"/>
          </p:cNvSpPr>
          <p:nvPr/>
        </p:nvSpPr>
        <p:spPr bwMode="auto">
          <a:xfrm>
            <a:off x="2286000" y="3201154"/>
            <a:ext cx="381000" cy="184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2" name="Text Box 23"/>
          <p:cNvSpPr txBox="1">
            <a:spLocks noChangeArrowheads="1"/>
          </p:cNvSpPr>
          <p:nvPr/>
        </p:nvSpPr>
        <p:spPr bwMode="auto">
          <a:xfrm>
            <a:off x="920750" y="3595292"/>
            <a:ext cx="2267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ndara"/>
              </a:rPr>
              <a:t>1-methycyclopropane</a:t>
            </a:r>
          </a:p>
        </p:txBody>
      </p:sp>
      <p:sp>
        <p:nvSpPr>
          <p:cNvPr id="89103" name="Line 24"/>
          <p:cNvSpPr>
            <a:spLocks noChangeShapeType="1"/>
          </p:cNvSpPr>
          <p:nvPr/>
        </p:nvSpPr>
        <p:spPr bwMode="auto">
          <a:xfrm flipV="1">
            <a:off x="4724400" y="2318504"/>
            <a:ext cx="228600" cy="4254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4" name="Line 25"/>
          <p:cNvSpPr>
            <a:spLocks noChangeShapeType="1"/>
          </p:cNvSpPr>
          <p:nvPr/>
        </p:nvSpPr>
        <p:spPr bwMode="auto">
          <a:xfrm>
            <a:off x="4724400" y="2743954"/>
            <a:ext cx="381000" cy="2603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5" name="Line 28"/>
          <p:cNvSpPr>
            <a:spLocks noChangeShapeType="1"/>
          </p:cNvSpPr>
          <p:nvPr/>
        </p:nvSpPr>
        <p:spPr bwMode="auto">
          <a:xfrm flipV="1">
            <a:off x="7543800" y="2089904"/>
            <a:ext cx="457200" cy="454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6" name="Line 29"/>
          <p:cNvSpPr>
            <a:spLocks noChangeShapeType="1"/>
          </p:cNvSpPr>
          <p:nvPr/>
        </p:nvSpPr>
        <p:spPr bwMode="auto">
          <a:xfrm flipH="1">
            <a:off x="6096000" y="3201154"/>
            <a:ext cx="381000" cy="488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7" name="Line 33"/>
          <p:cNvSpPr>
            <a:spLocks noChangeShapeType="1"/>
          </p:cNvSpPr>
          <p:nvPr/>
        </p:nvSpPr>
        <p:spPr bwMode="auto">
          <a:xfrm flipV="1">
            <a:off x="3219450" y="4665936"/>
            <a:ext cx="285750" cy="4429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8" name="Line 34"/>
          <p:cNvSpPr>
            <a:spLocks noChangeShapeType="1"/>
          </p:cNvSpPr>
          <p:nvPr/>
        </p:nvSpPr>
        <p:spPr bwMode="auto">
          <a:xfrm>
            <a:off x="3233738" y="5094561"/>
            <a:ext cx="423862" cy="2571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09" name="Line 38"/>
          <p:cNvSpPr>
            <a:spLocks noChangeShapeType="1"/>
          </p:cNvSpPr>
          <p:nvPr/>
        </p:nvSpPr>
        <p:spPr bwMode="auto">
          <a:xfrm flipH="1" flipV="1">
            <a:off x="4876800" y="4589736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10" name="Line 39"/>
          <p:cNvSpPr>
            <a:spLocks noChangeShapeType="1"/>
          </p:cNvSpPr>
          <p:nvPr/>
        </p:nvSpPr>
        <p:spPr bwMode="auto">
          <a:xfrm flipH="1" flipV="1">
            <a:off x="6800850" y="5689874"/>
            <a:ext cx="438150" cy="2714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9115" name="Line 39"/>
          <p:cNvSpPr>
            <a:spLocks noChangeShapeType="1"/>
          </p:cNvSpPr>
          <p:nvPr/>
        </p:nvSpPr>
        <p:spPr bwMode="auto">
          <a:xfrm flipV="1">
            <a:off x="7244957" y="5697811"/>
            <a:ext cx="438150" cy="271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cxnSp>
        <p:nvCxnSpPr>
          <p:cNvPr id="89116" name="Straight Connector 47"/>
          <p:cNvCxnSpPr>
            <a:cxnSpLocks noChangeShapeType="1"/>
            <a:stCxn id="89097" idx="3"/>
          </p:cNvCxnSpPr>
          <p:nvPr/>
        </p:nvCxnSpPr>
        <p:spPr bwMode="auto">
          <a:xfrm rot="16200000" flipV="1">
            <a:off x="2311400" y="4411936"/>
            <a:ext cx="577850" cy="190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</p:cxn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602191" y="6388059"/>
            <a:ext cx="14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p.87-90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5947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7" grpId="0" animBg="1"/>
      <p:bldP spid="89101" grpId="0" animBg="1"/>
      <p:bldP spid="89103" grpId="0" animBg="1"/>
      <p:bldP spid="89104" grpId="0" animBg="1"/>
      <p:bldP spid="89105" grpId="0" animBg="1"/>
      <p:bldP spid="89106" grpId="0" animBg="1"/>
      <p:bldP spid="89107" grpId="0" animBg="1"/>
      <p:bldP spid="89108" grpId="0" animBg="1"/>
      <p:bldP spid="89109" grpId="0" animBg="1"/>
      <p:bldP spid="89110" grpId="0" animBg="1"/>
      <p:bldP spid="891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29592" y="152400"/>
            <a:ext cx="541050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Naming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substituents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: alkyl groups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77521" y="1024357"/>
            <a:ext cx="7835749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Alkyl </a:t>
            </a:r>
            <a:r>
              <a:rPr lang="en-US" sz="2000" dirty="0" err="1" smtClean="0">
                <a:latin typeface="Candara"/>
              </a:rPr>
              <a:t>substituents</a:t>
            </a:r>
            <a:r>
              <a:rPr lang="en-US" sz="2000" dirty="0" smtClean="0">
                <a:latin typeface="Candara"/>
              </a:rPr>
              <a:t> are named for the number of carbons in their chains:</a:t>
            </a:r>
          </a:p>
          <a:p>
            <a:endParaRPr lang="en-US" sz="800" u="sng" dirty="0" smtClean="0">
              <a:latin typeface="Candara"/>
            </a:endParaRPr>
          </a:p>
          <a:p>
            <a:r>
              <a:rPr lang="en-US" sz="2000" u="sng" dirty="0" smtClean="0">
                <a:latin typeface="Candara"/>
              </a:rPr>
              <a:t>Number C</a:t>
            </a:r>
            <a:r>
              <a:rPr lang="en-US" sz="2000" dirty="0" smtClean="0">
                <a:latin typeface="Candara"/>
              </a:rPr>
              <a:t>	</a:t>
            </a:r>
            <a:r>
              <a:rPr lang="en-US" sz="2000" u="sng" dirty="0" smtClean="0">
                <a:latin typeface="Candara"/>
              </a:rPr>
              <a:t>Alkyl name</a:t>
            </a:r>
          </a:p>
          <a:p>
            <a:r>
              <a:rPr lang="en-US" sz="2000" dirty="0" smtClean="0">
                <a:latin typeface="Candara"/>
              </a:rPr>
              <a:t>1</a:t>
            </a:r>
          </a:p>
          <a:p>
            <a:r>
              <a:rPr lang="en-US" sz="2000" dirty="0" smtClean="0">
                <a:latin typeface="Candara"/>
              </a:rPr>
              <a:t>2</a:t>
            </a:r>
          </a:p>
          <a:p>
            <a:r>
              <a:rPr lang="en-US" sz="2000" dirty="0" smtClean="0">
                <a:latin typeface="Candara"/>
              </a:rPr>
              <a:t>3</a:t>
            </a:r>
          </a:p>
          <a:p>
            <a:r>
              <a:rPr lang="en-US" sz="2000" dirty="0" smtClean="0">
                <a:latin typeface="Candara"/>
              </a:rPr>
              <a:t>4</a:t>
            </a:r>
          </a:p>
          <a:p>
            <a:r>
              <a:rPr lang="en-US" sz="2000" dirty="0" smtClean="0">
                <a:latin typeface="Candara"/>
              </a:rPr>
              <a:t>5</a:t>
            </a:r>
            <a:endParaRPr lang="en-US" sz="2000" dirty="0">
              <a:latin typeface="Candara"/>
            </a:endParaRPr>
          </a:p>
        </p:txBody>
      </p:sp>
      <p:sp>
        <p:nvSpPr>
          <p:cNvPr id="89099" name="Text Box 19"/>
          <p:cNvSpPr txBox="1">
            <a:spLocks noChangeArrowheads="1"/>
          </p:cNvSpPr>
          <p:nvPr/>
        </p:nvSpPr>
        <p:spPr bwMode="auto">
          <a:xfrm>
            <a:off x="372975" y="3623179"/>
            <a:ext cx="7150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There are also some common names you should know:</a:t>
            </a:r>
          </a:p>
          <a:p>
            <a:r>
              <a:rPr lang="en-US" sz="2000" b="1" i="1" dirty="0" err="1" smtClean="0">
                <a:solidFill>
                  <a:srgbClr val="000000"/>
                </a:solidFill>
                <a:latin typeface="Candara"/>
              </a:rPr>
              <a:t>iso</a:t>
            </a:r>
            <a:r>
              <a:rPr lang="en-US" sz="2000" b="1" i="1" dirty="0" smtClean="0">
                <a:solidFill>
                  <a:srgbClr val="000000"/>
                </a:solidFill>
                <a:latin typeface="Candara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						 	</a:t>
            </a:r>
            <a:r>
              <a:rPr lang="en-US" sz="2000" b="1" i="1" dirty="0" smtClean="0">
                <a:solidFill>
                  <a:srgbClr val="000000"/>
                </a:solidFill>
                <a:latin typeface="Candara"/>
              </a:rPr>
              <a:t>sec-</a:t>
            </a:r>
            <a:r>
              <a:rPr lang="en-US" sz="2000" i="1" dirty="0" smtClean="0">
                <a:solidFill>
                  <a:srgbClr val="000000"/>
                </a:solidFill>
                <a:latin typeface="Candara"/>
              </a:rPr>
              <a:t>							</a:t>
            </a:r>
            <a:r>
              <a:rPr lang="en-US" sz="2000" b="1" i="1" dirty="0" err="1" smtClean="0">
                <a:solidFill>
                  <a:srgbClr val="000000"/>
                </a:solidFill>
                <a:latin typeface="Candara"/>
              </a:rPr>
              <a:t>tert</a:t>
            </a:r>
            <a:r>
              <a:rPr lang="en-US" sz="2000" b="1" i="1" dirty="0" smtClean="0">
                <a:solidFill>
                  <a:srgbClr val="000000"/>
                </a:solidFill>
                <a:latin typeface="Candara"/>
              </a:rPr>
              <a:t>-</a:t>
            </a:r>
            <a:endParaRPr lang="en-US" sz="2000" b="1" i="1" dirty="0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602191" y="6388059"/>
            <a:ext cx="14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p.87-90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74064" y="1767695"/>
            <a:ext cx="8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methyl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2441" y="2037941"/>
            <a:ext cx="6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ethyl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90818" y="2334375"/>
            <a:ext cx="81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propyl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99195" y="2656997"/>
            <a:ext cx="67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butyl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07572" y="3005807"/>
            <a:ext cx="79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pentyl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5583" y="4270885"/>
            <a:ext cx="2079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methyls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on the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far end of the chain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H="1" flipV="1">
            <a:off x="427038" y="5075511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H="1">
            <a:off x="427038" y="5408886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 flipH="1" flipV="1">
            <a:off x="827088" y="5408886"/>
            <a:ext cx="4000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7" name="Line 38"/>
          <p:cNvSpPr>
            <a:spLocks noChangeShapeType="1"/>
          </p:cNvSpPr>
          <p:nvPr/>
        </p:nvSpPr>
        <p:spPr bwMode="auto">
          <a:xfrm flipH="1" flipV="1">
            <a:off x="517983" y="5924469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 flipH="1">
            <a:off x="517983" y="6257844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 flipH="1" flipV="1">
            <a:off x="918033" y="6257844"/>
            <a:ext cx="4000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flipH="1">
            <a:off x="1297598" y="5924469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1" name="Line 38"/>
          <p:cNvSpPr>
            <a:spLocks noChangeShapeType="1"/>
          </p:cNvSpPr>
          <p:nvPr/>
        </p:nvSpPr>
        <p:spPr bwMode="auto">
          <a:xfrm>
            <a:off x="1697648" y="5924469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2" name="Oval 51"/>
          <p:cNvSpPr/>
          <p:nvPr/>
        </p:nvSpPr>
        <p:spPr>
          <a:xfrm flipH="1">
            <a:off x="1132939" y="5312512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>
            <a:off x="1981829" y="6161470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67991" y="4249117"/>
            <a:ext cx="1943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1 methyl branches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at the attachment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5" name="Line 38"/>
          <p:cNvSpPr>
            <a:spLocks noChangeShapeType="1"/>
          </p:cNvSpPr>
          <p:nvPr/>
        </p:nvSpPr>
        <p:spPr bwMode="auto">
          <a:xfrm flipH="1" flipV="1">
            <a:off x="3559173" y="4917215"/>
            <a:ext cx="103849" cy="50066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6" name="Line 38"/>
          <p:cNvSpPr>
            <a:spLocks noChangeShapeType="1"/>
          </p:cNvSpPr>
          <p:nvPr/>
        </p:nvSpPr>
        <p:spPr bwMode="auto">
          <a:xfrm flipH="1">
            <a:off x="2853273" y="5417877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7" name="Line 38"/>
          <p:cNvSpPr>
            <a:spLocks noChangeShapeType="1"/>
          </p:cNvSpPr>
          <p:nvPr/>
        </p:nvSpPr>
        <p:spPr bwMode="auto">
          <a:xfrm flipH="1" flipV="1">
            <a:off x="3253323" y="5417877"/>
            <a:ext cx="4000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8" name="Line 38"/>
          <p:cNvSpPr>
            <a:spLocks noChangeShapeType="1"/>
          </p:cNvSpPr>
          <p:nvPr/>
        </p:nvSpPr>
        <p:spPr bwMode="auto">
          <a:xfrm flipH="1" flipV="1">
            <a:off x="3333433" y="5933460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 flipH="1">
            <a:off x="2944218" y="5939043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1" name="Line 38"/>
          <p:cNvSpPr>
            <a:spLocks noChangeShapeType="1"/>
          </p:cNvSpPr>
          <p:nvPr/>
        </p:nvSpPr>
        <p:spPr bwMode="auto">
          <a:xfrm flipH="1">
            <a:off x="3723833" y="5933460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>
            <a:off x="4123883" y="5933460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3" name="Oval 62"/>
          <p:cNvSpPr/>
          <p:nvPr/>
        </p:nvSpPr>
        <p:spPr>
          <a:xfrm flipH="1">
            <a:off x="3559174" y="5321503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 flipH="1">
            <a:off x="4408064" y="6170461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Line 38"/>
          <p:cNvSpPr>
            <a:spLocks noChangeShapeType="1"/>
          </p:cNvSpPr>
          <p:nvPr/>
        </p:nvSpPr>
        <p:spPr bwMode="auto">
          <a:xfrm flipH="1">
            <a:off x="4499840" y="5751253"/>
            <a:ext cx="0" cy="506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170231" y="4237621"/>
            <a:ext cx="1943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 </a:t>
            </a:r>
            <a:r>
              <a:rPr lang="en-US" dirty="0" err="1" smtClean="0">
                <a:solidFill>
                  <a:srgbClr val="0000FF"/>
                </a:solidFill>
                <a:latin typeface="Candara"/>
                <a:cs typeface="Candara"/>
              </a:rPr>
              <a:t>methyls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 branch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at the attachment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 flipV="1">
            <a:off x="6989173" y="4926206"/>
            <a:ext cx="103849" cy="50066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H="1">
            <a:off x="6774267" y="5426868"/>
            <a:ext cx="318753" cy="33337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69" name="Line 38"/>
          <p:cNvSpPr>
            <a:spLocks noChangeShapeType="1"/>
          </p:cNvSpPr>
          <p:nvPr/>
        </p:nvSpPr>
        <p:spPr bwMode="auto">
          <a:xfrm flipH="1" flipV="1">
            <a:off x="6683323" y="5426868"/>
            <a:ext cx="4000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2" name="Line 38"/>
          <p:cNvSpPr>
            <a:spLocks noChangeShapeType="1"/>
          </p:cNvSpPr>
          <p:nvPr/>
        </p:nvSpPr>
        <p:spPr bwMode="auto">
          <a:xfrm flipH="1">
            <a:off x="7563533" y="5594172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3" name="Line 38"/>
          <p:cNvSpPr>
            <a:spLocks noChangeShapeType="1"/>
          </p:cNvSpPr>
          <p:nvPr/>
        </p:nvSpPr>
        <p:spPr bwMode="auto">
          <a:xfrm>
            <a:off x="7963583" y="5594172"/>
            <a:ext cx="400050" cy="333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4" name="Oval 73"/>
          <p:cNvSpPr/>
          <p:nvPr/>
        </p:nvSpPr>
        <p:spPr>
          <a:xfrm flipH="1">
            <a:off x="6989174" y="5330494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 flipH="1">
            <a:off x="8247764" y="5831173"/>
            <a:ext cx="223098" cy="197348"/>
          </a:xfrm>
          <a:prstGeom prst="ellipse">
            <a:avLst/>
          </a:prstGeom>
          <a:solidFill>
            <a:srgbClr val="376092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Line 38"/>
          <p:cNvSpPr>
            <a:spLocks noChangeShapeType="1"/>
          </p:cNvSpPr>
          <p:nvPr/>
        </p:nvSpPr>
        <p:spPr bwMode="auto">
          <a:xfrm flipH="1">
            <a:off x="8339540" y="5411965"/>
            <a:ext cx="0" cy="506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78" name="Line 38"/>
          <p:cNvSpPr>
            <a:spLocks noChangeShapeType="1"/>
          </p:cNvSpPr>
          <p:nvPr/>
        </p:nvSpPr>
        <p:spPr bwMode="auto">
          <a:xfrm flipH="1">
            <a:off x="8348545" y="5871670"/>
            <a:ext cx="0" cy="50659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1373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 animBg="1"/>
      <p:bldP spid="68" grpId="0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91047" y="152400"/>
            <a:ext cx="549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Example: alkyl group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</a:rPr>
              <a:t>substitutents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77521" y="1024357"/>
            <a:ext cx="530145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Create line-bond drawings of these </a:t>
            </a:r>
            <a:r>
              <a:rPr lang="en-US" sz="2000" dirty="0" err="1" smtClean="0">
                <a:latin typeface="Candara"/>
              </a:rPr>
              <a:t>alkanes</a:t>
            </a:r>
            <a:r>
              <a:rPr lang="en-US" sz="2000" dirty="0" smtClean="0">
                <a:latin typeface="Candara"/>
              </a:rPr>
              <a:t>:</a:t>
            </a:r>
          </a:p>
          <a:p>
            <a:endParaRPr lang="en-US" sz="2000" dirty="0" smtClean="0">
              <a:latin typeface="Candara"/>
            </a:endParaRP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Candara"/>
              </a:rPr>
              <a:t>Isobutylcycloexane</a:t>
            </a:r>
            <a:endParaRPr lang="en-US" sz="2000" dirty="0" smtClean="0">
              <a:latin typeface="Candara"/>
            </a:endParaRPr>
          </a:p>
          <a:p>
            <a:pPr marL="457200" indent="-457200"/>
            <a:endParaRPr lang="en-US" sz="2000" dirty="0" smtClean="0">
              <a:latin typeface="Candara"/>
            </a:endParaRPr>
          </a:p>
          <a:p>
            <a:pPr marL="457200" indent="-457200"/>
            <a:endParaRPr lang="en-US" sz="2000" dirty="0" smtClean="0">
              <a:latin typeface="Candara"/>
            </a:endParaRPr>
          </a:p>
          <a:p>
            <a:pPr marL="457200" indent="-457200"/>
            <a:endParaRPr lang="en-US" sz="2000" dirty="0" smtClean="0">
              <a:latin typeface="Candara"/>
            </a:endParaRPr>
          </a:p>
          <a:p>
            <a:pPr marL="457200" indent="-457200"/>
            <a:endParaRPr lang="en-US" sz="2000" dirty="0" smtClean="0">
              <a:latin typeface="Candara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</a:rPr>
              <a:t>1-tert-butyl-2-methylcyclopentane</a:t>
            </a:r>
          </a:p>
          <a:p>
            <a:pPr marL="457200" indent="-457200">
              <a:buAutoNum type="arabicParenR"/>
            </a:pPr>
            <a:endParaRPr lang="en-US" sz="2000" dirty="0" smtClean="0">
              <a:latin typeface="Candara"/>
            </a:endParaRPr>
          </a:p>
          <a:p>
            <a:pPr marL="457200" indent="-457200">
              <a:buAutoNum type="arabicParenR"/>
            </a:pPr>
            <a:endParaRPr lang="en-US" sz="2000" dirty="0" smtClean="0">
              <a:latin typeface="Candara"/>
            </a:endParaRPr>
          </a:p>
          <a:p>
            <a:pPr marL="457200" indent="-457200">
              <a:buAutoNum type="arabicParenR"/>
            </a:pPr>
            <a:endParaRPr lang="en-US" sz="2000" dirty="0" smtClean="0">
              <a:latin typeface="Candara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</a:rPr>
              <a:t>1-ethyl-3,3-dimethyl-2-isohexylcyclopentane</a:t>
            </a:r>
            <a:endParaRPr lang="en-US" sz="2000" dirty="0">
              <a:latin typeface="Candara"/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602191" y="6408546"/>
            <a:ext cx="14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p.87-90</a:t>
            </a:r>
            <a:endParaRPr lang="en-US" dirty="0">
              <a:latin typeface="Candara"/>
              <a:cs typeface="Candara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219" y="1482641"/>
            <a:ext cx="2184717" cy="1319628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3454" y="2654557"/>
            <a:ext cx="2090946" cy="1620483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1001" y="4592893"/>
            <a:ext cx="3109704" cy="1754192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07193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Macintosh PowerPoint</Application>
  <PresentationFormat>On-screen Show (4:3)</PresentationFormat>
  <Paragraphs>119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2015-12-31T20:00:18Z</dcterms:created>
  <dcterms:modified xsi:type="dcterms:W3CDTF">2015-12-31T20:26:12Z</dcterms:modified>
</cp:coreProperties>
</file>