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9A248-E156-6948-9CE7-EAB7367EDC90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B841A-CA5C-3746-AAEC-3A851122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6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3397-E17F-EC44-9960-64AEF90488B7}" type="slidenum">
              <a:rPr lang="en-US"/>
              <a:pPr/>
              <a:t>10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71B5C-1986-6A41-847C-F8A63B47BBA2}" type="slidenum">
              <a:rPr lang="en-US"/>
              <a:pPr/>
              <a:t>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71B5C-1986-6A41-847C-F8A63B47BBA2}" type="slidenum">
              <a:rPr lang="en-US"/>
              <a:pPr/>
              <a:t>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3397-E17F-EC44-9960-64AEF90488B7}" type="slidenum">
              <a:rPr lang="en-US"/>
              <a:pPr/>
              <a:t>5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3397-E17F-EC44-9960-64AEF90488B7}" type="slidenum">
              <a:rPr lang="en-US"/>
              <a:pPr/>
              <a:t>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3397-E17F-EC44-9960-64AEF90488B7}" type="slidenum">
              <a:rPr lang="en-US"/>
              <a:pPr/>
              <a:t>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3397-E17F-EC44-9960-64AEF90488B7}" type="slidenum">
              <a:rPr lang="en-US"/>
              <a:pPr/>
              <a:t>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3397-E17F-EC44-9960-64AEF90488B7}" type="slidenum">
              <a:rPr lang="en-US"/>
              <a:pPr/>
              <a:t>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1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2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4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4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5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9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5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8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4DB1-5CF4-E046-B6C8-8A403BA356D4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A48B-1EAF-1F4D-B4DA-6F0EB5857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9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Lecture 3: Molecular conformations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417378" y="5489909"/>
            <a:ext cx="2632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Daley &amp; Daley:</a:t>
            </a:r>
            <a:endParaRPr lang="en-US" b="1" i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Chapter 3</a:t>
            </a:r>
          </a:p>
          <a:p>
            <a:pPr algn="ctr"/>
            <a:r>
              <a:rPr lang="en-US" b="1" i="1" dirty="0" smtClean="0">
                <a:solidFill>
                  <a:srgbClr val="0000FF"/>
                </a:solidFill>
                <a:latin typeface="Candara"/>
                <a:cs typeface="Candara"/>
              </a:rPr>
              <a:t>Molecular conformations</a:t>
            </a:r>
            <a:endParaRPr lang="en-US" b="1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80999" y="1119744"/>
            <a:ext cx="70977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Conformations of Organic Molecules</a:t>
            </a:r>
          </a:p>
          <a:p>
            <a:endParaRPr lang="en-US" sz="800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3.1  Alkane conformation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 Staggered vs. eclipsed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 Representations (2D &amp; 3D)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 Energies</a:t>
            </a:r>
          </a:p>
          <a:p>
            <a:r>
              <a:rPr lang="en-US" sz="900" dirty="0" smtClean="0">
                <a:latin typeface="Candara" charset="0"/>
                <a:ea typeface="Candara" charset="0"/>
                <a:cs typeface="Candara" charset="0"/>
              </a:rPr>
              <a:t>  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3.2  Cycloalkane conformations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Planar vs. pucker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Cyclohexane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: chair &amp; boat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Flipping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Equatorial vs. axial</a:t>
            </a:r>
          </a:p>
          <a:p>
            <a:pPr>
              <a:buFont typeface="Arial"/>
              <a:buChar char="•"/>
            </a:pPr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3.3  Ring stereoisomers: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cis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vs. trans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Stability</a:t>
            </a:r>
          </a:p>
          <a:p>
            <a:pPr lvl="1"/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lvl="1">
              <a:buFont typeface="Arial"/>
              <a:buChar char="•"/>
            </a:pPr>
            <a:endParaRPr lang="en-US" sz="900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i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Lab: Modeling conformations</a:t>
            </a:r>
            <a:endParaRPr lang="en-US" b="1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195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345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So, let’s look at butane… more complex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TextBox 92"/>
          <p:cNvSpPr txBox="1"/>
          <p:nvPr/>
        </p:nvSpPr>
        <p:spPr>
          <a:xfrm>
            <a:off x="7655428" y="6407235"/>
            <a:ext cx="134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p.132-3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6" name="Text Box 14"/>
          <p:cNvSpPr txBox="1">
            <a:spLocks noChangeArrowheads="1"/>
          </p:cNvSpPr>
          <p:nvPr/>
        </p:nvSpPr>
        <p:spPr bwMode="auto">
          <a:xfrm>
            <a:off x="365125" y="900009"/>
            <a:ext cx="8129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In a Newman projection you represent two C’s as central and two as CH3s.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272" y="1300120"/>
            <a:ext cx="3717520" cy="12845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rcRect b="28827"/>
          <a:stretch>
            <a:fillRect/>
          </a:stretch>
        </p:blipFill>
        <p:spPr>
          <a:xfrm>
            <a:off x="4653216" y="1476284"/>
            <a:ext cx="3229741" cy="901701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427038" y="2377985"/>
            <a:ext cx="3798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These are both staggered forms.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b="1" i="1" dirty="0" smtClean="0">
                <a:solidFill>
                  <a:srgbClr val="0000FF"/>
                </a:solidFill>
                <a:latin typeface="Candara"/>
                <a:cs typeface="Candara"/>
              </a:rPr>
              <a:t>Anti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is more stable – lower crowding.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690" y="2206356"/>
            <a:ext cx="4846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These are both eclipsed forms.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b="1" i="1" dirty="0" smtClean="0">
                <a:solidFill>
                  <a:srgbClr val="0000FF"/>
                </a:solidFill>
                <a:latin typeface="Candara"/>
                <a:cs typeface="Candara"/>
              </a:rPr>
              <a:t>Left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is less stable because it increases crowding.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492" y="3037016"/>
            <a:ext cx="5479408" cy="376709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13400" y="3887569"/>
            <a:ext cx="33234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Notice that there are now 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variations in the energy levels of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both the eclipsed &amp; staggered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conformations of the butane.</a:t>
            </a:r>
          </a:p>
          <a:p>
            <a:endParaRPr lang="en-US" sz="8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As the methyl groups approach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one another, energy levels rise.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5251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38200" y="1886864"/>
            <a:ext cx="746759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Alkane conformation</a:t>
            </a:r>
            <a:br>
              <a:rPr lang="en-US" sz="3600" b="1" i="1" dirty="0" smtClean="0">
                <a:latin typeface="Candara"/>
                <a:cs typeface="Candara"/>
              </a:rPr>
            </a:br>
            <a:endParaRPr lang="en-US" sz="3600" b="1" i="1" dirty="0" smtClean="0">
              <a:latin typeface="Candara"/>
              <a:cs typeface="Candara"/>
            </a:endParaRPr>
          </a:p>
          <a:p>
            <a:pPr algn="ctr">
              <a:defRPr/>
            </a:pPr>
            <a:endParaRPr lang="en-US" sz="3600" b="1" i="1" dirty="0" smtClean="0">
              <a:latin typeface="Candara"/>
              <a:cs typeface="Candara"/>
            </a:endParaRPr>
          </a:p>
          <a:p>
            <a:pPr algn="ctr">
              <a:defRPr/>
            </a:pPr>
            <a:endParaRPr lang="en-US" sz="3600" b="1" i="1" dirty="0">
              <a:latin typeface="Candara"/>
              <a:cs typeface="Candara"/>
            </a:endParaRPr>
          </a:p>
          <a:p>
            <a:pPr algn="ctr">
              <a:defRPr/>
            </a:pPr>
            <a:r>
              <a:rPr lang="en-US" sz="3600" i="1" dirty="0">
                <a:latin typeface="Candara"/>
                <a:cs typeface="Candara"/>
              </a:rPr>
              <a:t>S</a:t>
            </a:r>
            <a:r>
              <a:rPr lang="en-US" sz="3600" i="1" dirty="0" smtClean="0">
                <a:latin typeface="Candara"/>
                <a:cs typeface="Candara"/>
              </a:rPr>
              <a:t>taggered vs. eclipsed</a:t>
            </a:r>
            <a:endParaRPr lang="en-US" sz="3600" b="1" i="1" dirty="0">
              <a:latin typeface="Candara"/>
              <a:cs typeface="Candara"/>
            </a:endParaRPr>
          </a:p>
          <a:p>
            <a:pPr algn="ctr">
              <a:defRPr/>
            </a:pPr>
            <a:r>
              <a:rPr lang="en-US" sz="3600" i="1" dirty="0" smtClean="0">
                <a:latin typeface="Candara"/>
                <a:cs typeface="Candara"/>
              </a:rPr>
              <a:t>2D &amp; 3D representations</a:t>
            </a:r>
          </a:p>
          <a:p>
            <a:pPr algn="ctr">
              <a:defRPr/>
            </a:pPr>
            <a:r>
              <a:rPr lang="en-US" sz="3600" i="1" dirty="0" smtClean="0">
                <a:latin typeface="Candara"/>
                <a:cs typeface="Candara"/>
              </a:rPr>
              <a:t>Effect on energy levels?</a:t>
            </a:r>
          </a:p>
        </p:txBody>
      </p:sp>
    </p:spTree>
    <p:extLst>
      <p:ext uri="{BB962C8B-B14F-4D97-AF65-F5344CB8AC3E}">
        <p14:creationId xmlns:p14="http://schemas.microsoft.com/office/powerpoint/2010/main" val="63370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269" y="4098295"/>
            <a:ext cx="4157609" cy="2633779"/>
          </a:xfrm>
          <a:prstGeom prst="rect">
            <a:avLst/>
          </a:prstGeom>
        </p:spPr>
      </p:pic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59124" y="152400"/>
            <a:ext cx="3659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What is conformation?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0904" name="Text Box 14"/>
          <p:cNvSpPr txBox="1">
            <a:spLocks noChangeArrowheads="1"/>
          </p:cNvSpPr>
          <p:nvPr/>
        </p:nvSpPr>
        <p:spPr bwMode="auto">
          <a:xfrm>
            <a:off x="365125" y="900009"/>
            <a:ext cx="1790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Conformation</a:t>
            </a:r>
            <a:r>
              <a:rPr lang="en-US" sz="2000" dirty="0" smtClean="0">
                <a:latin typeface="Candara"/>
              </a:rPr>
              <a:t>: 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52" name="Picture 0" descr="JCE2004p1232fig1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 rot="16200000">
            <a:off x="8254145" y="567842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p.124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53442" y="924795"/>
            <a:ext cx="58961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/>
            <a:r>
              <a:rPr lang="en-US" dirty="0" smtClean="0">
                <a:solidFill>
                  <a:srgbClr val="0000FF"/>
                </a:solidFill>
                <a:latin typeface="Candara"/>
              </a:rPr>
              <a:t>		      </a:t>
            </a:r>
            <a:r>
              <a:rPr lang="en-US" sz="2000" i="1" dirty="0" smtClean="0">
                <a:latin typeface="Candara"/>
              </a:rPr>
              <a:t>the </a:t>
            </a:r>
            <a:r>
              <a:rPr lang="en-US" sz="2000" b="1" i="1" dirty="0" smtClean="0">
                <a:latin typeface="Candara"/>
              </a:rPr>
              <a:t>three-dimensional </a:t>
            </a:r>
            <a:r>
              <a:rPr lang="en-US" sz="2000" i="1" dirty="0" smtClean="0">
                <a:latin typeface="Candara"/>
              </a:rPr>
              <a:t>shape </a:t>
            </a:r>
            <a:r>
              <a:rPr lang="en-US" sz="2000" i="1" dirty="0">
                <a:latin typeface="Candara"/>
              </a:rPr>
              <a:t>of a </a:t>
            </a:r>
            <a:r>
              <a:rPr lang="en-US" sz="2000" i="1" dirty="0" smtClean="0">
                <a:latin typeface="Candara"/>
              </a:rPr>
              <a:t>molecule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13000" y="1283526"/>
            <a:ext cx="8456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Position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of atoms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in 3D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space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can be changed by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rotation around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sigma (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σ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) bonds.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11226" y="2322305"/>
            <a:ext cx="7609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Conformation can affect molecular stabilities; and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Conformation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can have large effects on chemical properties of molecules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53442" y="3183325"/>
            <a:ext cx="77969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solidFill>
                  <a:srgbClr val="000000"/>
                </a:solidFill>
                <a:latin typeface="Candara"/>
              </a:rPr>
              <a:t>Molecular models </a:t>
            </a: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can help us visualize 3D conformational change and to</a:t>
            </a:r>
            <a:br>
              <a:rPr lang="en-US" sz="2000" i="1" dirty="0" smtClean="0">
                <a:solidFill>
                  <a:srgbClr val="000000"/>
                </a:solidFill>
                <a:latin typeface="Candara"/>
              </a:rPr>
            </a:b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understand how to represent 3D structure in two dimensional diagrams</a:t>
            </a:r>
            <a:r>
              <a:rPr lang="en-US" sz="2000" i="1" dirty="0">
                <a:solidFill>
                  <a:srgbClr val="000000"/>
                </a:solidFill>
                <a:latin typeface="Candara"/>
              </a:rPr>
              <a:t>!</a:t>
            </a:r>
            <a:endParaRPr lang="en-US" sz="2000" i="1" dirty="0" smtClean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53442" y="1897258"/>
            <a:ext cx="5874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ndara"/>
              </a:rPr>
              <a:t>Many molecules can assume </a:t>
            </a:r>
            <a:r>
              <a:rPr lang="en-US" u="sng" dirty="0" smtClean="0">
                <a:solidFill>
                  <a:srgbClr val="000000"/>
                </a:solidFill>
                <a:latin typeface="Candara"/>
              </a:rPr>
              <a:t>more than one conformation</a:t>
            </a:r>
            <a:r>
              <a:rPr lang="en-US" dirty="0" smtClean="0">
                <a:solidFill>
                  <a:srgbClr val="000000"/>
                </a:solidFill>
                <a:latin typeface="Candara"/>
              </a:rPr>
              <a:t>.</a:t>
            </a:r>
            <a:endParaRPr lang="en-US" sz="2000" b="1" dirty="0">
              <a:solidFill>
                <a:srgbClr val="000000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7482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44" name="AutoShape 16"/>
          <p:cNvSpPr>
            <a:spLocks noChangeArrowheads="1"/>
          </p:cNvSpPr>
          <p:nvPr/>
        </p:nvSpPr>
        <p:spPr bwMode="auto">
          <a:xfrm>
            <a:off x="6875136" y="2295234"/>
            <a:ext cx="228600" cy="304800"/>
          </a:xfrm>
          <a:prstGeom prst="curvedDownArrow">
            <a:avLst>
              <a:gd name="adj1" fmla="val 20000"/>
              <a:gd name="adj2" fmla="val 40000"/>
              <a:gd name="adj3" fmla="val 44444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59124" y="152400"/>
            <a:ext cx="39892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Conformation of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Candara"/>
              </a:rPr>
              <a:t>a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lkanes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57200" y="1609434"/>
            <a:ext cx="3634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</a:rPr>
              <a:t>So what is the shape of ethane?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264275" y="1593559"/>
            <a:ext cx="143976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      H    H</a:t>
            </a:r>
          </a:p>
          <a:p>
            <a:r>
              <a:rPr lang="en-US" sz="2000" dirty="0">
                <a:latin typeface="Candara"/>
              </a:rPr>
              <a:t>       |      |</a:t>
            </a:r>
          </a:p>
          <a:p>
            <a:r>
              <a:rPr lang="en-US" sz="2000" dirty="0">
                <a:latin typeface="Candara"/>
              </a:rPr>
              <a:t>H - C -- C - H</a:t>
            </a:r>
          </a:p>
          <a:p>
            <a:r>
              <a:rPr lang="en-US" sz="2000" dirty="0">
                <a:latin typeface="Candara"/>
              </a:rPr>
              <a:t>       |      |</a:t>
            </a:r>
          </a:p>
          <a:p>
            <a:r>
              <a:rPr lang="en-US" sz="2000" dirty="0">
                <a:latin typeface="Candara"/>
              </a:rPr>
              <a:t>      H    H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10922" y="1979196"/>
            <a:ext cx="60326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</a:rPr>
              <a:t>There are a nearly </a:t>
            </a:r>
            <a:r>
              <a:rPr lang="en-US" u="sng" dirty="0">
                <a:solidFill>
                  <a:srgbClr val="0000FF"/>
                </a:solidFill>
                <a:latin typeface="Candara"/>
              </a:rPr>
              <a:t>infinite number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of distinct conformations.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</a:rPr>
              <a:t>Lets start by simply considering two conformations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resulting from rotation around the C - C bond: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38138" y="5477163"/>
            <a:ext cx="78834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</a:rPr>
              <a:t>Conformers or </a:t>
            </a:r>
            <a:r>
              <a:rPr lang="en-US" sz="2000" b="1" dirty="0" err="1" smtClean="0">
                <a:latin typeface="Candara"/>
              </a:rPr>
              <a:t>rotamers</a:t>
            </a:r>
            <a:r>
              <a:rPr lang="en-US" sz="2000" b="1" dirty="0" smtClean="0">
                <a:latin typeface="Candara"/>
              </a:rPr>
              <a:t>: </a:t>
            </a:r>
            <a:r>
              <a:rPr lang="en-US" sz="2000" i="1" dirty="0">
                <a:solidFill>
                  <a:srgbClr val="000000"/>
                </a:solidFill>
                <a:latin typeface="Candara"/>
              </a:rPr>
              <a:t>the various specific shapes ethane can assume; </a:t>
            </a:r>
            <a:br>
              <a:rPr lang="en-US" sz="2000" i="1" dirty="0">
                <a:solidFill>
                  <a:srgbClr val="000000"/>
                </a:solidFill>
                <a:latin typeface="Candara"/>
              </a:rPr>
            </a:br>
            <a:r>
              <a:rPr lang="en-US" sz="2000" i="1" dirty="0">
                <a:solidFill>
                  <a:srgbClr val="000000"/>
                </a:solidFill>
                <a:latin typeface="Candara"/>
              </a:rPr>
              <a:t>converted by simple rotation around single </a:t>
            </a: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bonds</a:t>
            </a:r>
            <a:endParaRPr lang="en-US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0905" name="Text Box 15"/>
          <p:cNvSpPr txBox="1">
            <a:spLocks noChangeArrowheads="1"/>
          </p:cNvSpPr>
          <p:nvPr/>
        </p:nvSpPr>
        <p:spPr bwMode="auto">
          <a:xfrm>
            <a:off x="365125" y="994057"/>
            <a:ext cx="7279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andara"/>
              </a:rPr>
              <a:t>Alkanes</a:t>
            </a:r>
            <a:r>
              <a:rPr lang="en-US" sz="2000" dirty="0">
                <a:latin typeface="Candara"/>
              </a:rPr>
              <a:t> have only single (sigma) bonds and all have </a:t>
            </a:r>
            <a:r>
              <a:rPr lang="en-US" sz="2000" b="1" dirty="0">
                <a:latin typeface="Candara"/>
              </a:rPr>
              <a:t>free rotation</a:t>
            </a:r>
            <a:r>
              <a:rPr lang="en-US" sz="2000" dirty="0">
                <a:latin typeface="Candara"/>
              </a:rPr>
              <a:t>.</a:t>
            </a:r>
          </a:p>
        </p:txBody>
      </p:sp>
      <p:sp>
        <p:nvSpPr>
          <p:cNvPr id="80906" name="Line 18"/>
          <p:cNvSpPr>
            <a:spLocks noChangeShapeType="1"/>
          </p:cNvSpPr>
          <p:nvPr/>
        </p:nvSpPr>
        <p:spPr bwMode="auto">
          <a:xfrm rot="-3500284">
            <a:off x="1444625" y="356191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07" name="Line 19"/>
          <p:cNvSpPr>
            <a:spLocks noChangeShapeType="1"/>
          </p:cNvSpPr>
          <p:nvPr/>
        </p:nvSpPr>
        <p:spPr bwMode="auto">
          <a:xfrm rot="4701">
            <a:off x="1706563" y="400641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08" name="Line 20"/>
          <p:cNvSpPr>
            <a:spLocks noChangeShapeType="1"/>
          </p:cNvSpPr>
          <p:nvPr/>
        </p:nvSpPr>
        <p:spPr bwMode="auto">
          <a:xfrm rot="-6161213">
            <a:off x="1898650" y="3625416"/>
            <a:ext cx="152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09" name="Oval 21"/>
          <p:cNvSpPr>
            <a:spLocks noChangeArrowheads="1"/>
          </p:cNvSpPr>
          <p:nvPr/>
        </p:nvSpPr>
        <p:spPr bwMode="auto">
          <a:xfrm>
            <a:off x="1371600" y="3682566"/>
            <a:ext cx="685800" cy="685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10" name="Line 22"/>
          <p:cNvSpPr>
            <a:spLocks noChangeShapeType="1"/>
          </p:cNvSpPr>
          <p:nvPr/>
        </p:nvSpPr>
        <p:spPr bwMode="auto">
          <a:xfrm>
            <a:off x="1689100" y="340316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11" name="Line 23"/>
          <p:cNvSpPr>
            <a:spLocks noChangeShapeType="1"/>
          </p:cNvSpPr>
          <p:nvPr/>
        </p:nvSpPr>
        <p:spPr bwMode="auto">
          <a:xfrm rot="3504985">
            <a:off x="1433513" y="386036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12" name="Line 24"/>
          <p:cNvSpPr>
            <a:spLocks noChangeShapeType="1"/>
          </p:cNvSpPr>
          <p:nvPr/>
        </p:nvSpPr>
        <p:spPr bwMode="auto">
          <a:xfrm rot="-2660929">
            <a:off x="1868488" y="3892116"/>
            <a:ext cx="152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13" name="Text Box 25"/>
          <p:cNvSpPr txBox="1">
            <a:spLocks noChangeArrowheads="1"/>
          </p:cNvSpPr>
          <p:nvPr/>
        </p:nvSpPr>
        <p:spPr bwMode="auto">
          <a:xfrm>
            <a:off x="1524000" y="3098366"/>
            <a:ext cx="355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0914" name="Text Box 26"/>
          <p:cNvSpPr txBox="1">
            <a:spLocks noChangeArrowheads="1"/>
          </p:cNvSpPr>
          <p:nvPr/>
        </p:nvSpPr>
        <p:spPr bwMode="auto">
          <a:xfrm>
            <a:off x="2133600" y="4165166"/>
            <a:ext cx="355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0915" name="Text Box 27"/>
          <p:cNvSpPr txBox="1">
            <a:spLocks noChangeArrowheads="1"/>
          </p:cNvSpPr>
          <p:nvPr/>
        </p:nvSpPr>
        <p:spPr bwMode="auto">
          <a:xfrm>
            <a:off x="914400" y="4165166"/>
            <a:ext cx="355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0916" name="Text Box 28"/>
          <p:cNvSpPr txBox="1">
            <a:spLocks noChangeArrowheads="1"/>
          </p:cNvSpPr>
          <p:nvPr/>
        </p:nvSpPr>
        <p:spPr bwMode="auto">
          <a:xfrm>
            <a:off x="1536700" y="4528703"/>
            <a:ext cx="355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0917" name="Text Box 29"/>
          <p:cNvSpPr txBox="1">
            <a:spLocks noChangeArrowheads="1"/>
          </p:cNvSpPr>
          <p:nvPr/>
        </p:nvSpPr>
        <p:spPr bwMode="auto">
          <a:xfrm>
            <a:off x="914400" y="3461903"/>
            <a:ext cx="355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0918" name="Text Box 30"/>
          <p:cNvSpPr txBox="1">
            <a:spLocks noChangeArrowheads="1"/>
          </p:cNvSpPr>
          <p:nvPr/>
        </p:nvSpPr>
        <p:spPr bwMode="auto">
          <a:xfrm>
            <a:off x="2159000" y="3479366"/>
            <a:ext cx="355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0919" name="Arc 31"/>
          <p:cNvSpPr>
            <a:spLocks/>
          </p:cNvSpPr>
          <p:nvPr/>
        </p:nvSpPr>
        <p:spPr bwMode="auto">
          <a:xfrm>
            <a:off x="1816100" y="3161866"/>
            <a:ext cx="457200" cy="381000"/>
          </a:xfrm>
          <a:custGeom>
            <a:avLst/>
            <a:gdLst>
              <a:gd name="T0" fmla="*/ 0 w 21600"/>
              <a:gd name="T1" fmla="*/ 0 h 21600"/>
              <a:gd name="T2" fmla="*/ 204838300 w 21600"/>
              <a:gd name="T3" fmla="*/ 118540689 h 21600"/>
              <a:gd name="T4" fmla="*/ 0 w 21600"/>
              <a:gd name="T5" fmla="*/ 11854068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0" name="Text Box 32"/>
          <p:cNvSpPr txBox="1">
            <a:spLocks noChangeArrowheads="1"/>
          </p:cNvSpPr>
          <p:nvPr/>
        </p:nvSpPr>
        <p:spPr bwMode="auto">
          <a:xfrm>
            <a:off x="2039938" y="3036453"/>
            <a:ext cx="492443" cy="36933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andara"/>
              </a:rPr>
              <a:t>60°</a:t>
            </a:r>
          </a:p>
        </p:txBody>
      </p:sp>
      <p:sp>
        <p:nvSpPr>
          <p:cNvPr id="80921" name="Line 34"/>
          <p:cNvSpPr>
            <a:spLocks noChangeShapeType="1"/>
          </p:cNvSpPr>
          <p:nvPr/>
        </p:nvSpPr>
        <p:spPr bwMode="auto">
          <a:xfrm>
            <a:off x="4457700" y="3326966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2" name="Line 35"/>
          <p:cNvSpPr>
            <a:spLocks noChangeShapeType="1"/>
          </p:cNvSpPr>
          <p:nvPr/>
        </p:nvSpPr>
        <p:spPr bwMode="auto">
          <a:xfrm rot="3504985">
            <a:off x="4216400" y="3784166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3" name="Line 36"/>
          <p:cNvSpPr>
            <a:spLocks noChangeShapeType="1"/>
          </p:cNvSpPr>
          <p:nvPr/>
        </p:nvSpPr>
        <p:spPr bwMode="auto">
          <a:xfrm rot="-2660929">
            <a:off x="4637088" y="3830203"/>
            <a:ext cx="152400" cy="533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4" name="Oval 37"/>
          <p:cNvSpPr>
            <a:spLocks noChangeArrowheads="1"/>
          </p:cNvSpPr>
          <p:nvPr/>
        </p:nvSpPr>
        <p:spPr bwMode="auto">
          <a:xfrm>
            <a:off x="4064000" y="3779403"/>
            <a:ext cx="685800" cy="685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5" name="Line 38"/>
          <p:cNvSpPr>
            <a:spLocks noChangeShapeType="1"/>
          </p:cNvSpPr>
          <p:nvPr/>
        </p:nvSpPr>
        <p:spPr bwMode="auto">
          <a:xfrm>
            <a:off x="4381500" y="3479366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6" name="Line 39"/>
          <p:cNvSpPr>
            <a:spLocks noChangeShapeType="1"/>
          </p:cNvSpPr>
          <p:nvPr/>
        </p:nvSpPr>
        <p:spPr bwMode="auto">
          <a:xfrm rot="3504985">
            <a:off x="4125913" y="3950853"/>
            <a:ext cx="0" cy="609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7" name="Line 40"/>
          <p:cNvSpPr>
            <a:spLocks noChangeShapeType="1"/>
          </p:cNvSpPr>
          <p:nvPr/>
        </p:nvSpPr>
        <p:spPr bwMode="auto">
          <a:xfrm rot="-2660929">
            <a:off x="4560888" y="3982603"/>
            <a:ext cx="152400" cy="533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28" name="Text Box 41"/>
          <p:cNvSpPr txBox="1">
            <a:spLocks noChangeArrowheads="1"/>
          </p:cNvSpPr>
          <p:nvPr/>
        </p:nvSpPr>
        <p:spPr bwMode="auto">
          <a:xfrm>
            <a:off x="4292600" y="3098366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0929" name="Text Box 42"/>
          <p:cNvSpPr txBox="1">
            <a:spLocks noChangeArrowheads="1"/>
          </p:cNvSpPr>
          <p:nvPr/>
        </p:nvSpPr>
        <p:spPr bwMode="auto">
          <a:xfrm>
            <a:off x="4216400" y="3174566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0930" name="Text Box 43"/>
          <p:cNvSpPr txBox="1">
            <a:spLocks noChangeArrowheads="1"/>
          </p:cNvSpPr>
          <p:nvPr/>
        </p:nvSpPr>
        <p:spPr bwMode="auto">
          <a:xfrm>
            <a:off x="4826000" y="4241366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0931" name="Text Box 44"/>
          <p:cNvSpPr txBox="1">
            <a:spLocks noChangeArrowheads="1"/>
          </p:cNvSpPr>
          <p:nvPr/>
        </p:nvSpPr>
        <p:spPr bwMode="auto">
          <a:xfrm>
            <a:off x="3708400" y="4071503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0932" name="Text Box 45"/>
          <p:cNvSpPr txBox="1">
            <a:spLocks noChangeArrowheads="1"/>
          </p:cNvSpPr>
          <p:nvPr/>
        </p:nvSpPr>
        <p:spPr bwMode="auto">
          <a:xfrm>
            <a:off x="3606800" y="4241366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0933" name="Text Box 46"/>
          <p:cNvSpPr txBox="1">
            <a:spLocks noChangeArrowheads="1"/>
          </p:cNvSpPr>
          <p:nvPr/>
        </p:nvSpPr>
        <p:spPr bwMode="auto">
          <a:xfrm>
            <a:off x="4826000" y="4012766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0934" name="Text Box 47"/>
          <p:cNvSpPr txBox="1">
            <a:spLocks noChangeArrowheads="1"/>
          </p:cNvSpPr>
          <p:nvPr/>
        </p:nvSpPr>
        <p:spPr bwMode="auto">
          <a:xfrm>
            <a:off x="4557713" y="3036453"/>
            <a:ext cx="37702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</a:rPr>
              <a:t>0°</a:t>
            </a:r>
          </a:p>
        </p:txBody>
      </p:sp>
      <p:sp>
        <p:nvSpPr>
          <p:cNvPr id="80935" name="Text Box 50"/>
          <p:cNvSpPr txBox="1">
            <a:spLocks noChangeArrowheads="1"/>
          </p:cNvSpPr>
          <p:nvPr/>
        </p:nvSpPr>
        <p:spPr bwMode="auto">
          <a:xfrm>
            <a:off x="5622925" y="46704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dirty="0">
              <a:latin typeface="Candara"/>
            </a:endParaRPr>
          </a:p>
        </p:txBody>
      </p:sp>
      <p:sp>
        <p:nvSpPr>
          <p:cNvPr id="80936" name="Text Box 51"/>
          <p:cNvSpPr txBox="1">
            <a:spLocks noChangeArrowheads="1"/>
          </p:cNvSpPr>
          <p:nvPr/>
        </p:nvSpPr>
        <p:spPr bwMode="auto">
          <a:xfrm>
            <a:off x="5600700" y="3517321"/>
            <a:ext cx="347526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</a:rPr>
              <a:t>These Newman (end-0n) views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show two conformers of ethane.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Their names refer to the positions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of the Hs on the two carbons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relative to one another.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u="sng" dirty="0">
                <a:solidFill>
                  <a:srgbClr val="0000FF"/>
                </a:solidFill>
                <a:latin typeface="Candara"/>
              </a:rPr>
              <a:t>Which </a:t>
            </a:r>
            <a:r>
              <a:rPr lang="en-US" u="sng" dirty="0" err="1">
                <a:solidFill>
                  <a:srgbClr val="0000FF"/>
                </a:solidFill>
                <a:latin typeface="Candara"/>
              </a:rPr>
              <a:t>rotamer</a:t>
            </a:r>
            <a:r>
              <a:rPr lang="en-US" u="sng" dirty="0">
                <a:solidFill>
                  <a:srgbClr val="0000FF"/>
                </a:solidFill>
                <a:latin typeface="Candara"/>
              </a:rPr>
              <a:t> is more stable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?</a:t>
            </a:r>
          </a:p>
        </p:txBody>
      </p:sp>
      <p:sp>
        <p:nvSpPr>
          <p:cNvPr id="80937" name="Text Box 52"/>
          <p:cNvSpPr txBox="1">
            <a:spLocks noChangeArrowheads="1"/>
          </p:cNvSpPr>
          <p:nvPr/>
        </p:nvSpPr>
        <p:spPr bwMode="auto">
          <a:xfrm>
            <a:off x="1081088" y="4865253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staggered</a:t>
            </a:r>
          </a:p>
        </p:txBody>
      </p:sp>
      <p:sp>
        <p:nvSpPr>
          <p:cNvPr id="80938" name="Text Box 53"/>
          <p:cNvSpPr txBox="1">
            <a:spLocks noChangeArrowheads="1"/>
          </p:cNvSpPr>
          <p:nvPr/>
        </p:nvSpPr>
        <p:spPr bwMode="auto">
          <a:xfrm>
            <a:off x="3895725" y="4865253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eclipsed</a:t>
            </a:r>
          </a:p>
        </p:txBody>
      </p:sp>
      <p:sp>
        <p:nvSpPr>
          <p:cNvPr id="80939" name="Line 54"/>
          <p:cNvSpPr>
            <a:spLocks noChangeShapeType="1"/>
          </p:cNvSpPr>
          <p:nvPr/>
        </p:nvSpPr>
        <p:spPr bwMode="auto">
          <a:xfrm>
            <a:off x="3048000" y="395561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40" name="Line 55"/>
          <p:cNvSpPr>
            <a:spLocks noChangeShapeType="1"/>
          </p:cNvSpPr>
          <p:nvPr/>
        </p:nvSpPr>
        <p:spPr bwMode="auto">
          <a:xfrm flipH="1">
            <a:off x="3200400" y="3955616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41" name="Line 56"/>
          <p:cNvSpPr>
            <a:spLocks noChangeShapeType="1"/>
          </p:cNvSpPr>
          <p:nvPr/>
        </p:nvSpPr>
        <p:spPr bwMode="auto">
          <a:xfrm>
            <a:off x="2590800" y="387465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42" name="Line 57"/>
          <p:cNvSpPr>
            <a:spLocks noChangeShapeType="1"/>
          </p:cNvSpPr>
          <p:nvPr/>
        </p:nvSpPr>
        <p:spPr bwMode="auto">
          <a:xfrm flipV="1">
            <a:off x="2590800" y="3798453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0943" name="Text Box 59"/>
          <p:cNvSpPr txBox="1">
            <a:spLocks noChangeArrowheads="1"/>
          </p:cNvSpPr>
          <p:nvPr/>
        </p:nvSpPr>
        <p:spPr bwMode="auto">
          <a:xfrm>
            <a:off x="2819400" y="4681103"/>
            <a:ext cx="576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</a:rPr>
              <a:t>99:1</a:t>
            </a:r>
          </a:p>
        </p:txBody>
      </p:sp>
      <p:sp>
        <p:nvSpPr>
          <p:cNvPr id="5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52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 rot="16200000">
            <a:off x="8254145" y="567842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p.124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366909" y="6081239"/>
            <a:ext cx="8705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 dirty="0" smtClean="0">
                <a:solidFill>
                  <a:srgbClr val="0000FF"/>
                </a:solidFill>
                <a:latin typeface="Candara"/>
              </a:rPr>
              <a:t>Very </a:t>
            </a:r>
            <a:r>
              <a:rPr lang="en-US" u="sng" dirty="0">
                <a:solidFill>
                  <a:srgbClr val="0000FF"/>
                </a:solidFill>
                <a:latin typeface="Candara"/>
              </a:rPr>
              <a:t>little energy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is required to rotate bonds, so 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interconversion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is spontaneous.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Therefore, these two conformers cannot be isolated; they just continue to interconvert.</a:t>
            </a:r>
            <a:endParaRPr lang="en-US" b="1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782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44" grpId="0" animBg="1"/>
      <p:bldP spid="55303" grpId="0"/>
      <p:bldP spid="55306" grpId="0"/>
      <p:bldP spid="80906" grpId="0" animBg="1"/>
      <p:bldP spid="80907" grpId="0" animBg="1"/>
      <p:bldP spid="80908" grpId="0" animBg="1"/>
      <p:bldP spid="80909" grpId="0" animBg="1"/>
      <p:bldP spid="80910" grpId="0" animBg="1"/>
      <p:bldP spid="80911" grpId="0" animBg="1"/>
      <p:bldP spid="80912" grpId="0" animBg="1"/>
      <p:bldP spid="80913" grpId="0"/>
      <p:bldP spid="80914" grpId="0"/>
      <p:bldP spid="80915" grpId="0"/>
      <p:bldP spid="80916" grpId="0"/>
      <p:bldP spid="80917" grpId="0"/>
      <p:bldP spid="80918" grpId="0"/>
      <p:bldP spid="80919" grpId="0" animBg="1"/>
      <p:bldP spid="80920" grpId="0" animBg="1"/>
      <p:bldP spid="80921" grpId="0" animBg="1"/>
      <p:bldP spid="80922" grpId="0" animBg="1"/>
      <p:bldP spid="80923" grpId="0" animBg="1"/>
      <p:bldP spid="80924" grpId="0" animBg="1"/>
      <p:bldP spid="80925" grpId="0" animBg="1"/>
      <p:bldP spid="80926" grpId="0" animBg="1"/>
      <p:bldP spid="80927" grpId="0" animBg="1"/>
      <p:bldP spid="80928" grpId="0"/>
      <p:bldP spid="80929" grpId="0"/>
      <p:bldP spid="80930" grpId="0"/>
      <p:bldP spid="80931" grpId="0"/>
      <p:bldP spid="80932" grpId="0"/>
      <p:bldP spid="80933" grpId="0"/>
      <p:bldP spid="80934" grpId="0" animBg="1"/>
      <p:bldP spid="80936" grpId="0"/>
      <p:bldP spid="80937" grpId="0"/>
      <p:bldP spid="80937" grpId="1"/>
      <p:bldP spid="80938" grpId="0"/>
      <p:bldP spid="80939" grpId="0" animBg="1"/>
      <p:bldP spid="80940" grpId="0" animBg="1"/>
      <p:bldP spid="80941" grpId="0" animBg="1"/>
      <p:bldP spid="80942" grpId="0" animBg="1"/>
      <p:bldP spid="80942" grpId="1" animBg="1"/>
      <p:bldP spid="80943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5507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Representations of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onformations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658352" y="16646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72752" y="20456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1963152" y="204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1" name="AutoShape 7" descr="Wide downward diagonal"/>
          <p:cNvSpPr>
            <a:spLocks noChangeArrowheads="1"/>
          </p:cNvSpPr>
          <p:nvPr/>
        </p:nvSpPr>
        <p:spPr bwMode="auto">
          <a:xfrm rot="3496157" flipV="1">
            <a:off x="1626602" y="1948763"/>
            <a:ext cx="152400" cy="457200"/>
          </a:xfrm>
          <a:prstGeom prst="triangle">
            <a:avLst>
              <a:gd name="adj" fmla="val 50000"/>
            </a:avLst>
          </a:prstGeom>
          <a:pattFill prst="wdDn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 rot="1203004">
            <a:off x="1813927" y="2059888"/>
            <a:ext cx="149225" cy="4953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3" name="AutoShape 9" descr="Wide downward diagonal"/>
          <p:cNvSpPr>
            <a:spLocks noChangeArrowheads="1"/>
          </p:cNvSpPr>
          <p:nvPr/>
        </p:nvSpPr>
        <p:spPr bwMode="auto">
          <a:xfrm rot="11969888" flipV="1">
            <a:off x="2572752" y="1550300"/>
            <a:ext cx="152400" cy="457200"/>
          </a:xfrm>
          <a:prstGeom prst="triangle">
            <a:avLst>
              <a:gd name="adj" fmla="val 50000"/>
            </a:avLst>
          </a:prstGeom>
          <a:pattFill prst="wdDn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 rot="-6952743">
            <a:off x="2758489" y="1672538"/>
            <a:ext cx="149225" cy="4953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2801352" y="23678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2572752" y="12629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3004552" y="15296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1493252" y="1359800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1239252" y="21392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1620252" y="24948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H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553452" y="29060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</a:rPr>
              <a:t>staggered</a:t>
            </a:r>
            <a:endParaRPr lang="en-US" sz="2000" dirty="0">
              <a:solidFill>
                <a:schemeClr val="accent2"/>
              </a:solidFill>
              <a:latin typeface="Candara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071352" y="1359800"/>
            <a:ext cx="1701800" cy="1636713"/>
            <a:chOff x="2576" y="624"/>
            <a:chExt cx="1072" cy="1031"/>
          </a:xfrm>
        </p:grpSpPr>
        <p:sp>
          <p:nvSpPr>
            <p:cNvPr id="83027" name="Line 19"/>
            <p:cNvSpPr>
              <a:spLocks noChangeShapeType="1"/>
            </p:cNvSpPr>
            <p:nvPr/>
          </p:nvSpPr>
          <p:spPr bwMode="auto">
            <a:xfrm flipV="1">
              <a:off x="2752" y="816"/>
              <a:ext cx="72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28" name="Line 20"/>
            <p:cNvSpPr>
              <a:spLocks noChangeShapeType="1"/>
            </p:cNvSpPr>
            <p:nvPr/>
          </p:nvSpPr>
          <p:spPr bwMode="auto">
            <a:xfrm>
              <a:off x="2896" y="105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29" name="Line 21"/>
            <p:cNvSpPr>
              <a:spLocks noChangeShapeType="1"/>
            </p:cNvSpPr>
            <p:nvPr/>
          </p:nvSpPr>
          <p:spPr bwMode="auto">
            <a:xfrm>
              <a:off x="3328" y="96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30" name="Line 22"/>
            <p:cNvSpPr>
              <a:spLocks noChangeShapeType="1"/>
            </p:cNvSpPr>
            <p:nvPr/>
          </p:nvSpPr>
          <p:spPr bwMode="auto">
            <a:xfrm>
              <a:off x="2896" y="129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31" name="Line 23"/>
            <p:cNvSpPr>
              <a:spLocks noChangeShapeType="1"/>
            </p:cNvSpPr>
            <p:nvPr/>
          </p:nvSpPr>
          <p:spPr bwMode="auto">
            <a:xfrm>
              <a:off x="3184" y="81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32" name="Text Box 24"/>
            <p:cNvSpPr txBox="1">
              <a:spLocks noChangeArrowheads="1"/>
            </p:cNvSpPr>
            <p:nvPr/>
          </p:nvSpPr>
          <p:spPr bwMode="auto">
            <a:xfrm>
              <a:off x="3008" y="659"/>
              <a:ext cx="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33" name="Text Box 25"/>
            <p:cNvSpPr txBox="1">
              <a:spLocks noChangeArrowheads="1"/>
            </p:cNvSpPr>
            <p:nvPr/>
          </p:nvSpPr>
          <p:spPr bwMode="auto">
            <a:xfrm>
              <a:off x="2776" y="875"/>
              <a:ext cx="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34" name="Text Box 26"/>
            <p:cNvSpPr txBox="1">
              <a:spLocks noChangeArrowheads="1"/>
            </p:cNvSpPr>
            <p:nvPr/>
          </p:nvSpPr>
          <p:spPr bwMode="auto">
            <a:xfrm>
              <a:off x="3424" y="624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35" name="Text Box 27"/>
            <p:cNvSpPr txBox="1">
              <a:spLocks noChangeArrowheads="1"/>
            </p:cNvSpPr>
            <p:nvPr/>
          </p:nvSpPr>
          <p:spPr bwMode="auto">
            <a:xfrm>
              <a:off x="2576" y="1355"/>
              <a:ext cx="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36" name="Text Box 28"/>
            <p:cNvSpPr txBox="1">
              <a:spLocks noChangeArrowheads="1"/>
            </p:cNvSpPr>
            <p:nvPr/>
          </p:nvSpPr>
          <p:spPr bwMode="auto">
            <a:xfrm>
              <a:off x="3224" y="1155"/>
              <a:ext cx="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37" name="Text Box 29"/>
            <p:cNvSpPr txBox="1">
              <a:spLocks noChangeArrowheads="1"/>
            </p:cNvSpPr>
            <p:nvPr/>
          </p:nvSpPr>
          <p:spPr bwMode="auto">
            <a:xfrm>
              <a:off x="2960" y="1403"/>
              <a:ext cx="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</p:grpSp>
      <p:sp>
        <p:nvSpPr>
          <p:cNvPr id="82963" name="Line 30"/>
          <p:cNvSpPr>
            <a:spLocks noChangeShapeType="1"/>
          </p:cNvSpPr>
          <p:nvPr/>
        </p:nvSpPr>
        <p:spPr bwMode="auto">
          <a:xfrm>
            <a:off x="1658352" y="4437963"/>
            <a:ext cx="3048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64" name="Line 31"/>
          <p:cNvSpPr>
            <a:spLocks noChangeShapeType="1"/>
          </p:cNvSpPr>
          <p:nvPr/>
        </p:nvSpPr>
        <p:spPr bwMode="auto">
          <a:xfrm flipV="1">
            <a:off x="2572752" y="4430025"/>
            <a:ext cx="3048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65" name="Line 32"/>
          <p:cNvSpPr>
            <a:spLocks noChangeShapeType="1"/>
          </p:cNvSpPr>
          <p:nvPr/>
        </p:nvSpPr>
        <p:spPr bwMode="auto">
          <a:xfrm>
            <a:off x="1963152" y="4818963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66" name="AutoShape 33" descr="Wide downward diagonal"/>
          <p:cNvSpPr>
            <a:spLocks noChangeArrowheads="1"/>
          </p:cNvSpPr>
          <p:nvPr/>
        </p:nvSpPr>
        <p:spPr bwMode="auto">
          <a:xfrm rot="3496157" flipV="1">
            <a:off x="1626602" y="4722125"/>
            <a:ext cx="152400" cy="457200"/>
          </a:xfrm>
          <a:prstGeom prst="triangle">
            <a:avLst>
              <a:gd name="adj" fmla="val 50000"/>
            </a:avLst>
          </a:prstGeom>
          <a:pattFill prst="wdDn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67" name="AutoShape 34"/>
          <p:cNvSpPr>
            <a:spLocks noChangeArrowheads="1"/>
          </p:cNvSpPr>
          <p:nvPr/>
        </p:nvSpPr>
        <p:spPr bwMode="auto">
          <a:xfrm rot="1203004">
            <a:off x="1813927" y="4833250"/>
            <a:ext cx="149225" cy="4953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68" name="AutoShape 35" descr="Wide upward diagonal"/>
          <p:cNvSpPr>
            <a:spLocks noChangeArrowheads="1"/>
          </p:cNvSpPr>
          <p:nvPr/>
        </p:nvSpPr>
        <p:spPr bwMode="auto">
          <a:xfrm rot="17449151" flipV="1">
            <a:off x="2763252" y="4658625"/>
            <a:ext cx="152400" cy="457200"/>
          </a:xfrm>
          <a:prstGeom prst="triangle">
            <a:avLst>
              <a:gd name="adj" fmla="val 50000"/>
            </a:avLst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69" name="Text Box 36"/>
          <p:cNvSpPr txBox="1">
            <a:spLocks noChangeArrowheads="1"/>
          </p:cNvSpPr>
          <p:nvPr/>
        </p:nvSpPr>
        <p:spPr bwMode="auto">
          <a:xfrm>
            <a:off x="2699752" y="5268225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70" name="Text Box 37"/>
          <p:cNvSpPr txBox="1">
            <a:spLocks noChangeArrowheads="1"/>
          </p:cNvSpPr>
          <p:nvPr/>
        </p:nvSpPr>
        <p:spPr bwMode="auto">
          <a:xfrm>
            <a:off x="2712452" y="4129988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71" name="Text Box 38"/>
          <p:cNvSpPr txBox="1">
            <a:spLocks noChangeArrowheads="1"/>
          </p:cNvSpPr>
          <p:nvPr/>
        </p:nvSpPr>
        <p:spPr bwMode="auto">
          <a:xfrm>
            <a:off x="3017252" y="4828488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72" name="Text Box 39"/>
          <p:cNvSpPr txBox="1">
            <a:spLocks noChangeArrowheads="1"/>
          </p:cNvSpPr>
          <p:nvPr/>
        </p:nvSpPr>
        <p:spPr bwMode="auto">
          <a:xfrm>
            <a:off x="1467852" y="41204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73" name="Text Box 40"/>
          <p:cNvSpPr txBox="1">
            <a:spLocks noChangeArrowheads="1"/>
          </p:cNvSpPr>
          <p:nvPr/>
        </p:nvSpPr>
        <p:spPr bwMode="auto">
          <a:xfrm>
            <a:off x="1239252" y="4912625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74" name="Text Box 41"/>
          <p:cNvSpPr txBox="1">
            <a:spLocks noChangeArrowheads="1"/>
          </p:cNvSpPr>
          <p:nvPr/>
        </p:nvSpPr>
        <p:spPr bwMode="auto">
          <a:xfrm>
            <a:off x="1620252" y="5268225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75" name="AutoShape 42"/>
          <p:cNvSpPr>
            <a:spLocks noChangeArrowheads="1"/>
          </p:cNvSpPr>
          <p:nvPr/>
        </p:nvSpPr>
        <p:spPr bwMode="auto">
          <a:xfrm rot="-1286547">
            <a:off x="2585452" y="4823725"/>
            <a:ext cx="166688" cy="5191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76" name="Text Box 43"/>
          <p:cNvSpPr txBox="1">
            <a:spLocks noChangeArrowheads="1"/>
          </p:cNvSpPr>
          <p:nvPr/>
        </p:nvSpPr>
        <p:spPr bwMode="auto">
          <a:xfrm>
            <a:off x="553452" y="5590111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</a:rPr>
              <a:t>eclipsed</a:t>
            </a:r>
            <a:endParaRPr lang="en-US" sz="2000" dirty="0">
              <a:solidFill>
                <a:schemeClr val="accent2"/>
              </a:solidFill>
              <a:latin typeface="Candara"/>
            </a:endParaRPr>
          </a:p>
        </p:txBody>
      </p:sp>
      <p:sp>
        <p:nvSpPr>
          <p:cNvPr id="82977" name="Line 44"/>
          <p:cNvSpPr>
            <a:spLocks noChangeShapeType="1"/>
          </p:cNvSpPr>
          <p:nvPr/>
        </p:nvSpPr>
        <p:spPr bwMode="auto">
          <a:xfrm>
            <a:off x="646242" y="3569600"/>
            <a:ext cx="7543800" cy="0"/>
          </a:xfrm>
          <a:prstGeom prst="line">
            <a:avLst/>
          </a:prstGeom>
          <a:noFill/>
          <a:ln w="9525" cap="flat" cmpd="sng" algn="ctr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458954" y="1069288"/>
            <a:ext cx="1617663" cy="1889125"/>
            <a:chOff x="4080" y="441"/>
            <a:chExt cx="1019" cy="1190"/>
          </a:xfrm>
        </p:grpSpPr>
        <p:sp>
          <p:nvSpPr>
            <p:cNvPr id="83012" name="Line 46"/>
            <p:cNvSpPr>
              <a:spLocks noChangeShapeType="1"/>
            </p:cNvSpPr>
            <p:nvPr/>
          </p:nvSpPr>
          <p:spPr bwMode="auto">
            <a:xfrm rot="-3500284">
              <a:off x="4414" y="77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13" name="Line 47"/>
            <p:cNvSpPr>
              <a:spLocks noChangeShapeType="1"/>
            </p:cNvSpPr>
            <p:nvPr/>
          </p:nvSpPr>
          <p:spPr bwMode="auto">
            <a:xfrm rot="4701">
              <a:off x="4579" y="105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14" name="Line 48"/>
            <p:cNvSpPr>
              <a:spLocks noChangeShapeType="1"/>
            </p:cNvSpPr>
            <p:nvPr/>
          </p:nvSpPr>
          <p:spPr bwMode="auto">
            <a:xfrm rot="-6161213">
              <a:off x="4700" y="812"/>
              <a:ext cx="9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15" name="Oval 49"/>
            <p:cNvSpPr>
              <a:spLocks noChangeArrowheads="1"/>
            </p:cNvSpPr>
            <p:nvPr/>
          </p:nvSpPr>
          <p:spPr bwMode="auto">
            <a:xfrm>
              <a:off x="4368" y="848"/>
              <a:ext cx="432" cy="4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16" name="Line 50"/>
            <p:cNvSpPr>
              <a:spLocks noChangeShapeType="1"/>
            </p:cNvSpPr>
            <p:nvPr/>
          </p:nvSpPr>
          <p:spPr bwMode="auto">
            <a:xfrm>
              <a:off x="4568" y="67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17" name="Line 51"/>
            <p:cNvSpPr>
              <a:spLocks noChangeShapeType="1"/>
            </p:cNvSpPr>
            <p:nvPr/>
          </p:nvSpPr>
          <p:spPr bwMode="auto">
            <a:xfrm rot="3504985">
              <a:off x="4416" y="960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18" name="Line 52"/>
            <p:cNvSpPr>
              <a:spLocks noChangeShapeType="1"/>
            </p:cNvSpPr>
            <p:nvPr/>
          </p:nvSpPr>
          <p:spPr bwMode="auto">
            <a:xfrm rot="-2660929">
              <a:off x="4681" y="989"/>
              <a:ext cx="9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19" name="Text Box 53"/>
            <p:cNvSpPr txBox="1">
              <a:spLocks noChangeArrowheads="1"/>
            </p:cNvSpPr>
            <p:nvPr/>
          </p:nvSpPr>
          <p:spPr bwMode="auto">
            <a:xfrm>
              <a:off x="4464" y="480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20" name="Text Box 54"/>
            <p:cNvSpPr txBox="1">
              <a:spLocks noChangeArrowheads="1"/>
            </p:cNvSpPr>
            <p:nvPr/>
          </p:nvSpPr>
          <p:spPr bwMode="auto">
            <a:xfrm>
              <a:off x="4848" y="1152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21" name="Text Box 55"/>
            <p:cNvSpPr txBox="1">
              <a:spLocks noChangeArrowheads="1"/>
            </p:cNvSpPr>
            <p:nvPr/>
          </p:nvSpPr>
          <p:spPr bwMode="auto">
            <a:xfrm>
              <a:off x="4080" y="1152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22" name="Text Box 56"/>
            <p:cNvSpPr txBox="1">
              <a:spLocks noChangeArrowheads="1"/>
            </p:cNvSpPr>
            <p:nvPr/>
          </p:nvSpPr>
          <p:spPr bwMode="auto">
            <a:xfrm>
              <a:off x="4472" y="1381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23" name="Text Box 57"/>
            <p:cNvSpPr txBox="1">
              <a:spLocks noChangeArrowheads="1"/>
            </p:cNvSpPr>
            <p:nvPr/>
          </p:nvSpPr>
          <p:spPr bwMode="auto">
            <a:xfrm>
              <a:off x="4080" y="709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24" name="Text Box 58"/>
            <p:cNvSpPr txBox="1">
              <a:spLocks noChangeArrowheads="1"/>
            </p:cNvSpPr>
            <p:nvPr/>
          </p:nvSpPr>
          <p:spPr bwMode="auto">
            <a:xfrm>
              <a:off x="4864" y="720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</a:rPr>
                <a:t>H</a:t>
              </a:r>
            </a:p>
          </p:txBody>
        </p:sp>
        <p:sp>
          <p:nvSpPr>
            <p:cNvPr id="83025" name="Arc 59"/>
            <p:cNvSpPr>
              <a:spLocks/>
            </p:cNvSpPr>
            <p:nvPr/>
          </p:nvSpPr>
          <p:spPr bwMode="auto">
            <a:xfrm>
              <a:off x="4648" y="520"/>
              <a:ext cx="28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3026" name="Text Box 60"/>
            <p:cNvSpPr txBox="1">
              <a:spLocks noChangeArrowheads="1"/>
            </p:cNvSpPr>
            <p:nvPr/>
          </p:nvSpPr>
          <p:spPr bwMode="auto">
            <a:xfrm>
              <a:off x="4789" y="441"/>
              <a:ext cx="310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latin typeface="Candara"/>
                </a:rPr>
                <a:t>60°</a:t>
              </a:r>
            </a:p>
          </p:txBody>
        </p:sp>
      </p:grpSp>
      <p:sp>
        <p:nvSpPr>
          <p:cNvPr id="141373" name="Text Box 61"/>
          <p:cNvSpPr txBox="1">
            <a:spLocks noChangeArrowheads="1"/>
          </p:cNvSpPr>
          <p:nvPr/>
        </p:nvSpPr>
        <p:spPr bwMode="auto">
          <a:xfrm>
            <a:off x="1696452" y="5877448"/>
            <a:ext cx="164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‘dash-wedge’</a:t>
            </a:r>
          </a:p>
        </p:txBody>
      </p:sp>
      <p:sp>
        <p:nvSpPr>
          <p:cNvPr id="82980" name="Line 62"/>
          <p:cNvSpPr>
            <a:spLocks noChangeShapeType="1"/>
          </p:cNvSpPr>
          <p:nvPr/>
        </p:nvSpPr>
        <p:spPr bwMode="auto">
          <a:xfrm flipV="1">
            <a:off x="4414252" y="4903100"/>
            <a:ext cx="838200" cy="647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81" name="Text Box 63"/>
          <p:cNvSpPr txBox="1">
            <a:spLocks noChangeArrowheads="1"/>
          </p:cNvSpPr>
          <p:nvPr/>
        </p:nvSpPr>
        <p:spPr bwMode="auto">
          <a:xfrm>
            <a:off x="4122152" y="5474600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82" name="Line 64"/>
          <p:cNvSpPr>
            <a:spLocks noChangeShapeType="1"/>
          </p:cNvSpPr>
          <p:nvPr/>
        </p:nvSpPr>
        <p:spPr bwMode="auto">
          <a:xfrm>
            <a:off x="4592052" y="5042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83" name="Line 65"/>
          <p:cNvSpPr>
            <a:spLocks noChangeShapeType="1"/>
          </p:cNvSpPr>
          <p:nvPr/>
        </p:nvSpPr>
        <p:spPr bwMode="auto">
          <a:xfrm>
            <a:off x="4592052" y="5423800"/>
            <a:ext cx="228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84" name="Text Box 66"/>
          <p:cNvSpPr txBox="1">
            <a:spLocks noChangeArrowheads="1"/>
          </p:cNvSpPr>
          <p:nvPr/>
        </p:nvSpPr>
        <p:spPr bwMode="auto">
          <a:xfrm>
            <a:off x="4465052" y="47300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85" name="Text Box 67"/>
          <p:cNvSpPr txBox="1">
            <a:spLocks noChangeArrowheads="1"/>
          </p:cNvSpPr>
          <p:nvPr/>
        </p:nvSpPr>
        <p:spPr bwMode="auto">
          <a:xfrm>
            <a:off x="4668252" y="55682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86" name="Line 68"/>
          <p:cNvSpPr>
            <a:spLocks noChangeShapeType="1"/>
          </p:cNvSpPr>
          <p:nvPr/>
        </p:nvSpPr>
        <p:spPr bwMode="auto">
          <a:xfrm>
            <a:off x="5265152" y="4890400"/>
            <a:ext cx="3048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87" name="Line 69"/>
          <p:cNvSpPr>
            <a:spLocks noChangeShapeType="1"/>
          </p:cNvSpPr>
          <p:nvPr/>
        </p:nvSpPr>
        <p:spPr bwMode="auto">
          <a:xfrm flipH="1">
            <a:off x="4985752" y="4890400"/>
            <a:ext cx="3048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88" name="Text Box 70"/>
          <p:cNvSpPr txBox="1">
            <a:spLocks noChangeArrowheads="1"/>
          </p:cNvSpPr>
          <p:nvPr/>
        </p:nvSpPr>
        <p:spPr bwMode="auto">
          <a:xfrm>
            <a:off x="5519152" y="48904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89" name="Text Box 71"/>
          <p:cNvSpPr txBox="1">
            <a:spLocks noChangeArrowheads="1"/>
          </p:cNvSpPr>
          <p:nvPr/>
        </p:nvSpPr>
        <p:spPr bwMode="auto">
          <a:xfrm>
            <a:off x="4719052" y="48142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90" name="Text Box 72"/>
          <p:cNvSpPr txBox="1">
            <a:spLocks noChangeArrowheads="1"/>
          </p:cNvSpPr>
          <p:nvPr/>
        </p:nvSpPr>
        <p:spPr bwMode="auto">
          <a:xfrm>
            <a:off x="5125452" y="43189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2991" name="Line 73"/>
          <p:cNvSpPr>
            <a:spLocks noChangeShapeType="1"/>
          </p:cNvSpPr>
          <p:nvPr/>
        </p:nvSpPr>
        <p:spPr bwMode="auto">
          <a:xfrm>
            <a:off x="5277852" y="4636400"/>
            <a:ext cx="0" cy="266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92" name="AutoShape 74"/>
          <p:cNvSpPr>
            <a:spLocks noChangeArrowheads="1"/>
          </p:cNvSpPr>
          <p:nvPr/>
        </p:nvSpPr>
        <p:spPr bwMode="auto">
          <a:xfrm rot="-3158918">
            <a:off x="4652028" y="5173644"/>
            <a:ext cx="304800" cy="228600"/>
          </a:xfrm>
          <a:prstGeom prst="curvedDownArrow">
            <a:avLst>
              <a:gd name="adj1" fmla="val 26667"/>
              <a:gd name="adj2" fmla="val 53333"/>
              <a:gd name="adj3" fmla="val 33333"/>
            </a:avLst>
          </a:prstGeom>
          <a:noFill/>
          <a:ln w="9525">
            <a:solidFill>
              <a:srgbClr val="ED181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93" name="Text Box 75"/>
          <p:cNvSpPr txBox="1">
            <a:spLocks noChangeArrowheads="1"/>
          </p:cNvSpPr>
          <p:nvPr/>
        </p:nvSpPr>
        <p:spPr bwMode="auto">
          <a:xfrm>
            <a:off x="4619040" y="5882211"/>
            <a:ext cx="1350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‘sawhorse’</a:t>
            </a:r>
          </a:p>
        </p:txBody>
      </p:sp>
      <p:sp>
        <p:nvSpPr>
          <p:cNvPr id="82994" name="Line 76"/>
          <p:cNvSpPr>
            <a:spLocks noChangeShapeType="1"/>
          </p:cNvSpPr>
          <p:nvPr/>
        </p:nvSpPr>
        <p:spPr bwMode="auto">
          <a:xfrm>
            <a:off x="7347952" y="40268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95" name="Line 77"/>
          <p:cNvSpPr>
            <a:spLocks noChangeShapeType="1"/>
          </p:cNvSpPr>
          <p:nvPr/>
        </p:nvSpPr>
        <p:spPr bwMode="auto">
          <a:xfrm rot="3504985">
            <a:off x="7106652" y="44840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96" name="Line 78"/>
          <p:cNvSpPr>
            <a:spLocks noChangeShapeType="1"/>
          </p:cNvSpPr>
          <p:nvPr/>
        </p:nvSpPr>
        <p:spPr bwMode="auto">
          <a:xfrm rot="-2660929">
            <a:off x="7527340" y="4530038"/>
            <a:ext cx="1524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97" name="Oval 79"/>
          <p:cNvSpPr>
            <a:spLocks noChangeArrowheads="1"/>
          </p:cNvSpPr>
          <p:nvPr/>
        </p:nvSpPr>
        <p:spPr bwMode="auto">
          <a:xfrm>
            <a:off x="6954252" y="44459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98" name="Line 80"/>
          <p:cNvSpPr>
            <a:spLocks noChangeShapeType="1"/>
          </p:cNvSpPr>
          <p:nvPr/>
        </p:nvSpPr>
        <p:spPr bwMode="auto">
          <a:xfrm>
            <a:off x="7271752" y="41792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99" name="Line 81"/>
          <p:cNvSpPr>
            <a:spLocks noChangeShapeType="1"/>
          </p:cNvSpPr>
          <p:nvPr/>
        </p:nvSpPr>
        <p:spPr bwMode="auto">
          <a:xfrm rot="3504985">
            <a:off x="7030452" y="46364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3000" name="Line 82"/>
          <p:cNvSpPr>
            <a:spLocks noChangeShapeType="1"/>
          </p:cNvSpPr>
          <p:nvPr/>
        </p:nvSpPr>
        <p:spPr bwMode="auto">
          <a:xfrm rot="-2660929">
            <a:off x="7451140" y="4682438"/>
            <a:ext cx="1524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3001" name="Text Box 83"/>
          <p:cNvSpPr txBox="1">
            <a:spLocks noChangeArrowheads="1"/>
          </p:cNvSpPr>
          <p:nvPr/>
        </p:nvSpPr>
        <p:spPr bwMode="auto">
          <a:xfrm>
            <a:off x="7182852" y="37982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3002" name="Text Box 84"/>
          <p:cNvSpPr txBox="1">
            <a:spLocks noChangeArrowheads="1"/>
          </p:cNvSpPr>
          <p:nvPr/>
        </p:nvSpPr>
        <p:spPr bwMode="auto">
          <a:xfrm>
            <a:off x="7106652" y="38744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3003" name="Text Box 85"/>
          <p:cNvSpPr txBox="1">
            <a:spLocks noChangeArrowheads="1"/>
          </p:cNvSpPr>
          <p:nvPr/>
        </p:nvSpPr>
        <p:spPr bwMode="auto">
          <a:xfrm>
            <a:off x="7716252" y="49412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3004" name="Text Box 86"/>
          <p:cNvSpPr txBox="1">
            <a:spLocks noChangeArrowheads="1"/>
          </p:cNvSpPr>
          <p:nvPr/>
        </p:nvSpPr>
        <p:spPr bwMode="auto">
          <a:xfrm>
            <a:off x="6598652" y="4771338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3005" name="Text Box 87"/>
          <p:cNvSpPr txBox="1">
            <a:spLocks noChangeArrowheads="1"/>
          </p:cNvSpPr>
          <p:nvPr/>
        </p:nvSpPr>
        <p:spPr bwMode="auto">
          <a:xfrm>
            <a:off x="6497052" y="49412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3006" name="Text Box 88"/>
          <p:cNvSpPr txBox="1">
            <a:spLocks noChangeArrowheads="1"/>
          </p:cNvSpPr>
          <p:nvPr/>
        </p:nvSpPr>
        <p:spPr bwMode="auto">
          <a:xfrm>
            <a:off x="7716252" y="4712600"/>
            <a:ext cx="35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83007" name="Text Box 89"/>
          <p:cNvSpPr txBox="1">
            <a:spLocks noChangeArrowheads="1"/>
          </p:cNvSpPr>
          <p:nvPr/>
        </p:nvSpPr>
        <p:spPr bwMode="auto">
          <a:xfrm>
            <a:off x="7447965" y="3736288"/>
            <a:ext cx="37702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</a:rPr>
              <a:t>0°</a:t>
            </a:r>
          </a:p>
        </p:txBody>
      </p:sp>
      <p:sp>
        <p:nvSpPr>
          <p:cNvPr id="83008" name="Text Box 90"/>
          <p:cNvSpPr txBox="1">
            <a:spLocks noChangeArrowheads="1"/>
          </p:cNvSpPr>
          <p:nvPr/>
        </p:nvSpPr>
        <p:spPr bwMode="auto">
          <a:xfrm>
            <a:off x="6981240" y="5882211"/>
            <a:ext cx="11603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Newman</a:t>
            </a:r>
          </a:p>
        </p:txBody>
      </p:sp>
      <p:sp>
        <p:nvSpPr>
          <p:cNvPr id="83009" name="Text Box 91"/>
          <p:cNvSpPr txBox="1">
            <a:spLocks noChangeArrowheads="1"/>
          </p:cNvSpPr>
          <p:nvPr/>
        </p:nvSpPr>
        <p:spPr bwMode="auto">
          <a:xfrm>
            <a:off x="1926876" y="3182250"/>
            <a:ext cx="5104282" cy="92333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</a:rPr>
              <a:t>Remember, 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interconversion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is rapid at room temp,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and the staggered conformation predominates;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it’s more stable due to lower 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steric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hindrance.</a:t>
            </a: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TextBox 92"/>
          <p:cNvSpPr txBox="1"/>
          <p:nvPr/>
        </p:nvSpPr>
        <p:spPr>
          <a:xfrm>
            <a:off x="7655428" y="6407235"/>
            <a:ext cx="134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p.125-7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2383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0" grpId="0" animBg="1"/>
      <p:bldP spid="82981" grpId="0"/>
      <p:bldP spid="82982" grpId="0" animBg="1"/>
      <p:bldP spid="82983" grpId="0" animBg="1"/>
      <p:bldP spid="82984" grpId="0"/>
      <p:bldP spid="82985" grpId="0"/>
      <p:bldP spid="82986" grpId="0" animBg="1"/>
      <p:bldP spid="82987" grpId="0" animBg="1"/>
      <p:bldP spid="82988" grpId="0"/>
      <p:bldP spid="82989" grpId="0"/>
      <p:bldP spid="82990" grpId="0"/>
      <p:bldP spid="82991" grpId="0" animBg="1"/>
      <p:bldP spid="82992" grpId="0" animBg="1"/>
      <p:bldP spid="82993" grpId="0"/>
      <p:bldP spid="82994" grpId="0" animBg="1"/>
      <p:bldP spid="82995" grpId="0" animBg="1"/>
      <p:bldP spid="82996" grpId="0" animBg="1"/>
      <p:bldP spid="82997" grpId="0" animBg="1"/>
      <p:bldP spid="82998" grpId="0" animBg="1"/>
      <p:bldP spid="82999" grpId="0" animBg="1"/>
      <p:bldP spid="83000" grpId="0" animBg="1"/>
      <p:bldP spid="83001" grpId="0"/>
      <p:bldP spid="83002" grpId="0"/>
      <p:bldP spid="83003" grpId="0"/>
      <p:bldP spid="83004" grpId="0"/>
      <p:bldP spid="83005" grpId="0"/>
      <p:bldP spid="83006" grpId="0"/>
      <p:bldP spid="83007" grpId="0" animBg="1"/>
      <p:bldP spid="830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 flipV="1">
            <a:off x="6759528" y="3793069"/>
            <a:ext cx="1206865" cy="1341940"/>
            <a:chOff x="6751067" y="3555999"/>
            <a:chExt cx="1206865" cy="1341940"/>
          </a:xfrm>
        </p:grpSpPr>
        <p:sp>
          <p:nvSpPr>
            <p:cNvPr id="122" name="Line 5"/>
            <p:cNvSpPr>
              <a:spLocks noChangeShapeType="1"/>
            </p:cNvSpPr>
            <p:nvPr/>
          </p:nvSpPr>
          <p:spPr bwMode="auto">
            <a:xfrm flipV="1">
              <a:off x="7360181" y="3555999"/>
              <a:ext cx="0" cy="787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23" name="Line 5"/>
            <p:cNvSpPr>
              <a:spLocks noChangeShapeType="1"/>
            </p:cNvSpPr>
            <p:nvPr/>
          </p:nvSpPr>
          <p:spPr bwMode="auto">
            <a:xfrm flipV="1">
              <a:off x="6751067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24" name="Line 5"/>
            <p:cNvSpPr>
              <a:spLocks noChangeShapeType="1"/>
            </p:cNvSpPr>
            <p:nvPr/>
          </p:nvSpPr>
          <p:spPr bwMode="auto">
            <a:xfrm flipH="1" flipV="1">
              <a:off x="7352924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</p:grp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5307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Example: drawing conformations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TextBox 92"/>
          <p:cNvSpPr txBox="1"/>
          <p:nvPr/>
        </p:nvSpPr>
        <p:spPr>
          <a:xfrm>
            <a:off x="7655428" y="6407235"/>
            <a:ext cx="134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p.125-7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6" name="Text Box 14"/>
          <p:cNvSpPr txBox="1">
            <a:spLocks noChangeArrowheads="1"/>
          </p:cNvSpPr>
          <p:nvPr/>
        </p:nvSpPr>
        <p:spPr bwMode="auto">
          <a:xfrm>
            <a:off x="365125" y="900009"/>
            <a:ext cx="76370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For each of the molecules shown here, draw the </a:t>
            </a:r>
            <a:r>
              <a:rPr lang="en-US" sz="2000" i="1" dirty="0" smtClean="0">
                <a:latin typeface="Candara"/>
              </a:rPr>
              <a:t>other</a:t>
            </a:r>
            <a:r>
              <a:rPr lang="en-US" sz="2000" dirty="0" smtClean="0">
                <a:latin typeface="Candara"/>
              </a:rPr>
              <a:t> conformation.</a:t>
            </a:r>
            <a:br>
              <a:rPr lang="en-US" sz="2000" dirty="0" smtClean="0">
                <a:latin typeface="Candara"/>
              </a:rPr>
            </a:br>
            <a:r>
              <a:rPr lang="en-US" sz="2000" i="1" dirty="0" smtClean="0">
                <a:latin typeface="Candara"/>
              </a:rPr>
              <a:t>[So if it’s Newman draw a dash-wedge version &amp; vv.]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038" y="1607895"/>
            <a:ext cx="5164818" cy="3290044"/>
          </a:xfrm>
          <a:prstGeom prst="rect">
            <a:avLst/>
          </a:prstGeom>
        </p:spPr>
      </p:pic>
      <p:sp>
        <p:nvSpPr>
          <p:cNvPr id="98" name="Line 4"/>
          <p:cNvSpPr>
            <a:spLocks noChangeShapeType="1"/>
          </p:cNvSpPr>
          <p:nvPr/>
        </p:nvSpPr>
        <p:spPr bwMode="auto">
          <a:xfrm flipV="1">
            <a:off x="6572851" y="2142437"/>
            <a:ext cx="296262" cy="38203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99" name="Line 5"/>
          <p:cNvSpPr>
            <a:spLocks noChangeShapeType="1"/>
          </p:cNvSpPr>
          <p:nvPr/>
        </p:nvSpPr>
        <p:spPr bwMode="auto">
          <a:xfrm flipV="1">
            <a:off x="7478713" y="1761422"/>
            <a:ext cx="3048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00" name="Line 6"/>
          <p:cNvSpPr>
            <a:spLocks noChangeShapeType="1"/>
          </p:cNvSpPr>
          <p:nvPr/>
        </p:nvSpPr>
        <p:spPr bwMode="auto">
          <a:xfrm>
            <a:off x="6869113" y="2142437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03" name="AutoShape 9" descr="Wide downward diagonal"/>
          <p:cNvSpPr>
            <a:spLocks noChangeArrowheads="1"/>
          </p:cNvSpPr>
          <p:nvPr/>
        </p:nvSpPr>
        <p:spPr bwMode="auto">
          <a:xfrm rot="11969888" flipH="1">
            <a:off x="7330580" y="2109116"/>
            <a:ext cx="152400" cy="457200"/>
          </a:xfrm>
          <a:prstGeom prst="triangle">
            <a:avLst>
              <a:gd name="adj" fmla="val 50000"/>
            </a:avLst>
          </a:prstGeom>
          <a:pattFill prst="wdDnDiag">
            <a:fgClr>
              <a:schemeClr val="tx2"/>
            </a:fgClr>
            <a:bgClr>
              <a:srgbClr val="FFFFFF"/>
            </a:bgClr>
          </a:patt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04" name="AutoShape 10"/>
          <p:cNvSpPr>
            <a:spLocks noChangeArrowheads="1"/>
          </p:cNvSpPr>
          <p:nvPr/>
        </p:nvSpPr>
        <p:spPr bwMode="auto">
          <a:xfrm rot="6952743" flipH="1">
            <a:off x="6539120" y="1784321"/>
            <a:ext cx="149225" cy="4953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/>
        </p:nvSpPr>
        <p:spPr bwMode="auto">
          <a:xfrm>
            <a:off x="7732714" y="2312294"/>
            <a:ext cx="1043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CH2CH3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7126859" y="245673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107" name="Text Box 13"/>
          <p:cNvSpPr txBox="1">
            <a:spLocks noChangeArrowheads="1"/>
          </p:cNvSpPr>
          <p:nvPr/>
        </p:nvSpPr>
        <p:spPr bwMode="auto">
          <a:xfrm>
            <a:off x="7681725" y="1475185"/>
            <a:ext cx="5135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: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: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08" name="Text Box 14"/>
          <p:cNvSpPr txBox="1">
            <a:spLocks noChangeArrowheads="1"/>
          </p:cNvSpPr>
          <p:nvPr/>
        </p:nvSpPr>
        <p:spPr bwMode="auto">
          <a:xfrm>
            <a:off x="6399213" y="1456637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6136746" y="1649839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110" name="Text Box 16"/>
          <p:cNvSpPr txBox="1">
            <a:spLocks noChangeArrowheads="1"/>
          </p:cNvSpPr>
          <p:nvPr/>
        </p:nvSpPr>
        <p:spPr bwMode="auto">
          <a:xfrm>
            <a:off x="6255274" y="2404745"/>
            <a:ext cx="617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11" name="AutoShape 9" descr="Wide downward diagonal"/>
          <p:cNvSpPr>
            <a:spLocks noChangeArrowheads="1"/>
          </p:cNvSpPr>
          <p:nvPr/>
        </p:nvSpPr>
        <p:spPr bwMode="auto">
          <a:xfrm rot="9630112" flipH="1" flipV="1">
            <a:off x="6644783" y="1672913"/>
            <a:ext cx="152400" cy="457200"/>
          </a:xfrm>
          <a:prstGeom prst="triangle">
            <a:avLst>
              <a:gd name="adj" fmla="val 50000"/>
            </a:avLst>
          </a:prstGeom>
          <a:pattFill prst="wdDnDiag">
            <a:fgClr>
              <a:schemeClr val="tx2"/>
            </a:fgClr>
            <a:bgClr>
              <a:srgbClr val="FFFFFF"/>
            </a:bgClr>
          </a:patt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12" name="Text Box 12"/>
          <p:cNvSpPr txBox="1">
            <a:spLocks noChangeArrowheads="1"/>
          </p:cNvSpPr>
          <p:nvPr/>
        </p:nvSpPr>
        <p:spPr bwMode="auto">
          <a:xfrm>
            <a:off x="6955005" y="1607895"/>
            <a:ext cx="4010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a)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905942" y="3892209"/>
            <a:ext cx="900267" cy="84666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6751067" y="3555999"/>
            <a:ext cx="1206865" cy="1341940"/>
            <a:chOff x="6751067" y="3555999"/>
            <a:chExt cx="1206865" cy="1341940"/>
          </a:xfrm>
        </p:grpSpPr>
        <p:sp>
          <p:nvSpPr>
            <p:cNvPr id="114" name="Line 5"/>
            <p:cNvSpPr>
              <a:spLocks noChangeShapeType="1"/>
            </p:cNvSpPr>
            <p:nvPr/>
          </p:nvSpPr>
          <p:spPr bwMode="auto">
            <a:xfrm flipV="1">
              <a:off x="7360181" y="3555999"/>
              <a:ext cx="0" cy="787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15" name="Line 5"/>
            <p:cNvSpPr>
              <a:spLocks noChangeShapeType="1"/>
            </p:cNvSpPr>
            <p:nvPr/>
          </p:nvSpPr>
          <p:spPr bwMode="auto">
            <a:xfrm flipV="1">
              <a:off x="6751067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16" name="Line 5"/>
            <p:cNvSpPr>
              <a:spLocks noChangeShapeType="1"/>
            </p:cNvSpPr>
            <p:nvPr/>
          </p:nvSpPr>
          <p:spPr bwMode="auto">
            <a:xfrm flipH="1" flipV="1">
              <a:off x="7352924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</p:grpSp>
      <p:sp>
        <p:nvSpPr>
          <p:cNvPr id="117" name="Text Box 11"/>
          <p:cNvSpPr txBox="1">
            <a:spLocks noChangeArrowheads="1"/>
          </p:cNvSpPr>
          <p:nvPr/>
        </p:nvSpPr>
        <p:spPr bwMode="auto">
          <a:xfrm>
            <a:off x="7176708" y="3206691"/>
            <a:ext cx="1043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CH2CH3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/>
        </p:nvSpPr>
        <p:spPr bwMode="auto">
          <a:xfrm>
            <a:off x="7755625" y="4772247"/>
            <a:ext cx="5135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: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: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/>
        </p:nvSpPr>
        <p:spPr bwMode="auto">
          <a:xfrm>
            <a:off x="6573270" y="4772744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5" name="Text Box 11"/>
          <p:cNvSpPr txBox="1">
            <a:spLocks noChangeArrowheads="1"/>
          </p:cNvSpPr>
          <p:nvPr/>
        </p:nvSpPr>
        <p:spPr bwMode="auto">
          <a:xfrm>
            <a:off x="6530516" y="3457548"/>
            <a:ext cx="617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6" name="Text Box 11"/>
          <p:cNvSpPr txBox="1">
            <a:spLocks noChangeArrowheads="1"/>
          </p:cNvSpPr>
          <p:nvPr/>
        </p:nvSpPr>
        <p:spPr bwMode="auto">
          <a:xfrm>
            <a:off x="7870247" y="348826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7" name="Text Box 11"/>
          <p:cNvSpPr txBox="1">
            <a:spLocks noChangeArrowheads="1"/>
          </p:cNvSpPr>
          <p:nvPr/>
        </p:nvSpPr>
        <p:spPr bwMode="auto">
          <a:xfrm>
            <a:off x="7134373" y="5006667"/>
            <a:ext cx="55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:Br: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8" name="Text Box 12"/>
          <p:cNvSpPr txBox="1">
            <a:spLocks noChangeArrowheads="1"/>
          </p:cNvSpPr>
          <p:nvPr/>
        </p:nvSpPr>
        <p:spPr bwMode="auto">
          <a:xfrm>
            <a:off x="6349996" y="4147554"/>
            <a:ext cx="417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b)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grpSp>
        <p:nvGrpSpPr>
          <p:cNvPr id="129" name="Group 128"/>
          <p:cNvGrpSpPr/>
          <p:nvPr/>
        </p:nvGrpSpPr>
        <p:grpSpPr>
          <a:xfrm flipV="1">
            <a:off x="1342310" y="5124518"/>
            <a:ext cx="1206865" cy="1341940"/>
            <a:chOff x="6751067" y="3555999"/>
            <a:chExt cx="1206865" cy="1341940"/>
          </a:xfrm>
        </p:grpSpPr>
        <p:sp>
          <p:nvSpPr>
            <p:cNvPr id="130" name="Line 5"/>
            <p:cNvSpPr>
              <a:spLocks noChangeShapeType="1"/>
            </p:cNvSpPr>
            <p:nvPr/>
          </p:nvSpPr>
          <p:spPr bwMode="auto">
            <a:xfrm flipV="1">
              <a:off x="7360181" y="3555999"/>
              <a:ext cx="0" cy="787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31" name="Line 5"/>
            <p:cNvSpPr>
              <a:spLocks noChangeShapeType="1"/>
            </p:cNvSpPr>
            <p:nvPr/>
          </p:nvSpPr>
          <p:spPr bwMode="auto">
            <a:xfrm flipV="1">
              <a:off x="6751067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32" name="Line 5"/>
            <p:cNvSpPr>
              <a:spLocks noChangeShapeType="1"/>
            </p:cNvSpPr>
            <p:nvPr/>
          </p:nvSpPr>
          <p:spPr bwMode="auto">
            <a:xfrm flipH="1" flipV="1">
              <a:off x="7352924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</p:grpSp>
      <p:sp>
        <p:nvSpPr>
          <p:cNvPr id="133" name="Oval 132"/>
          <p:cNvSpPr/>
          <p:nvPr/>
        </p:nvSpPr>
        <p:spPr>
          <a:xfrm>
            <a:off x="1488724" y="5223658"/>
            <a:ext cx="900267" cy="84666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1333849" y="4887448"/>
            <a:ext cx="1206865" cy="1341940"/>
            <a:chOff x="6751067" y="3555999"/>
            <a:chExt cx="1206865" cy="1341940"/>
          </a:xfrm>
        </p:grpSpPr>
        <p:sp>
          <p:nvSpPr>
            <p:cNvPr id="135" name="Line 5"/>
            <p:cNvSpPr>
              <a:spLocks noChangeShapeType="1"/>
            </p:cNvSpPr>
            <p:nvPr/>
          </p:nvSpPr>
          <p:spPr bwMode="auto">
            <a:xfrm flipV="1">
              <a:off x="7360181" y="3555999"/>
              <a:ext cx="0" cy="787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36" name="Line 5"/>
            <p:cNvSpPr>
              <a:spLocks noChangeShapeType="1"/>
            </p:cNvSpPr>
            <p:nvPr/>
          </p:nvSpPr>
          <p:spPr bwMode="auto">
            <a:xfrm flipV="1">
              <a:off x="6751067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137" name="Line 5"/>
            <p:cNvSpPr>
              <a:spLocks noChangeShapeType="1"/>
            </p:cNvSpPr>
            <p:nvPr/>
          </p:nvSpPr>
          <p:spPr bwMode="auto">
            <a:xfrm flipH="1" flipV="1">
              <a:off x="7352924" y="4340585"/>
              <a:ext cx="605008" cy="557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</p:grpSp>
      <p:sp>
        <p:nvSpPr>
          <p:cNvPr id="138" name="Text Box 11"/>
          <p:cNvSpPr txBox="1">
            <a:spLocks noChangeArrowheads="1"/>
          </p:cNvSpPr>
          <p:nvPr/>
        </p:nvSpPr>
        <p:spPr bwMode="auto">
          <a:xfrm>
            <a:off x="1709686" y="4538140"/>
            <a:ext cx="55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: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Br: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39" name="Text Box 11"/>
          <p:cNvSpPr txBox="1">
            <a:spLocks noChangeArrowheads="1"/>
          </p:cNvSpPr>
          <p:nvPr/>
        </p:nvSpPr>
        <p:spPr bwMode="auto">
          <a:xfrm>
            <a:off x="2425564" y="6078792"/>
            <a:ext cx="617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40" name="Text Box 11"/>
          <p:cNvSpPr txBox="1">
            <a:spLocks noChangeArrowheads="1"/>
          </p:cNvSpPr>
          <p:nvPr/>
        </p:nvSpPr>
        <p:spPr bwMode="auto">
          <a:xfrm>
            <a:off x="1156052" y="6104193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41" name="Text Box 11"/>
          <p:cNvSpPr txBox="1">
            <a:spLocks noChangeArrowheads="1"/>
          </p:cNvSpPr>
          <p:nvPr/>
        </p:nvSpPr>
        <p:spPr bwMode="auto">
          <a:xfrm>
            <a:off x="1113298" y="4788997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42" name="Text Box 11"/>
          <p:cNvSpPr txBox="1">
            <a:spLocks noChangeArrowheads="1"/>
          </p:cNvSpPr>
          <p:nvPr/>
        </p:nvSpPr>
        <p:spPr bwMode="auto">
          <a:xfrm>
            <a:off x="2453029" y="4819712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43" name="Text Box 11"/>
          <p:cNvSpPr txBox="1">
            <a:spLocks noChangeArrowheads="1"/>
          </p:cNvSpPr>
          <p:nvPr/>
        </p:nvSpPr>
        <p:spPr bwMode="auto">
          <a:xfrm>
            <a:off x="1717155" y="6338116"/>
            <a:ext cx="1043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CH2CH3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44" name="Text Box 12"/>
          <p:cNvSpPr txBox="1">
            <a:spLocks noChangeArrowheads="1"/>
          </p:cNvSpPr>
          <p:nvPr/>
        </p:nvSpPr>
        <p:spPr bwMode="auto">
          <a:xfrm>
            <a:off x="932778" y="5479003"/>
            <a:ext cx="3910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)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45" name="Line 4"/>
          <p:cNvSpPr>
            <a:spLocks noChangeShapeType="1"/>
          </p:cNvSpPr>
          <p:nvPr/>
        </p:nvSpPr>
        <p:spPr bwMode="auto">
          <a:xfrm flipV="1">
            <a:off x="4203910" y="5672034"/>
            <a:ext cx="296262" cy="38203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46" name="Line 5"/>
          <p:cNvSpPr>
            <a:spLocks noChangeShapeType="1"/>
          </p:cNvSpPr>
          <p:nvPr/>
        </p:nvSpPr>
        <p:spPr bwMode="auto">
          <a:xfrm flipV="1">
            <a:off x="5109772" y="5291019"/>
            <a:ext cx="3048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47" name="Line 6"/>
          <p:cNvSpPr>
            <a:spLocks noChangeShapeType="1"/>
          </p:cNvSpPr>
          <p:nvPr/>
        </p:nvSpPr>
        <p:spPr bwMode="auto">
          <a:xfrm>
            <a:off x="4500172" y="5672034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49" name="AutoShape 9" descr="Wide downward diagonal"/>
          <p:cNvSpPr>
            <a:spLocks noChangeArrowheads="1"/>
          </p:cNvSpPr>
          <p:nvPr/>
        </p:nvSpPr>
        <p:spPr bwMode="auto">
          <a:xfrm rot="11969888" flipH="1">
            <a:off x="4961639" y="5638713"/>
            <a:ext cx="152400" cy="457200"/>
          </a:xfrm>
          <a:prstGeom prst="triangle">
            <a:avLst>
              <a:gd name="adj" fmla="val 50000"/>
            </a:avLst>
          </a:prstGeom>
          <a:pattFill prst="wdDnDiag">
            <a:fgClr>
              <a:schemeClr val="tx2"/>
            </a:fgClr>
            <a:bgClr>
              <a:srgbClr val="FFFFFF"/>
            </a:bgClr>
          </a:patt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51" name="Text Box 11"/>
          <p:cNvSpPr txBox="1">
            <a:spLocks noChangeArrowheads="1"/>
          </p:cNvSpPr>
          <p:nvPr/>
        </p:nvSpPr>
        <p:spPr bwMode="auto">
          <a:xfrm>
            <a:off x="5389173" y="5867291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H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52" name="Text Box 12"/>
          <p:cNvSpPr txBox="1">
            <a:spLocks noChangeArrowheads="1"/>
          </p:cNvSpPr>
          <p:nvPr/>
        </p:nvSpPr>
        <p:spPr bwMode="auto">
          <a:xfrm>
            <a:off x="4745218" y="5999030"/>
            <a:ext cx="5135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: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: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53" name="Text Box 13"/>
          <p:cNvSpPr txBox="1">
            <a:spLocks noChangeArrowheads="1"/>
          </p:cNvSpPr>
          <p:nvPr/>
        </p:nvSpPr>
        <p:spPr bwMode="auto">
          <a:xfrm>
            <a:off x="5312784" y="5004782"/>
            <a:ext cx="617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54" name="Text Box 14"/>
          <p:cNvSpPr txBox="1">
            <a:spLocks noChangeArrowheads="1"/>
          </p:cNvSpPr>
          <p:nvPr/>
        </p:nvSpPr>
        <p:spPr bwMode="auto">
          <a:xfrm>
            <a:off x="3966772" y="4871934"/>
            <a:ext cx="617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55" name="Text Box 15"/>
          <p:cNvSpPr txBox="1">
            <a:spLocks noChangeArrowheads="1"/>
          </p:cNvSpPr>
          <p:nvPr/>
        </p:nvSpPr>
        <p:spPr bwMode="auto">
          <a:xfrm>
            <a:off x="3767805" y="5179436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156" name="Text Box 16"/>
          <p:cNvSpPr txBox="1">
            <a:spLocks noChangeArrowheads="1"/>
          </p:cNvSpPr>
          <p:nvPr/>
        </p:nvSpPr>
        <p:spPr bwMode="auto">
          <a:xfrm>
            <a:off x="3886333" y="5934342"/>
            <a:ext cx="617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CH3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57" name="AutoShape 9" descr="Wide downward diagonal"/>
          <p:cNvSpPr>
            <a:spLocks noChangeArrowheads="1"/>
          </p:cNvSpPr>
          <p:nvPr/>
        </p:nvSpPr>
        <p:spPr bwMode="auto">
          <a:xfrm rot="9630112" flipH="1" flipV="1">
            <a:off x="4275842" y="5202510"/>
            <a:ext cx="152400" cy="457200"/>
          </a:xfrm>
          <a:prstGeom prst="triangle">
            <a:avLst>
              <a:gd name="adj" fmla="val 50000"/>
            </a:avLst>
          </a:prstGeom>
          <a:pattFill prst="wdDnDiag">
            <a:fgClr>
              <a:schemeClr val="tx2"/>
            </a:fgClr>
            <a:bgClr>
              <a:srgbClr val="FFFFFF"/>
            </a:bgClr>
          </a:patt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58" name="Text Box 12"/>
          <p:cNvSpPr txBox="1">
            <a:spLocks noChangeArrowheads="1"/>
          </p:cNvSpPr>
          <p:nvPr/>
        </p:nvSpPr>
        <p:spPr bwMode="auto">
          <a:xfrm>
            <a:off x="4586064" y="5137492"/>
            <a:ext cx="416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d)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02" name="AutoShape 8"/>
          <p:cNvSpPr>
            <a:spLocks noChangeArrowheads="1"/>
          </p:cNvSpPr>
          <p:nvPr/>
        </p:nvSpPr>
        <p:spPr bwMode="auto">
          <a:xfrm rot="7978373" flipH="1" flipV="1">
            <a:off x="7585055" y="2076905"/>
            <a:ext cx="149024" cy="467451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50" name="AutoShape 10"/>
          <p:cNvSpPr>
            <a:spLocks noChangeArrowheads="1"/>
          </p:cNvSpPr>
          <p:nvPr/>
        </p:nvSpPr>
        <p:spPr bwMode="auto">
          <a:xfrm rot="6952743" flipH="1">
            <a:off x="4170179" y="5313918"/>
            <a:ext cx="149225" cy="4953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148" name="AutoShape 8"/>
          <p:cNvSpPr>
            <a:spLocks noChangeArrowheads="1"/>
          </p:cNvSpPr>
          <p:nvPr/>
        </p:nvSpPr>
        <p:spPr bwMode="auto">
          <a:xfrm rot="7978373" flipH="1" flipV="1">
            <a:off x="5216114" y="5606502"/>
            <a:ext cx="149024" cy="467451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8" name="Text Box 91"/>
          <p:cNvSpPr txBox="1">
            <a:spLocks noChangeArrowheads="1"/>
          </p:cNvSpPr>
          <p:nvPr/>
        </p:nvSpPr>
        <p:spPr bwMode="auto">
          <a:xfrm>
            <a:off x="6103836" y="5799094"/>
            <a:ext cx="2695870" cy="646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Can you give the IUPAC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name of these molecules?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auto">
          <a:xfrm>
            <a:off x="7771870" y="1266477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7859151" y="4886570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7228553" y="5087162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4845460" y="6113157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1778752" y="4325196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7785" y="2804855"/>
            <a:ext cx="178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3-chloropentane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194549" y="5403062"/>
            <a:ext cx="266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2-bromo-3-chloropentane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08082" y="6368894"/>
            <a:ext cx="256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2-chloro-3-methylbutane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7" name="TextBox 76"/>
          <p:cNvSpPr txBox="1"/>
          <p:nvPr/>
        </p:nvSpPr>
        <p:spPr>
          <a:xfrm rot="16200000">
            <a:off x="-172354" y="5430079"/>
            <a:ext cx="187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2-bromo-pentane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09983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/>
      <p:bldP spid="111" grpId="0" animBg="1"/>
      <p:bldP spid="112" grpId="0"/>
      <p:bldP spid="113" grpId="0" animBg="1"/>
      <p:bldP spid="117" grpId="0"/>
      <p:bldP spid="118" grpId="0"/>
      <p:bldP spid="119" grpId="0"/>
      <p:bldP spid="125" grpId="0"/>
      <p:bldP spid="126" grpId="0"/>
      <p:bldP spid="127" grpId="0"/>
      <p:bldP spid="128" grpId="0"/>
      <p:bldP spid="133" grpId="0" animBg="1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 animBg="1"/>
      <p:bldP spid="146" grpId="0" animBg="1"/>
      <p:bldP spid="147" grpId="0" animBg="1"/>
      <p:bldP spid="149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 animBg="1"/>
      <p:bldP spid="158" grpId="0"/>
      <p:bldP spid="102" grpId="0" animBg="1"/>
      <p:bldP spid="150" grpId="0" animBg="1"/>
      <p:bldP spid="148" grpId="0" animBg="1"/>
      <p:bldP spid="68" grpId="0" animBg="1"/>
      <p:bldP spid="69" grpId="0"/>
      <p:bldP spid="70" grpId="0"/>
      <p:bldP spid="71" grpId="0"/>
      <p:bldP spid="72" grpId="0"/>
      <p:bldP spid="73" grpId="0"/>
      <p:bldP spid="2" grpId="0"/>
      <p:bldP spid="75" grpId="0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56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Dihedral angles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TextBox 92"/>
          <p:cNvSpPr txBox="1"/>
          <p:nvPr/>
        </p:nvSpPr>
        <p:spPr>
          <a:xfrm>
            <a:off x="7655428" y="6407235"/>
            <a:ext cx="135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p.127-9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6" name="Text Box 14"/>
          <p:cNvSpPr txBox="1">
            <a:spLocks noChangeArrowheads="1"/>
          </p:cNvSpPr>
          <p:nvPr/>
        </p:nvSpPr>
        <p:spPr bwMode="auto">
          <a:xfrm>
            <a:off x="365125" y="900009"/>
            <a:ext cx="83281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Both of the conformations shown below are staggered.</a:t>
            </a:r>
          </a:p>
          <a:p>
            <a:endParaRPr lang="en-US" sz="800" b="1" dirty="0" smtClean="0">
              <a:solidFill>
                <a:srgbClr val="000000"/>
              </a:solidFill>
              <a:latin typeface="Candara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ndara"/>
              </a:rPr>
              <a:t>Gauche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: </a:t>
            </a: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used to refer to a conformation in which two groups are separated</a:t>
            </a:r>
            <a:br>
              <a:rPr lang="en-US" sz="2000" i="1" dirty="0" smtClean="0">
                <a:solidFill>
                  <a:srgbClr val="000000"/>
                </a:solidFill>
                <a:latin typeface="Candara"/>
              </a:rPr>
            </a:b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                 by a 60° angle</a:t>
            </a:r>
          </a:p>
          <a:p>
            <a:endParaRPr lang="en-US" sz="800" dirty="0" smtClean="0">
              <a:solidFill>
                <a:srgbClr val="000000"/>
              </a:solidFill>
              <a:latin typeface="Candara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ndara"/>
              </a:rPr>
              <a:t>Anti: </a:t>
            </a: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a conformation in which two groups are separated </a:t>
            </a:r>
            <a:r>
              <a:rPr lang="en-US" sz="2000" i="1" dirty="0">
                <a:solidFill>
                  <a:srgbClr val="000000"/>
                </a:solidFill>
                <a:latin typeface="Candara"/>
              </a:rPr>
              <a:t>by 180</a:t>
            </a: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° rotation</a:t>
            </a:r>
            <a:endParaRPr lang="en-US" sz="2000" b="1" i="1" dirty="0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6545" y="2537601"/>
            <a:ext cx="4978400" cy="1785018"/>
          </a:xfrm>
          <a:prstGeom prst="rect">
            <a:avLst/>
          </a:prstGeom>
        </p:spPr>
      </p:pic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450129" y="4335415"/>
            <a:ext cx="83792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The angles of rotation between the hydrogen atoms attached to the central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carbons are called </a:t>
            </a:r>
            <a:r>
              <a:rPr lang="en-US" sz="2000" b="1" dirty="0" smtClean="0">
                <a:latin typeface="Candara"/>
              </a:rPr>
              <a:t>dihedral </a:t>
            </a:r>
            <a:r>
              <a:rPr lang="en-US" sz="2000" dirty="0" smtClean="0">
                <a:latin typeface="Candara"/>
              </a:rPr>
              <a:t>or </a:t>
            </a:r>
            <a:r>
              <a:rPr lang="en-US" sz="2000" b="1" dirty="0" smtClean="0">
                <a:latin typeface="Candara"/>
              </a:rPr>
              <a:t>torsional angles</a:t>
            </a:r>
            <a:r>
              <a:rPr lang="en-US" sz="2000" dirty="0" smtClean="0">
                <a:latin typeface="Candara"/>
              </a:rPr>
              <a:t> </a:t>
            </a:r>
            <a:endParaRPr lang="en-US" sz="2000" b="1" dirty="0">
              <a:solidFill>
                <a:srgbClr val="000000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5557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2187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Ethane energies: staggered vs. eclipsed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TextBox 92"/>
          <p:cNvSpPr txBox="1"/>
          <p:nvPr/>
        </p:nvSpPr>
        <p:spPr>
          <a:xfrm>
            <a:off x="7655428" y="6407235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p.129-31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6" name="Text Box 14"/>
          <p:cNvSpPr txBox="1">
            <a:spLocks noChangeArrowheads="1"/>
          </p:cNvSpPr>
          <p:nvPr/>
        </p:nvSpPr>
        <p:spPr bwMode="auto">
          <a:xfrm>
            <a:off x="365125" y="900009"/>
            <a:ext cx="72513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The energy state of eclipsed ethane higher the staggered ethane.</a:t>
            </a:r>
            <a:br>
              <a:rPr lang="en-US" sz="2000" dirty="0" smtClean="0">
                <a:latin typeface="Candara"/>
              </a:rPr>
            </a:br>
            <a:r>
              <a:rPr lang="en-US" sz="2000" b="1" i="1" dirty="0" smtClean="0">
                <a:latin typeface="Candara"/>
              </a:rPr>
              <a:t>Why?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061" y="1397000"/>
            <a:ext cx="5643239" cy="419037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" y="5092700"/>
            <a:ext cx="3657600" cy="1549400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427038" y="1688068"/>
            <a:ext cx="279821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In the eclipsed form, the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 atoms opposing one 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another on the 2 Cs of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ethane are closer together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than in the staggered form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of ethane.</a:t>
            </a:r>
          </a:p>
          <a:p>
            <a:endParaRPr lang="en-US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Each H seeks to maximize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it’s own space in order to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achieve the lowest energy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level. 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Text Box 91"/>
          <p:cNvSpPr txBox="1">
            <a:spLocks noChangeArrowheads="1"/>
          </p:cNvSpPr>
          <p:nvPr/>
        </p:nvSpPr>
        <p:spPr bwMode="auto">
          <a:xfrm>
            <a:off x="7904287" y="3275233"/>
            <a:ext cx="901509" cy="646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energy 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minima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1" name="Text Box 91"/>
          <p:cNvSpPr txBox="1">
            <a:spLocks noChangeArrowheads="1"/>
          </p:cNvSpPr>
          <p:nvPr/>
        </p:nvSpPr>
        <p:spPr bwMode="auto">
          <a:xfrm>
            <a:off x="8159671" y="2380805"/>
            <a:ext cx="955836" cy="646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energy 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maxima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904287" y="2380805"/>
            <a:ext cx="255384" cy="0"/>
          </a:xfrm>
          <a:prstGeom prst="straightConnector1">
            <a:avLst/>
          </a:prstGeom>
          <a:ln>
            <a:solidFill>
              <a:srgbClr val="0000FF"/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478713" y="3932089"/>
            <a:ext cx="432099" cy="0"/>
          </a:xfrm>
          <a:prstGeom prst="straightConnector1">
            <a:avLst/>
          </a:prstGeom>
          <a:ln>
            <a:solidFill>
              <a:srgbClr val="0000FF"/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Box 91"/>
          <p:cNvSpPr txBox="1">
            <a:spLocks noChangeArrowheads="1"/>
          </p:cNvSpPr>
          <p:nvPr/>
        </p:nvSpPr>
        <p:spPr bwMode="auto">
          <a:xfrm>
            <a:off x="4170798" y="5553050"/>
            <a:ext cx="4579502" cy="92333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The eclipsed structure brings “overlapping” atoms close enough together to experience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mutual repulsion from opposite electrons. 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6922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0" grpId="0" animBg="1"/>
      <p:bldP spid="11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211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Larger groups increase eclipsed energy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TextBox 92"/>
          <p:cNvSpPr txBox="1"/>
          <p:nvPr/>
        </p:nvSpPr>
        <p:spPr>
          <a:xfrm rot="16200000">
            <a:off x="8138870" y="5687212"/>
            <a:ext cx="144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p.129-31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6" name="Text Box 14"/>
          <p:cNvSpPr txBox="1">
            <a:spLocks noChangeArrowheads="1"/>
          </p:cNvSpPr>
          <p:nvPr/>
        </p:nvSpPr>
        <p:spPr bwMode="auto">
          <a:xfrm>
            <a:off x="365125" y="900009"/>
            <a:ext cx="83949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The larger the opposed atoms or groups of an eclipsed conformation,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the higher the energy state &amp; the less stable (&amp; less likely) the conformation.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4"/>
          <a:srcRect l="59942" t="44528" b="-1"/>
          <a:stretch/>
        </p:blipFill>
        <p:spPr>
          <a:xfrm>
            <a:off x="5763412" y="1976216"/>
            <a:ext cx="2425700" cy="1422964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772592" y="1797349"/>
            <a:ext cx="4496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So if the two red dots are H, the molecule is more likely to be found in an eclipsed conformation than if the two red dots are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or a CH3 group.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169812" y="2001616"/>
            <a:ext cx="247650" cy="23495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62012" y="1976216"/>
            <a:ext cx="247650" cy="23495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8626" y="3154997"/>
            <a:ext cx="6642383" cy="22498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6772" y="5319031"/>
            <a:ext cx="798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Every </a:t>
            </a:r>
            <a:r>
              <a:rPr lang="en-US" dirty="0">
                <a:latin typeface="Candara"/>
                <a:cs typeface="Candara"/>
              </a:rPr>
              <a:t>atom or group of atoms has a measure of size called its </a:t>
            </a:r>
            <a:r>
              <a:rPr lang="en-US" b="1" dirty="0">
                <a:latin typeface="Candara"/>
                <a:cs typeface="Candara"/>
              </a:rPr>
              <a:t>van der Waals radius</a:t>
            </a:r>
            <a:r>
              <a:rPr lang="en-US" dirty="0">
                <a:latin typeface="Candara"/>
                <a:cs typeface="Candara"/>
              </a:rPr>
              <a:t>. When two groups that are not bonded to each other get within close distance of their van der Waals radii, they begin repelling one another. </a:t>
            </a:r>
            <a:r>
              <a:rPr lang="en-US" dirty="0" smtClean="0">
                <a:latin typeface="Candara"/>
                <a:cs typeface="Candara"/>
              </a:rPr>
              <a:t>Chemists </a:t>
            </a:r>
            <a:r>
              <a:rPr lang="en-US" dirty="0">
                <a:latin typeface="Candara"/>
                <a:cs typeface="Candara"/>
              </a:rPr>
              <a:t>call such repulsion </a:t>
            </a:r>
            <a:r>
              <a:rPr lang="en-US" b="1" dirty="0">
                <a:latin typeface="Candara"/>
                <a:cs typeface="Candara"/>
              </a:rPr>
              <a:t>van der Waals strain</a:t>
            </a:r>
            <a:r>
              <a:rPr lang="en-US" dirty="0">
                <a:latin typeface="Candara"/>
                <a:cs typeface="Candara"/>
              </a:rPr>
              <a:t>. </a:t>
            </a:r>
            <a:r>
              <a:rPr lang="en-US" dirty="0" smtClean="0">
                <a:latin typeface="Candara"/>
                <a:cs typeface="Candara"/>
              </a:rPr>
              <a:t>The table above lists </a:t>
            </a:r>
            <a:r>
              <a:rPr lang="en-US" dirty="0">
                <a:latin typeface="Candara"/>
                <a:cs typeface="Candara"/>
              </a:rPr>
              <a:t>van der Waals radii of some selected atoms and </a:t>
            </a:r>
            <a:r>
              <a:rPr lang="en-US" dirty="0" smtClean="0">
                <a:latin typeface="Candara"/>
                <a:cs typeface="Candara"/>
              </a:rPr>
              <a:t>groups.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8458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</Words>
  <Application>Microsoft Macintosh PowerPoint</Application>
  <PresentationFormat>On-screen Show (4:3)</PresentationFormat>
  <Paragraphs>198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2016-02-29T13:26:52Z</dcterms:created>
  <dcterms:modified xsi:type="dcterms:W3CDTF">2016-02-29T13:27:26Z</dcterms:modified>
</cp:coreProperties>
</file>