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1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F659E-E923-A34F-AF48-9A5A1A431149}" type="datetimeFigureOut">
              <a:rPr lang="en-US" smtClean="0"/>
              <a:t>3/4/16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1D9E8-D3DF-8449-8D2E-859705E5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1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71B94-EEAB-9D49-8AF8-DF91A5550F9D}" type="slidenum">
              <a:rPr lang="en-US">
                <a:latin typeface="Skia" charset="0"/>
              </a:rPr>
              <a:pPr/>
              <a:t>1</a:t>
            </a:fld>
            <a:endParaRPr lang="en-US">
              <a:latin typeface="Skia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4D6F6-75B1-6C4E-B46F-44C0DC6995BB}" type="slidenum">
              <a:rPr lang="en-US">
                <a:latin typeface="Skia" charset="0"/>
              </a:rPr>
              <a:pPr/>
              <a:t>2</a:t>
            </a:fld>
            <a:endParaRPr lang="en-US">
              <a:latin typeface="Skia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AC7AF-BCE2-3040-92AF-DAAC1BD0A50C}" type="slidenum">
              <a:rPr lang="en-US"/>
              <a:pPr/>
              <a:t>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60" charset="0"/>
              <a:ea typeface="ＭＳ Ｐゴシック" pitchFamily="60" charset="-128"/>
              <a:cs typeface="ＭＳ Ｐゴシック" pitchFamily="6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AC7AF-BCE2-3040-92AF-DAAC1BD0A50C}" type="slidenum">
              <a:rPr lang="en-US"/>
              <a:pPr/>
              <a:t>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60" charset="0"/>
              <a:ea typeface="ＭＳ Ｐゴシック" pitchFamily="60" charset="-128"/>
              <a:cs typeface="ＭＳ Ｐゴシック" pitchFamily="6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AC7AF-BCE2-3040-92AF-DAAC1BD0A50C}" type="slidenum">
              <a:rPr lang="en-US"/>
              <a:pPr/>
              <a:t>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60" charset="0"/>
              <a:ea typeface="ＭＳ Ｐゴシック" pitchFamily="60" charset="-128"/>
              <a:cs typeface="ＭＳ Ｐゴシック" pitchFamily="6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AC7AF-BCE2-3040-92AF-DAAC1BD0A50C}" type="slidenum">
              <a:rPr lang="en-US"/>
              <a:pPr/>
              <a:t>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60" charset="0"/>
              <a:ea typeface="ＭＳ Ｐゴシック" pitchFamily="60" charset="-128"/>
              <a:cs typeface="ＭＳ Ｐゴシック" pitchFamily="6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AC7AF-BCE2-3040-92AF-DAAC1BD0A50C}" type="slidenum">
              <a:rPr lang="en-US"/>
              <a:pPr/>
              <a:t>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60" charset="0"/>
              <a:ea typeface="ＭＳ Ｐゴシック" pitchFamily="60" charset="-128"/>
              <a:cs typeface="ＭＳ Ｐゴシック" pitchFamily="6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AC7AF-BCE2-3040-92AF-DAAC1BD0A50C}" type="slidenum">
              <a:rPr lang="en-US"/>
              <a:pPr/>
              <a:t>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60" charset="0"/>
              <a:ea typeface="ＭＳ Ｐゴシック" pitchFamily="60" charset="-128"/>
              <a:cs typeface="ＭＳ Ｐゴシック" pitchFamily="6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AC7AF-BCE2-3040-92AF-DAAC1BD0A50C}" type="slidenum">
              <a:rPr lang="en-US"/>
              <a:pPr/>
              <a:t>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60" charset="0"/>
              <a:ea typeface="ＭＳ Ｐゴシック" pitchFamily="60" charset="-128"/>
              <a:cs typeface="ＭＳ Ｐゴシック" pitchFamily="6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7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9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3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FF06-508A-7F41-B7CF-D57CCE1F0359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EFB77-E6AE-534D-8B7B-6BA333345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CHE2060 4:  Physical</a:t>
            </a:r>
            <a:r>
              <a:rPr lang="en-US" sz="2800" b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properties &amp; interactions</a:t>
            </a:r>
            <a:endParaRPr lang="en-US" sz="28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25604" name="Picture 0" descr="JCE2004p1232fig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634937" y="5314775"/>
            <a:ext cx="2049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ndara"/>
                <a:cs typeface="Candara"/>
              </a:rPr>
              <a:t>Daley &amp; </a:t>
            </a:r>
            <a:r>
              <a:rPr lang="en-US" b="1" dirty="0" smtClean="0">
                <a:latin typeface="Candara"/>
                <a:cs typeface="Candara"/>
              </a:rPr>
              <a:t>Daley</a:t>
            </a:r>
            <a:endParaRPr lang="en-US" b="1" dirty="0">
              <a:latin typeface="Candara"/>
              <a:cs typeface="Candara"/>
            </a:endParaRPr>
          </a:p>
          <a:p>
            <a:pPr algn="ctr"/>
            <a:r>
              <a:rPr lang="en-US" b="1" dirty="0">
                <a:latin typeface="Candara"/>
                <a:cs typeface="Candara"/>
              </a:rPr>
              <a:t>Chapter </a:t>
            </a:r>
            <a:r>
              <a:rPr lang="en-US" b="1" dirty="0" smtClean="0">
                <a:latin typeface="Candara"/>
                <a:cs typeface="Candara"/>
              </a:rPr>
              <a:t>4:</a:t>
            </a:r>
            <a:endParaRPr lang="en-US" b="1" dirty="0">
              <a:latin typeface="Candara"/>
              <a:cs typeface="Candara"/>
            </a:endParaRPr>
          </a:p>
          <a:p>
            <a:pPr algn="ctr"/>
            <a:r>
              <a:rPr lang="en-US" b="1" i="1" dirty="0">
                <a:latin typeface="Candara"/>
                <a:cs typeface="Candara"/>
              </a:rPr>
              <a:t>Physical Properties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11956" y="1063657"/>
            <a:ext cx="5087193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Candara" charset="0"/>
                <a:ea typeface="Candara" charset="0"/>
                <a:cs typeface="Candara" charset="0"/>
              </a:rPr>
              <a:t> 4.1  Physical properties of organic molecules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 Solids, liquids &amp; gases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 Melting point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 Boiling point</a:t>
            </a:r>
          </a:p>
          <a:p>
            <a:pPr lvl="1">
              <a:buFont typeface="Arial"/>
              <a:buChar char="•"/>
            </a:pPr>
            <a:endParaRPr lang="en-US" sz="1050" dirty="0" smtClean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4.2  Types of intermolecular interactions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van der Waals interactions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Dipolar interactions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Hydrogen bonding</a:t>
            </a:r>
            <a:endParaRPr lang="en-US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4.3  Solubility</a:t>
            </a:r>
          </a:p>
          <a:p>
            <a:pPr>
              <a:buFont typeface="Arial"/>
              <a:buChar char="•"/>
            </a:pPr>
            <a:endParaRPr lang="en-US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4.4  Surfactants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Micelles &amp; emulsions</a:t>
            </a:r>
          </a:p>
          <a:p>
            <a:pPr lvl="1">
              <a:buFont typeface="Arial"/>
              <a:buChar char="•"/>
            </a:pPr>
            <a:endParaRPr lang="en-US" sz="20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000" b="1" i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Labs </a:t>
            </a:r>
          </a:p>
          <a:p>
            <a:r>
              <a:rPr lang="en-US" sz="2000" i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Melting point determination</a:t>
            </a:r>
            <a:endParaRPr lang="en-US" sz="2000" i="1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000" i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Viscosity </a:t>
            </a:r>
            <a:r>
              <a:rPr lang="en-US" sz="2000" i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of organic </a:t>
            </a:r>
            <a:r>
              <a:rPr lang="en-US" sz="2000" i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compounds</a:t>
            </a:r>
          </a:p>
          <a:p>
            <a:r>
              <a:rPr lang="en-US" sz="2000" i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Distillation of wine</a:t>
            </a:r>
            <a:endParaRPr lang="en-US" sz="2000" dirty="0" smtClean="0">
              <a:latin typeface="Candara" charset="0"/>
              <a:ea typeface="Candara" charset="0"/>
              <a:cs typeface="Candara" charset="0"/>
            </a:endParaRPr>
          </a:p>
          <a:p>
            <a:pPr lvl="1">
              <a:buFont typeface="Arial"/>
              <a:buChar char="•"/>
            </a:pPr>
            <a:endParaRPr lang="en-US" sz="1050" dirty="0" smtClean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9" name="Picture 8" descr="Molecular-electrostatic-potential-map-MEP-for-meropene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53837" y="2480563"/>
            <a:ext cx="3352800" cy="220167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317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103428" name="Picture 0" descr="JCE2004p1232fig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838200" y="2053123"/>
            <a:ext cx="74675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i="1" dirty="0" smtClean="0">
                <a:latin typeface="Candara"/>
                <a:cs typeface="Candara"/>
              </a:rPr>
              <a:t>Physical </a:t>
            </a:r>
            <a:r>
              <a:rPr lang="en-US" sz="3600" b="1" i="1" dirty="0">
                <a:latin typeface="Candara"/>
                <a:cs typeface="Candara"/>
              </a:rPr>
              <a:t>p</a:t>
            </a:r>
            <a:r>
              <a:rPr lang="en-US" sz="3600" b="1" i="1" dirty="0" smtClean="0">
                <a:latin typeface="Candara"/>
                <a:cs typeface="Candara"/>
              </a:rPr>
              <a:t>roperties of simple</a:t>
            </a:r>
            <a:br>
              <a:rPr lang="en-US" sz="3600" b="1" i="1" dirty="0" smtClean="0">
                <a:latin typeface="Candara"/>
                <a:cs typeface="Candara"/>
              </a:rPr>
            </a:br>
            <a:r>
              <a:rPr lang="en-US" sz="3600" b="1" i="1" dirty="0" smtClean="0">
                <a:latin typeface="Candara"/>
                <a:cs typeface="Candara"/>
              </a:rPr>
              <a:t>organic molecules</a:t>
            </a:r>
          </a:p>
          <a:p>
            <a:pPr algn="ctr">
              <a:defRPr/>
            </a:pPr>
            <a:endParaRPr lang="en-US" sz="3600" b="1" i="1" dirty="0" smtClean="0">
              <a:latin typeface="Candara"/>
              <a:cs typeface="Candara"/>
            </a:endParaRPr>
          </a:p>
          <a:p>
            <a:pPr algn="ctr">
              <a:defRPr/>
            </a:pPr>
            <a:endParaRPr lang="en-US" sz="3600" b="1" i="1" dirty="0">
              <a:latin typeface="Candara"/>
              <a:cs typeface="Candara"/>
            </a:endParaRPr>
          </a:p>
          <a:p>
            <a:pPr algn="ctr">
              <a:defRPr/>
            </a:pPr>
            <a:r>
              <a:rPr lang="en-US" sz="3600" i="1" dirty="0" smtClean="0">
                <a:latin typeface="Candara"/>
                <a:cs typeface="Candara"/>
              </a:rPr>
              <a:t>Physical states</a:t>
            </a:r>
          </a:p>
          <a:p>
            <a:pPr algn="ctr">
              <a:defRPr/>
            </a:pPr>
            <a:r>
              <a:rPr lang="en-US" sz="3600" i="1" dirty="0" smtClean="0">
                <a:latin typeface="Candara"/>
                <a:cs typeface="Candara"/>
              </a:rPr>
              <a:t>Boiling points &amp; melting points </a:t>
            </a:r>
          </a:p>
        </p:txBody>
      </p:sp>
    </p:spTree>
    <p:extLst>
      <p:ext uri="{BB962C8B-B14F-4D97-AF65-F5344CB8AC3E}">
        <p14:creationId xmlns:p14="http://schemas.microsoft.com/office/powerpoint/2010/main" val="375866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44358" y="152400"/>
            <a:ext cx="5032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Remember physical properties?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66567" name="Text Box 22"/>
          <p:cNvSpPr txBox="1">
            <a:spLocks noChangeArrowheads="1"/>
          </p:cNvSpPr>
          <p:nvPr/>
        </p:nvSpPr>
        <p:spPr bwMode="auto">
          <a:xfrm>
            <a:off x="365125" y="923341"/>
            <a:ext cx="65406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ndara"/>
              </a:rPr>
              <a:t>A substance’s (or a molecule’s) physical properties include: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andara"/>
              </a:rPr>
              <a:t> State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andara"/>
              </a:rPr>
              <a:t> Color &amp; odor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andara"/>
              </a:rPr>
              <a:t> Refractive index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andara"/>
              </a:rPr>
              <a:t> Density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andara"/>
              </a:rPr>
              <a:t> Solubility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andara"/>
              </a:rPr>
              <a:t> Melting &amp; boiling points</a:t>
            </a:r>
            <a:endParaRPr lang="en-US" sz="2000" dirty="0">
              <a:latin typeface="Candara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36" name="Picture 0" descr="JCE2004p1232fig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63" y="3429000"/>
            <a:ext cx="2578100" cy="2578100"/>
          </a:xfrm>
          <a:prstGeom prst="rect">
            <a:avLst/>
          </a:prstGeom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075" y="3429000"/>
            <a:ext cx="2552700" cy="2578100"/>
          </a:xfrm>
          <a:prstGeom prst="rect">
            <a:avLst/>
          </a:prstGeom>
          <a:effectLst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545" y="3429000"/>
            <a:ext cx="2514600" cy="2603500"/>
          </a:xfrm>
          <a:prstGeom prst="rect">
            <a:avLst/>
          </a:prstGeom>
          <a:effectLst/>
        </p:spPr>
      </p:pic>
      <p:sp>
        <p:nvSpPr>
          <p:cNvPr id="38" name="TextBox 37"/>
          <p:cNvSpPr txBox="1"/>
          <p:nvPr/>
        </p:nvSpPr>
        <p:spPr>
          <a:xfrm>
            <a:off x="1616499" y="320529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solid</a:t>
            </a:r>
            <a:endParaRPr lang="en-US" b="1" dirty="0">
              <a:latin typeface="Candara"/>
              <a:cs typeface="Candar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6254" y="3205294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liquid</a:t>
            </a:r>
            <a:endParaRPr lang="en-US" b="1" dirty="0">
              <a:latin typeface="Candara"/>
              <a:cs typeface="Candar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02799" y="3205294"/>
            <a:ext cx="5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gas</a:t>
            </a:r>
            <a:endParaRPr lang="en-US" b="1" dirty="0">
              <a:latin typeface="Candara"/>
              <a:cs typeface="Candar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8720" y="5909578"/>
            <a:ext cx="2546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Crystalline matrix is held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together by inter-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molecular forces.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42" name="Curved Down Arrow 41"/>
          <p:cNvSpPr/>
          <p:nvPr/>
        </p:nvSpPr>
        <p:spPr>
          <a:xfrm>
            <a:off x="2478687" y="3913003"/>
            <a:ext cx="1603202" cy="573634"/>
          </a:xfrm>
          <a:prstGeom prst="curvedDown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15286" y="4425176"/>
            <a:ext cx="64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Heat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45" name="Straight Connector 44"/>
          <p:cNvCxnSpPr>
            <a:endCxn id="46" idx="2"/>
          </p:cNvCxnSpPr>
          <p:nvPr/>
        </p:nvCxnSpPr>
        <p:spPr>
          <a:xfrm rot="5400000" flipH="1" flipV="1">
            <a:off x="2844628" y="3213724"/>
            <a:ext cx="1043417" cy="35514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93239" y="1946258"/>
            <a:ext cx="901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Fusion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or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mp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48" name="Curved Down Arrow 47"/>
          <p:cNvSpPr/>
          <p:nvPr/>
        </p:nvSpPr>
        <p:spPr>
          <a:xfrm>
            <a:off x="5268634" y="3840046"/>
            <a:ext cx="1603202" cy="573634"/>
          </a:xfrm>
          <a:prstGeom prst="curvedDown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05233" y="4352219"/>
            <a:ext cx="64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Heat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50" name="Straight Connector 49"/>
          <p:cNvCxnSpPr>
            <a:endCxn id="51" idx="2"/>
          </p:cNvCxnSpPr>
          <p:nvPr/>
        </p:nvCxnSpPr>
        <p:spPr>
          <a:xfrm rot="5400000" flipH="1" flipV="1">
            <a:off x="5682077" y="3093265"/>
            <a:ext cx="1043428" cy="450161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654945" y="1873301"/>
            <a:ext cx="1547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vaporization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or</a:t>
            </a:r>
          </a:p>
          <a:p>
            <a:pPr algn="ctr"/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bp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45477" y="6403779"/>
            <a:ext cx="136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</a:rPr>
              <a:t>D&amp;D p.175-6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537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 animBg="1"/>
      <p:bldP spid="43" grpId="0"/>
      <p:bldP spid="43" grpId="1"/>
      <p:bldP spid="46" grpId="0"/>
      <p:bldP spid="48" grpId="0" animBg="1"/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62" y="2540379"/>
            <a:ext cx="6988238" cy="1491871"/>
          </a:xfrm>
          <a:prstGeom prst="rect">
            <a:avLst/>
          </a:prstGeom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44358" y="152400"/>
            <a:ext cx="2380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Liquid crystals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66567" name="Text Box 22"/>
          <p:cNvSpPr txBox="1">
            <a:spLocks noChangeArrowheads="1"/>
          </p:cNvSpPr>
          <p:nvPr/>
        </p:nvSpPr>
        <p:spPr bwMode="auto">
          <a:xfrm>
            <a:off x="365125" y="923341"/>
            <a:ext cx="8183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ndara"/>
              </a:rPr>
              <a:t>Liquid crystals are sometimes called a </a:t>
            </a:r>
            <a:r>
              <a:rPr lang="en-US" sz="2000" b="1" i="1" dirty="0" err="1" smtClean="0">
                <a:latin typeface="Candara"/>
              </a:rPr>
              <a:t>mesophase</a:t>
            </a:r>
            <a:r>
              <a:rPr lang="en-US" sz="2000" dirty="0" smtClean="0">
                <a:latin typeface="Candara"/>
              </a:rPr>
              <a:t> because they have more</a:t>
            </a:r>
            <a:br>
              <a:rPr lang="en-US" sz="2000" dirty="0" smtClean="0">
                <a:latin typeface="Candara"/>
              </a:rPr>
            </a:br>
            <a:r>
              <a:rPr lang="en-US" sz="2000" dirty="0" smtClean="0">
                <a:latin typeface="Candara"/>
              </a:rPr>
              <a:t>order than a liquid, but less than a crystal.</a:t>
            </a:r>
            <a:br>
              <a:rPr lang="en-US" sz="2000" dirty="0" smtClean="0">
                <a:latin typeface="Candara"/>
              </a:rPr>
            </a:br>
            <a:r>
              <a:rPr lang="en-US" sz="2000" dirty="0" smtClean="0">
                <a:latin typeface="Candara"/>
              </a:rPr>
              <a:t>Molecules involved are often rod-like and have disc-like </a:t>
            </a:r>
            <a:r>
              <a:rPr lang="en-US" sz="2000" dirty="0" err="1" smtClean="0">
                <a:latin typeface="Candara"/>
              </a:rPr>
              <a:t>arenes</a:t>
            </a:r>
            <a:r>
              <a:rPr lang="en-US" sz="2000" dirty="0" smtClean="0">
                <a:latin typeface="Candara"/>
              </a:rPr>
              <a:t>.</a:t>
            </a:r>
            <a:endParaRPr lang="en-US" sz="2000" dirty="0">
              <a:latin typeface="Candara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36" name="Picture 0" descr="JCE2004p1232fig1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344358" y="3470728"/>
            <a:ext cx="126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nematic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07092" y="3101396"/>
            <a:ext cx="15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smectic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358" y="2109586"/>
            <a:ext cx="766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The more ordered 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smectic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state is due to stronger intermolecular forces.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44" y="4304484"/>
            <a:ext cx="5308600" cy="1206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244" y="5470010"/>
            <a:ext cx="5156200" cy="1016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45477" y="6403779"/>
            <a:ext cx="137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</a:rPr>
              <a:t>D&amp;D p.178-9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058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44358" y="152400"/>
            <a:ext cx="22826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Melting point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66567" name="Text Box 22"/>
          <p:cNvSpPr txBox="1">
            <a:spLocks noChangeArrowheads="1"/>
          </p:cNvSpPr>
          <p:nvPr/>
        </p:nvSpPr>
        <p:spPr bwMode="auto">
          <a:xfrm>
            <a:off x="365125" y="923341"/>
            <a:ext cx="768183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ndara"/>
              </a:rPr>
              <a:t>The temperature at which a solid becomes a liquid.</a:t>
            </a:r>
            <a:br>
              <a:rPr lang="en-US" sz="2000" dirty="0" smtClean="0">
                <a:latin typeface="Candara"/>
              </a:rPr>
            </a:br>
            <a:r>
              <a:rPr lang="en-US" sz="2000" u="sng" dirty="0" smtClean="0">
                <a:latin typeface="Candara"/>
              </a:rPr>
              <a:t>Characteristic</a:t>
            </a:r>
            <a:r>
              <a:rPr lang="en-US" sz="2000" dirty="0" smtClean="0">
                <a:latin typeface="Candara"/>
              </a:rPr>
              <a:t> of molecule can be used to determine </a:t>
            </a:r>
            <a:r>
              <a:rPr lang="en-US" sz="2000" b="1" i="1" dirty="0" smtClean="0">
                <a:latin typeface="Candara"/>
              </a:rPr>
              <a:t>identity </a:t>
            </a:r>
            <a:r>
              <a:rPr lang="en-US" sz="2000" dirty="0" smtClean="0">
                <a:latin typeface="Candara"/>
              </a:rPr>
              <a:t>&amp; </a:t>
            </a:r>
            <a:r>
              <a:rPr lang="en-US" sz="2000" b="1" i="1" dirty="0" smtClean="0">
                <a:latin typeface="Candara"/>
              </a:rPr>
              <a:t>purity</a:t>
            </a:r>
            <a:r>
              <a:rPr lang="en-US" sz="2000" dirty="0" smtClean="0">
                <a:latin typeface="Candara"/>
              </a:rPr>
              <a:t>.</a:t>
            </a:r>
          </a:p>
          <a:p>
            <a:endParaRPr lang="en-US" sz="800" dirty="0" smtClean="0">
              <a:latin typeface="Candara"/>
            </a:endParaRPr>
          </a:p>
          <a:p>
            <a:r>
              <a:rPr lang="en-US" sz="2000" dirty="0" smtClean="0">
                <a:latin typeface="Candara"/>
              </a:rPr>
              <a:t>Four factors influence (and increase) melting point:</a:t>
            </a:r>
            <a:endParaRPr lang="en-US" sz="2000" dirty="0">
              <a:latin typeface="Candara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36" name="Picture 0" descr="JCE2004p1232fig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44358" y="1986664"/>
            <a:ext cx="2974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Molecular symmetry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Molecular polarity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H-bonding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Molecular weight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211" y="1722424"/>
            <a:ext cx="2125189" cy="21905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34996" y="2405395"/>
            <a:ext cx="297421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 algn="r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Both conformation &amp; orientation also matter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 r="33171"/>
          <a:stretch>
            <a:fillRect/>
          </a:stretch>
        </p:blipFill>
        <p:spPr>
          <a:xfrm>
            <a:off x="438357" y="3626185"/>
            <a:ext cx="4311569" cy="1206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38" y="5312219"/>
            <a:ext cx="1747714" cy="10133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78136" y="4370737"/>
            <a:ext cx="140115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 algn="ctr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Pentane</a:t>
            </a:r>
          </a:p>
          <a:p>
            <a:pPr marL="342900" indent="-342900" algn="ctr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mp = - 130°C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54682" y="5476115"/>
            <a:ext cx="223286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 algn="ctr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2,2-dimethylpropane</a:t>
            </a:r>
          </a:p>
          <a:p>
            <a:pPr marL="342900" indent="-342900" algn="ctr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mp = -17°C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27038" y="3626185"/>
            <a:ext cx="4322888" cy="2777594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rcRect l="55046"/>
          <a:stretch>
            <a:fillRect/>
          </a:stretch>
        </p:blipFill>
        <p:spPr>
          <a:xfrm>
            <a:off x="6944421" y="4015438"/>
            <a:ext cx="1844083" cy="1892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rcRect r="54662"/>
          <a:stretch>
            <a:fillRect/>
          </a:stretch>
        </p:blipFill>
        <p:spPr>
          <a:xfrm>
            <a:off x="5319714" y="3988970"/>
            <a:ext cx="1859797" cy="18923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347111" y="4015438"/>
            <a:ext cx="3441393" cy="1976358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024528" y="5881228"/>
            <a:ext cx="29742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Benzoic acid = 2 H-bonds</a:t>
            </a:r>
          </a:p>
          <a:p>
            <a:pPr marL="342900" indent="-342900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Benzoic alcohol = 1 H-bond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5477" y="6321831"/>
            <a:ext cx="148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</a:rPr>
              <a:t>D&amp;D p.179-83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59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19" grpId="0"/>
      <p:bldP spid="20" grpId="0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44358" y="152400"/>
            <a:ext cx="4074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Even vs. odd chain length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66567" name="Text Box 22"/>
          <p:cNvSpPr txBox="1">
            <a:spLocks noChangeArrowheads="1"/>
          </p:cNvSpPr>
          <p:nvPr/>
        </p:nvSpPr>
        <p:spPr bwMode="auto">
          <a:xfrm>
            <a:off x="365125" y="923341"/>
            <a:ext cx="81423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ndara"/>
              </a:rPr>
              <a:t>The ability of molecules to pack together tightly influences intermolecular</a:t>
            </a:r>
            <a:br>
              <a:rPr lang="en-US" sz="2000" dirty="0" smtClean="0">
                <a:latin typeface="Candara"/>
              </a:rPr>
            </a:br>
            <a:r>
              <a:rPr lang="en-US" sz="2000" dirty="0" smtClean="0">
                <a:latin typeface="Candara"/>
              </a:rPr>
              <a:t>interactions &amp; melting point.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</a:rPr>
              <a:t> Tighter packing increases melting point</a:t>
            </a:r>
            <a:endParaRPr lang="en-US" sz="2000" dirty="0">
              <a:latin typeface="Candara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36" name="Picture 0" descr="JCE2004p1232fig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ruice p98"/>
          <p:cNvPicPr>
            <a:picLocks noChangeAspect="1"/>
          </p:cNvPicPr>
          <p:nvPr/>
        </p:nvPicPr>
        <p:blipFill>
          <a:blip r:embed="rId4"/>
          <a:srcRect l="44429" t="74070" r="9485" b="19758"/>
          <a:stretch>
            <a:fillRect/>
          </a:stretch>
        </p:blipFill>
        <p:spPr>
          <a:xfrm>
            <a:off x="364541" y="5603190"/>
            <a:ext cx="6320281" cy="1164102"/>
          </a:xfrm>
          <a:prstGeom prst="rect">
            <a:avLst/>
          </a:prstGeom>
          <a:effectLst/>
        </p:spPr>
      </p:pic>
      <p:pic>
        <p:nvPicPr>
          <p:cNvPr id="23" name="Picture 22" descr="Bruice p98"/>
          <p:cNvPicPr>
            <a:picLocks noChangeAspect="1"/>
          </p:cNvPicPr>
          <p:nvPr/>
        </p:nvPicPr>
        <p:blipFill>
          <a:blip r:embed="rId4"/>
          <a:srcRect l="47134" t="43410" r="11025" b="37632"/>
          <a:stretch>
            <a:fillRect/>
          </a:stretch>
        </p:blipFill>
        <p:spPr>
          <a:xfrm>
            <a:off x="474519" y="1939004"/>
            <a:ext cx="5719804" cy="3564026"/>
          </a:xfrm>
          <a:prstGeom prst="rect">
            <a:avLst/>
          </a:prstGeom>
          <a:effectLst/>
        </p:spPr>
      </p:pic>
      <p:sp>
        <p:nvSpPr>
          <p:cNvPr id="24" name="TextBox 23"/>
          <p:cNvSpPr txBox="1"/>
          <p:nvPr/>
        </p:nvSpPr>
        <p:spPr>
          <a:xfrm>
            <a:off x="7892304" y="6397960"/>
            <a:ext cx="123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ndara"/>
                <a:cs typeface="Candara"/>
              </a:rPr>
              <a:t>Bruice</a:t>
            </a:r>
            <a:r>
              <a:rPr lang="en-US" dirty="0" smtClean="0">
                <a:latin typeface="Candara"/>
                <a:cs typeface="Candara"/>
              </a:rPr>
              <a:t> p98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322" y="1883553"/>
            <a:ext cx="2439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Pure substances also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have higher mps. 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b="1" i="1" dirty="0" smtClean="0">
                <a:latin typeface="Candara"/>
                <a:cs typeface="Candara"/>
              </a:rPr>
              <a:t>Why?</a:t>
            </a:r>
            <a:endParaRPr lang="en-US" sz="2000" b="1" i="1" dirty="0">
              <a:latin typeface="Candara"/>
              <a:cs typeface="Candar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3402" y="2897679"/>
            <a:ext cx="2431788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It’s easier for identical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molecules to pack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together evenly &amp; 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tightly.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endParaRPr lang="en-US" sz="8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A mixture of molecules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of different shapes &amp;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lengths does not pack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efficiently, so fewer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interactions.</a:t>
            </a:r>
            <a:endParaRPr lang="en-US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8025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44358" y="152400"/>
            <a:ext cx="359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Melting point &amp; shape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66567" name="Text Box 22"/>
          <p:cNvSpPr txBox="1">
            <a:spLocks noChangeArrowheads="1"/>
          </p:cNvSpPr>
          <p:nvPr/>
        </p:nvSpPr>
        <p:spPr bwMode="auto">
          <a:xfrm>
            <a:off x="365125" y="871509"/>
            <a:ext cx="8033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ndara"/>
              </a:rPr>
              <a:t>So even chains pack tighter than odd.</a:t>
            </a:r>
            <a:br>
              <a:rPr lang="en-US" sz="2000" dirty="0" smtClean="0">
                <a:latin typeface="Candara"/>
              </a:rPr>
            </a:br>
            <a:r>
              <a:rPr lang="en-US" sz="2000" dirty="0" smtClean="0">
                <a:latin typeface="Candara"/>
              </a:rPr>
              <a:t>And molecules with </a:t>
            </a:r>
            <a:r>
              <a:rPr lang="en-US" sz="2000" b="1" i="1" dirty="0" smtClean="0">
                <a:latin typeface="Candara"/>
              </a:rPr>
              <a:t>spherical shapes </a:t>
            </a:r>
            <a:r>
              <a:rPr lang="en-US" sz="2000" dirty="0" smtClean="0">
                <a:latin typeface="Candara"/>
              </a:rPr>
              <a:t>have unusually high melting points.</a:t>
            </a:r>
            <a:endParaRPr lang="en-US" sz="2000" dirty="0">
              <a:latin typeface="Candara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36" name="Picture 0" descr="JCE2004p1232fig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931725" y="6397960"/>
            <a:ext cx="207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ndara"/>
                <a:cs typeface="Candara"/>
              </a:rPr>
              <a:t>www.cem.msu.edu</a:t>
            </a:r>
            <a:endParaRPr lang="en-US" dirty="0">
              <a:latin typeface="Candara"/>
              <a:cs typeface="Candar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16467"/>
              </p:ext>
            </p:extLst>
          </p:nvPr>
        </p:nvGraphicFramePr>
        <p:xfrm>
          <a:off x="622408" y="1625522"/>
          <a:ext cx="7465268" cy="3631236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698979"/>
                <a:gridCol w="1416475"/>
                <a:gridCol w="1676977"/>
                <a:gridCol w="1672837"/>
              </a:tblGrid>
              <a:tr h="42730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Molecule</a:t>
                      </a:r>
                      <a:endParaRPr lang="en-US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Boiling point</a:t>
                      </a:r>
                    </a:p>
                    <a:p>
                      <a:pPr algn="ctr"/>
                      <a:r>
                        <a:rPr lang="en-US" dirty="0" smtClean="0"/>
                        <a:t>°C</a:t>
                      </a:r>
                      <a:endParaRPr lang="en-US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Melting</a:t>
                      </a:r>
                      <a:r>
                        <a:rPr lang="en-US" baseline="0" dirty="0" smtClean="0"/>
                        <a:t> point</a:t>
                      </a:r>
                    </a:p>
                    <a:p>
                      <a:pPr algn="ctr"/>
                      <a:r>
                        <a:rPr lang="en-US" dirty="0" smtClean="0"/>
                        <a:t>°C</a:t>
                      </a:r>
                      <a:endParaRPr lang="en-US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</a:tr>
              <a:tr h="427308">
                <a:tc>
                  <a:txBody>
                    <a:bodyPr/>
                    <a:lstStyle/>
                    <a:p>
                      <a:r>
                        <a:rPr lang="en-US" dirty="0" smtClean="0"/>
                        <a:t>pentane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-130</a:t>
                      </a:r>
                      <a:endParaRPr lang="en-US" dirty="0"/>
                    </a:p>
                  </a:txBody>
                  <a:tcPr/>
                </a:tc>
              </a:tr>
              <a:tr h="427308">
                <a:tc>
                  <a:txBody>
                    <a:bodyPr/>
                    <a:lstStyle/>
                    <a:p>
                      <a:r>
                        <a:rPr lang="en-US" dirty="0" smtClean="0"/>
                        <a:t>hexane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-95</a:t>
                      </a:r>
                      <a:endParaRPr lang="en-US" dirty="0"/>
                    </a:p>
                  </a:txBody>
                  <a:tcPr/>
                </a:tc>
              </a:tr>
              <a:tr h="42730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heptane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-91</a:t>
                      </a:r>
                      <a:endParaRPr lang="en-US" dirty="0"/>
                    </a:p>
                  </a:txBody>
                  <a:tcPr/>
                </a:tc>
              </a:tr>
              <a:tr h="427308">
                <a:tc>
                  <a:txBody>
                    <a:bodyPr/>
                    <a:lstStyle/>
                    <a:p>
                      <a:r>
                        <a:rPr lang="en-US" dirty="0" smtClean="0"/>
                        <a:t>octane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-57</a:t>
                      </a:r>
                      <a:endParaRPr lang="en-US" dirty="0"/>
                    </a:p>
                  </a:txBody>
                  <a:tcPr/>
                </a:tc>
              </a:tr>
              <a:tr h="42730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nonane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-54</a:t>
                      </a:r>
                      <a:endParaRPr lang="en-US" dirty="0"/>
                    </a:p>
                  </a:txBody>
                  <a:tcPr/>
                </a:tc>
              </a:tr>
              <a:tr h="42730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decane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-30</a:t>
                      </a:r>
                      <a:endParaRPr lang="en-US" dirty="0"/>
                    </a:p>
                  </a:txBody>
                  <a:tcPr/>
                </a:tc>
              </a:tr>
              <a:tr h="427308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tetramethylbutane</a:t>
                      </a:r>
                      <a:r>
                        <a:rPr lang="en-US" b="1" dirty="0" smtClean="0"/>
                        <a:t> (8C)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spherical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2408" y="5322593"/>
            <a:ext cx="79155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Notice that even-numbered chains have higher mp than odd.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andara"/>
                <a:cs typeface="Candara"/>
              </a:rPr>
              <a:t>Spherical molecules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pack more efficiently than elongated (linear) molecules.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The shape of spherical molecules is stable. But the rotation of all bonds in long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alkanes gives them shifting shapes that are less likely to settle in a solid (packed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&amp; crystalline) form.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7612" y="23377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44358" y="152400"/>
            <a:ext cx="3917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Examples: melting point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66567" name="Text Box 22"/>
          <p:cNvSpPr txBox="1">
            <a:spLocks noChangeArrowheads="1"/>
          </p:cNvSpPr>
          <p:nvPr/>
        </p:nvSpPr>
        <p:spPr bwMode="auto">
          <a:xfrm>
            <a:off x="365125" y="923341"/>
            <a:ext cx="503214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ndara"/>
              </a:rPr>
              <a:t>Which has the higher melting point and why?</a:t>
            </a:r>
          </a:p>
          <a:p>
            <a:endParaRPr lang="en-US" sz="2000" dirty="0" smtClean="0">
              <a:latin typeface="Candara"/>
            </a:endParaRPr>
          </a:p>
          <a:p>
            <a:pPr marL="457200" indent="-457200">
              <a:buAutoNum type="arabicParenR"/>
            </a:pPr>
            <a:r>
              <a:rPr lang="en-US" sz="2000" dirty="0" smtClean="0">
                <a:latin typeface="Candara"/>
              </a:rPr>
              <a:t>Hexane or </a:t>
            </a:r>
            <a:r>
              <a:rPr lang="en-US" sz="2000" dirty="0" err="1" smtClean="0">
                <a:latin typeface="Candara"/>
              </a:rPr>
              <a:t>cyclohexane</a:t>
            </a:r>
            <a:r>
              <a:rPr lang="en-US" sz="2000" dirty="0" smtClean="0">
                <a:latin typeface="Candara"/>
              </a:rPr>
              <a:t>?</a:t>
            </a:r>
          </a:p>
          <a:p>
            <a:pPr marL="457200" indent="-457200">
              <a:buAutoNum type="arabicParenR"/>
            </a:pPr>
            <a:endParaRPr lang="en-US" sz="2000" dirty="0" smtClean="0">
              <a:latin typeface="Candara"/>
            </a:endParaRPr>
          </a:p>
          <a:p>
            <a:pPr marL="457200" indent="-457200">
              <a:buAutoNum type="arabicParenR"/>
            </a:pPr>
            <a:endParaRPr lang="en-US" sz="2000" dirty="0" smtClean="0">
              <a:latin typeface="Candara"/>
            </a:endParaRPr>
          </a:p>
          <a:p>
            <a:pPr marL="457200" indent="-457200">
              <a:buAutoNum type="arabicParenR"/>
            </a:pPr>
            <a:endParaRPr lang="en-US" sz="2000" dirty="0" smtClean="0">
              <a:latin typeface="Candara"/>
            </a:endParaRPr>
          </a:p>
          <a:p>
            <a:pPr marL="457200" indent="-457200">
              <a:buAutoNum type="arabicParenR"/>
            </a:pPr>
            <a:endParaRPr lang="en-US" sz="2000" dirty="0" smtClean="0">
              <a:latin typeface="Candara"/>
            </a:endParaRPr>
          </a:p>
          <a:p>
            <a:pPr marL="457200" indent="-457200">
              <a:buAutoNum type="arabicParenR"/>
            </a:pPr>
            <a:endParaRPr lang="en-US" sz="2000" dirty="0" smtClean="0">
              <a:latin typeface="Candara"/>
            </a:endParaRPr>
          </a:p>
          <a:p>
            <a:pPr marL="457200" indent="-457200">
              <a:buAutoNum type="arabicParenR"/>
            </a:pPr>
            <a:endParaRPr lang="en-US" sz="2000" dirty="0" smtClean="0">
              <a:latin typeface="Candara"/>
            </a:endParaRPr>
          </a:p>
          <a:p>
            <a:pPr marL="457200" indent="-457200">
              <a:buAutoNum type="arabicParenR"/>
            </a:pPr>
            <a:r>
              <a:rPr lang="en-US" sz="2000" dirty="0" err="1" smtClean="0">
                <a:latin typeface="Candara"/>
              </a:rPr>
              <a:t>Cyclopentanethiol</a:t>
            </a:r>
            <a:r>
              <a:rPr lang="en-US" sz="2000" dirty="0" smtClean="0">
                <a:latin typeface="Candara"/>
              </a:rPr>
              <a:t> or </a:t>
            </a:r>
            <a:r>
              <a:rPr lang="en-US" sz="2000" dirty="0" err="1" smtClean="0">
                <a:latin typeface="Candara"/>
              </a:rPr>
              <a:t>cyclopentanol</a:t>
            </a:r>
            <a:r>
              <a:rPr lang="en-US" sz="2000" dirty="0" smtClean="0">
                <a:latin typeface="Candara"/>
              </a:rPr>
              <a:t>?</a:t>
            </a:r>
            <a:endParaRPr lang="en-US" sz="2000" dirty="0">
              <a:latin typeface="Candara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36" name="Picture 0" descr="JCE2004p1232fig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432295" y="1989795"/>
            <a:ext cx="2232867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 algn="ctr"/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Cyclohexane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, because it has higher symmetry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31705" y="4370564"/>
            <a:ext cx="826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SH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5477" y="6321831"/>
            <a:ext cx="148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</a:rPr>
              <a:t>D&amp;D p.179-83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 flipH="1" flipV="1">
            <a:off x="1272425" y="2451460"/>
            <a:ext cx="438150" cy="2714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ndara"/>
            </a:endParaRPr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flipV="1">
            <a:off x="1716532" y="2459397"/>
            <a:ext cx="438150" cy="271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ndara"/>
            </a:endParaRPr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 flipH="1" flipV="1">
            <a:off x="2162285" y="2460451"/>
            <a:ext cx="438150" cy="2714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ndara"/>
            </a:endParaRPr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 flipV="1">
            <a:off x="2606392" y="2468388"/>
            <a:ext cx="438150" cy="271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ndara"/>
            </a:endParaRPr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 flipH="1" flipV="1">
            <a:off x="3052145" y="2469442"/>
            <a:ext cx="438150" cy="2714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ndara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4597598" y="2021233"/>
            <a:ext cx="1249586" cy="1010831"/>
          </a:xfrm>
          <a:prstGeom prst="hexagon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gular Pentagon 36"/>
          <p:cNvSpPr/>
          <p:nvPr/>
        </p:nvSpPr>
        <p:spPr>
          <a:xfrm>
            <a:off x="1710575" y="5121731"/>
            <a:ext cx="1333967" cy="1016575"/>
          </a:xfrm>
          <a:prstGeom prst="pentagon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V="1">
            <a:off x="2395585" y="4678435"/>
            <a:ext cx="0" cy="42280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ndar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1820" y="4379555"/>
            <a:ext cx="826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OH</a:t>
            </a:r>
          </a:p>
        </p:txBody>
      </p:sp>
      <p:sp>
        <p:nvSpPr>
          <p:cNvPr id="40" name="Regular Pentagon 39"/>
          <p:cNvSpPr/>
          <p:nvPr/>
        </p:nvSpPr>
        <p:spPr>
          <a:xfrm>
            <a:off x="4300690" y="5130722"/>
            <a:ext cx="1333967" cy="1016575"/>
          </a:xfrm>
          <a:prstGeom prst="pentagon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4985700" y="4687426"/>
            <a:ext cx="0" cy="42280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ndar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7172" y="5030593"/>
            <a:ext cx="24245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marL="342900" indent="-342900" algn="ctr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The alcohol because it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is able to form </a:t>
            </a:r>
          </a:p>
          <a:p>
            <a:pPr marL="342900" indent="-342900" algn="ctr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H-bonds.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7598" y="2353590"/>
            <a:ext cx="124958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 algn="ctr"/>
            <a:r>
              <a:rPr lang="en-US" dirty="0" err="1">
                <a:solidFill>
                  <a:srgbClr val="0000FF"/>
                </a:solidFill>
                <a:latin typeface="Candara"/>
                <a:cs typeface="Candara"/>
              </a:rPr>
              <a:t>m</a:t>
            </a:r>
            <a:r>
              <a:rPr lang="en-US" smtClean="0">
                <a:solidFill>
                  <a:srgbClr val="0000FF"/>
                </a:solidFill>
                <a:latin typeface="Candara"/>
                <a:cs typeface="Candara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6.47 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7078" y="2722922"/>
            <a:ext cx="111999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 algn="ctr"/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mp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-95 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96201" y="5460895"/>
            <a:ext cx="1142531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 algn="ctr"/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bp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130 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38211" y="5464678"/>
            <a:ext cx="100500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 algn="ctr"/>
            <a:r>
              <a:rPr lang="en-US" dirty="0" err="1">
                <a:solidFill>
                  <a:srgbClr val="0000FF"/>
                </a:solidFill>
                <a:latin typeface="Candara"/>
                <a:cs typeface="Candara"/>
              </a:rPr>
              <a:t>b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140 C</a:t>
            </a:r>
          </a:p>
        </p:txBody>
      </p:sp>
    </p:spTree>
    <p:extLst>
      <p:ext uri="{BB962C8B-B14F-4D97-AF65-F5344CB8AC3E}">
        <p14:creationId xmlns:p14="http://schemas.microsoft.com/office/powerpoint/2010/main" val="39401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 animBg="1"/>
      <p:bldP spid="21" grpId="0" animBg="1"/>
      <p:bldP spid="23" grpId="0" animBg="1"/>
      <p:bldP spid="24" grpId="0" animBg="1"/>
      <p:bldP spid="31" grpId="0" animBg="1"/>
      <p:bldP spid="32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2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44358" y="152400"/>
            <a:ext cx="5576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Similar principles for boiling points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66567" name="Text Box 22"/>
          <p:cNvSpPr txBox="1">
            <a:spLocks noChangeArrowheads="1"/>
          </p:cNvSpPr>
          <p:nvPr/>
        </p:nvSpPr>
        <p:spPr bwMode="auto">
          <a:xfrm>
            <a:off x="365125" y="923341"/>
            <a:ext cx="6018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ndara"/>
              </a:rPr>
              <a:t>Notice the effects of size, polarity, &amp; ability to H-bond!</a:t>
            </a: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36" name="Picture 0" descr="JCE2004p1232fig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545477" y="6321831"/>
            <a:ext cx="13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</a:rPr>
              <a:t>D&amp;D p.183-5</a:t>
            </a:r>
            <a:endParaRPr lang="en-US" dirty="0">
              <a:latin typeface="Candara"/>
              <a:cs typeface="Candara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829649" y="1430144"/>
            <a:ext cx="7602325" cy="4321249"/>
            <a:chOff x="1485900" y="-203200"/>
            <a:chExt cx="6477000" cy="322973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rcRect b="75765"/>
            <a:stretch>
              <a:fillRect/>
            </a:stretch>
          </p:blipFill>
          <p:spPr>
            <a:xfrm>
              <a:off x="1485900" y="-203200"/>
              <a:ext cx="6477000" cy="183442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rcRect t="80213"/>
            <a:stretch>
              <a:fillRect/>
            </a:stretch>
          </p:blipFill>
          <p:spPr>
            <a:xfrm>
              <a:off x="1485900" y="1528792"/>
              <a:ext cx="6477000" cy="1497746"/>
            </a:xfrm>
            <a:prstGeom prst="rect">
              <a:avLst/>
            </a:prstGeom>
          </p:spPr>
        </p:pic>
      </p:grpSp>
      <p:sp>
        <p:nvSpPr>
          <p:cNvPr id="28" name="Rounded Rectangle 27"/>
          <p:cNvSpPr/>
          <p:nvPr/>
        </p:nvSpPr>
        <p:spPr>
          <a:xfrm>
            <a:off x="7128933" y="2827876"/>
            <a:ext cx="863600" cy="1168400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29649" y="5751393"/>
            <a:ext cx="6357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</a:rPr>
              <a:t>I’ve circled acetate, propionate, butyrate &amp; </a:t>
            </a:r>
            <a:r>
              <a:rPr lang="en-US" dirty="0" err="1" smtClean="0">
                <a:solidFill>
                  <a:srgbClr val="0000FF"/>
                </a:solidFill>
                <a:latin typeface="Candara"/>
              </a:rPr>
              <a:t>pentanoate</a:t>
            </a:r>
            <a:r>
              <a:rPr lang="en-US" dirty="0" smtClean="0">
                <a:solidFill>
                  <a:srgbClr val="0000FF"/>
                </a:solidFill>
                <a:latin typeface="Candara"/>
              </a:rPr>
              <a:t>…. </a:t>
            </a:r>
            <a:r>
              <a:rPr lang="en-US" dirty="0" err="1" smtClean="0">
                <a:solidFill>
                  <a:srgbClr val="0000FF"/>
                </a:solidFill>
                <a:latin typeface="Candara"/>
              </a:rPr>
              <a:t>VFAs</a:t>
            </a:r>
            <a:r>
              <a:rPr lang="en-US" dirty="0" smtClean="0">
                <a:solidFill>
                  <a:srgbClr val="0000FF"/>
                </a:solidFill>
                <a:latin typeface="Candar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981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Macintosh PowerPoint</Application>
  <PresentationFormat>On-screen Show (4:3)</PresentationFormat>
  <Paragraphs>151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2016-03-04T18:24:16Z</dcterms:created>
  <dcterms:modified xsi:type="dcterms:W3CDTF">2016-03-04T18:24:47Z</dcterms:modified>
</cp:coreProperties>
</file>