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BFDD-898F-FC48-B4E1-92C95E3CFF79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F09F-7CB0-A54F-9233-59C84E72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6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BD3CF-E0DB-0744-9DD7-A910154536C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BD3CF-E0DB-0744-9DD7-A910154536C9}" type="slidenum">
              <a:rPr lang="en-US"/>
              <a:pPr/>
              <a:t>3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2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9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7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7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7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3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A027-7B54-A446-9D35-2ACCC83476C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52F4-1A59-B64F-A470-D0E1379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2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4:  Physical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properties &amp; interactions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634937" y="5314775"/>
            <a:ext cx="2049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andara"/>
                <a:cs typeface="Candara"/>
              </a:rPr>
              <a:t>Daley &amp; </a:t>
            </a:r>
            <a:r>
              <a:rPr lang="en-US" b="1" dirty="0" smtClean="0">
                <a:latin typeface="Candara"/>
                <a:cs typeface="Candara"/>
              </a:rPr>
              <a:t>Daley</a:t>
            </a:r>
            <a:endParaRPr lang="en-US" b="1" dirty="0">
              <a:latin typeface="Candara"/>
              <a:cs typeface="Candara"/>
            </a:endParaRPr>
          </a:p>
          <a:p>
            <a:pPr algn="ctr"/>
            <a:r>
              <a:rPr lang="en-US" b="1" dirty="0">
                <a:latin typeface="Candara"/>
                <a:cs typeface="Candara"/>
              </a:rPr>
              <a:t>Chapter </a:t>
            </a:r>
            <a:r>
              <a:rPr lang="en-US" b="1" dirty="0" smtClean="0">
                <a:latin typeface="Candara"/>
                <a:cs typeface="Candara"/>
              </a:rPr>
              <a:t>4:</a:t>
            </a:r>
            <a:endParaRPr lang="en-US" b="1" dirty="0">
              <a:latin typeface="Candara"/>
              <a:cs typeface="Candara"/>
            </a:endParaRPr>
          </a:p>
          <a:p>
            <a:pPr algn="ctr"/>
            <a:r>
              <a:rPr lang="en-US" b="1" i="1" dirty="0">
                <a:latin typeface="Candara"/>
                <a:cs typeface="Candara"/>
              </a:rPr>
              <a:t>Physical Properties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11956" y="1063657"/>
            <a:ext cx="5087193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 4.1  Physical properties of organic molecules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Solids, liquids &amp; gases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Melting point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Boiling point</a:t>
            </a:r>
          </a:p>
          <a:p>
            <a:pPr lvl="1">
              <a:buFont typeface="Arial"/>
              <a:buChar char="•"/>
            </a:pPr>
            <a:endParaRPr lang="en-US" sz="105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4.2  Types of intermolecular interactions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van der Waals interactions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Dipolar interactions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Hydrogen bonding</a:t>
            </a:r>
            <a:endParaRPr lang="en-US" sz="105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1050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4.3  Solubility</a:t>
            </a:r>
          </a:p>
          <a:p>
            <a:pPr>
              <a:buFont typeface="Arial"/>
              <a:buChar char="•"/>
            </a:pPr>
            <a:endParaRPr lang="en-US" sz="105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4.4  Surfactants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 charset="0"/>
                <a:ea typeface="Candara" charset="0"/>
                <a:cs typeface="Candara" charset="0"/>
              </a:rPr>
              <a:t> Micelles &amp; emulsions</a:t>
            </a:r>
          </a:p>
          <a:p>
            <a:pPr lvl="1">
              <a:buFont typeface="Arial"/>
              <a:buChar char="•"/>
            </a:pPr>
            <a:endParaRPr lang="en-US" sz="20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Labs </a:t>
            </a:r>
          </a:p>
          <a:p>
            <a:r>
              <a:rPr lang="en-US" sz="20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Melting point determination</a:t>
            </a:r>
            <a:endParaRPr lang="en-US" sz="2000" i="1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Viscosity </a:t>
            </a:r>
            <a:r>
              <a:rPr lang="en-US" sz="20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of organic </a:t>
            </a:r>
            <a:r>
              <a:rPr lang="en-US" sz="20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compounds</a:t>
            </a:r>
          </a:p>
          <a:p>
            <a:r>
              <a:rPr lang="en-US" sz="20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Distillation of wine</a:t>
            </a:r>
            <a:endParaRPr lang="en-US" sz="2000" dirty="0" smtClean="0"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9" name="Picture 8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456198" y="11589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4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50532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3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Lecture 4 </a:t>
            </a:r>
            <a:r>
              <a:rPr lang="en-US" sz="2800" b="1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k</a:t>
            </a:r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ey </a:t>
            </a:r>
            <a:r>
              <a:rPr lang="en-US" sz="2800" b="1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oncepts (1):</a:t>
            </a:r>
            <a:endParaRPr lang="en-US" sz="2800" dirty="0">
              <a:solidFill>
                <a:srgbClr val="000000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965200"/>
            <a:ext cx="8289449" cy="523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Matter has </a:t>
            </a:r>
            <a:r>
              <a:rPr lang="en-US" b="1" dirty="0" smtClean="0">
                <a:latin typeface="Candara"/>
                <a:ea typeface="Candara" pitchFamily="-111" charset="0"/>
                <a:cs typeface="Candara"/>
              </a:rPr>
              <a:t>four physical states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: solid, liquid, gas &amp; plasma</a:t>
            </a:r>
            <a:r>
              <a:rPr lang="en-US" dirty="0" smtClean="0">
                <a:latin typeface="Candara"/>
                <a:cs typeface="Candara"/>
              </a:rPr>
              <a:t>.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Do </a:t>
            </a:r>
            <a:r>
              <a:rPr lang="en-US" b="1" dirty="0" smtClean="0">
                <a:latin typeface="Candara"/>
                <a:cs typeface="Candara"/>
              </a:rPr>
              <a:t>states of matter </a:t>
            </a:r>
            <a:r>
              <a:rPr lang="en-US" dirty="0" smtClean="0">
                <a:latin typeface="Candara"/>
                <a:cs typeface="Candara"/>
              </a:rPr>
              <a:t>have definite shape &amp; volume?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Gases – neither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Liquids – definite volume but no fixed shape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Solid – yes to both</a:t>
            </a:r>
          </a:p>
          <a:p>
            <a:pPr lvl="1" indent="63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b="1" dirty="0" smtClean="0">
                <a:latin typeface="Candara"/>
                <a:cs typeface="Candara"/>
              </a:rPr>
              <a:t>Molecular structure </a:t>
            </a:r>
            <a:r>
              <a:rPr lang="en-US" dirty="0" smtClean="0">
                <a:latin typeface="Candara"/>
                <a:cs typeface="Candara"/>
              </a:rPr>
              <a:t>determines a molecules physical properties.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b="1" dirty="0" smtClean="0">
                <a:latin typeface="Candara"/>
                <a:cs typeface="Candara"/>
              </a:rPr>
              <a:t>Intermolecular forces </a:t>
            </a:r>
            <a:r>
              <a:rPr lang="en-US" dirty="0" smtClean="0">
                <a:latin typeface="Candara"/>
                <a:cs typeface="Candara"/>
              </a:rPr>
              <a:t>have major effects on the physical properties of a molecule.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van </a:t>
            </a:r>
            <a:r>
              <a:rPr lang="en-US" dirty="0" err="1" smtClean="0">
                <a:latin typeface="Candara"/>
                <a:ea typeface="Candara" pitchFamily="-111" charset="0"/>
                <a:cs typeface="Candara"/>
              </a:rPr>
              <a:t>der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Waals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dipolar</a:t>
            </a:r>
          </a:p>
          <a:p>
            <a:pPr lvl="1"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hydrogen bonding</a:t>
            </a:r>
          </a:p>
          <a:p>
            <a:pPr lvl="1" indent="6350">
              <a:buFont typeface="Arial"/>
              <a:buChar char="•"/>
            </a:pP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pitchFamily="-111" charset="0"/>
                <a:cs typeface="Candara"/>
              </a:rPr>
              <a:t>Temporary dipolar attractions 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between neighboring molecules cause </a:t>
            </a:r>
            <a:r>
              <a:rPr lang="en-US" dirty="0" err="1" smtClean="0">
                <a:latin typeface="Candara"/>
                <a:ea typeface="Candara" pitchFamily="-111" charset="0"/>
                <a:cs typeface="Candara"/>
              </a:rPr>
              <a:t>vdW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.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pitchFamily="-111" charset="0"/>
                <a:cs typeface="Candara"/>
              </a:rPr>
              <a:t>Melting point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is the temperature at which solid &amp; liquid states are in equilibrium.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pitchFamily="-111" charset="0"/>
                <a:cs typeface="Candara"/>
              </a:rPr>
              <a:t>Boiling point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“		“		“           liquid &amp; gas states 		“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  <a:p>
            <a:pPr indent="6350">
              <a:buFont typeface="Arial"/>
              <a:buChar char="•"/>
            </a:pP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pitchFamily="-111" charset="0"/>
                <a:cs typeface="Candara"/>
              </a:rPr>
              <a:t>Solubility</a:t>
            </a:r>
            <a:r>
              <a:rPr lang="en-US" b="1" baseline="30000" dirty="0" smtClean="0">
                <a:latin typeface="Candara"/>
                <a:ea typeface="Candara" pitchFamily="-111" charset="0"/>
                <a:cs typeface="Candara"/>
              </a:rPr>
              <a:t> </a:t>
            </a: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is favored when the solute interacts more strongly with the solvent than</a:t>
            </a:r>
            <a:br>
              <a:rPr lang="en-US" dirty="0" smtClean="0">
                <a:latin typeface="Candara"/>
                <a:ea typeface="Candara" pitchFamily="-111" charset="0"/>
                <a:cs typeface="Candara"/>
              </a:rPr>
            </a:br>
            <a:r>
              <a:rPr lang="en-US" dirty="0" smtClean="0">
                <a:latin typeface="Candara"/>
                <a:ea typeface="Candara" pitchFamily="-111" charset="0"/>
                <a:cs typeface="Candara"/>
              </a:rPr>
              <a:t>     with other molecules of solute.</a:t>
            </a:r>
          </a:p>
          <a:p>
            <a:pPr indent="6350">
              <a:buFont typeface="Arial"/>
              <a:buChar char="•"/>
            </a:pP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0658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50532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3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Lecture 4 key concepts (2):</a:t>
            </a:r>
            <a:endParaRPr lang="en-US" sz="2800" dirty="0">
              <a:solidFill>
                <a:srgbClr val="000000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1055920"/>
            <a:ext cx="8153400" cy="54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A </a:t>
            </a:r>
            <a:r>
              <a:rPr lang="en-US" dirty="0">
                <a:latin typeface="Candara"/>
                <a:cs typeface="Candara"/>
              </a:rPr>
              <a:t>carbon bonded to some atom of different electronegativity results in a polar bond. </a:t>
            </a:r>
            <a:r>
              <a:rPr lang="en-US" b="1" dirty="0">
                <a:latin typeface="Candara"/>
                <a:cs typeface="Candara"/>
              </a:rPr>
              <a:t>Polar bonds </a:t>
            </a:r>
            <a:r>
              <a:rPr lang="en-US" dirty="0">
                <a:latin typeface="Candara"/>
                <a:cs typeface="Candara"/>
              </a:rPr>
              <a:t>cause dipolar interactions.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The </a:t>
            </a:r>
            <a:r>
              <a:rPr lang="en-US" dirty="0">
                <a:latin typeface="Candara"/>
                <a:cs typeface="Candara"/>
              </a:rPr>
              <a:t>interaction between a hydrogen that is attached to an electronegative atom and the nonbonding electrons of an atom in another molecule results in </a:t>
            </a:r>
            <a:r>
              <a:rPr lang="en-US" b="1" dirty="0">
                <a:latin typeface="Candara"/>
                <a:cs typeface="Candara"/>
              </a:rPr>
              <a:t>hydrogen bonding</a:t>
            </a:r>
            <a:r>
              <a:rPr lang="en-US" dirty="0">
                <a:latin typeface="Candara"/>
                <a:cs typeface="Candara"/>
              </a:rPr>
              <a:t>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>
                <a:latin typeface="Candara"/>
                <a:cs typeface="Candara"/>
              </a:rPr>
              <a:t>If the </a:t>
            </a:r>
            <a:r>
              <a:rPr lang="en-US" b="1" dirty="0">
                <a:latin typeface="Candara"/>
                <a:cs typeface="Candara"/>
              </a:rPr>
              <a:t>intermolecular forces </a:t>
            </a:r>
            <a:r>
              <a:rPr lang="en-US" dirty="0">
                <a:latin typeface="Candara"/>
                <a:cs typeface="Candara"/>
              </a:rPr>
              <a:t>between solute and solvent are as strong or stronger as the attractions between molecules of the solute or the solvent itself, then the solute will be </a:t>
            </a:r>
            <a:r>
              <a:rPr lang="en-US" b="1" dirty="0">
                <a:latin typeface="Candara"/>
                <a:cs typeface="Candara"/>
              </a:rPr>
              <a:t>soluble</a:t>
            </a:r>
            <a:r>
              <a:rPr lang="en-US" dirty="0">
                <a:latin typeface="Candara"/>
                <a:cs typeface="Candara"/>
              </a:rPr>
              <a:t> in the solvent.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The </a:t>
            </a:r>
            <a:r>
              <a:rPr lang="en-US" dirty="0">
                <a:latin typeface="Candara"/>
                <a:cs typeface="Candara"/>
              </a:rPr>
              <a:t>atomic weights of the atoms of a molecule contribute to the </a:t>
            </a:r>
            <a:r>
              <a:rPr lang="en-US" b="1" dirty="0">
                <a:latin typeface="Candara"/>
                <a:cs typeface="Candara"/>
              </a:rPr>
              <a:t>density</a:t>
            </a:r>
            <a:r>
              <a:rPr lang="en-US" dirty="0">
                <a:latin typeface="Candara"/>
                <a:cs typeface="Candara"/>
              </a:rPr>
              <a:t> of that molecule. When a molecule has a relatively large number of heavy atoms, its density is high.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Another </a:t>
            </a:r>
            <a:r>
              <a:rPr lang="en-US" dirty="0">
                <a:latin typeface="Candara"/>
                <a:cs typeface="Candara"/>
              </a:rPr>
              <a:t>factor that determines the density of a compound is the strength of its intermolecular attractions. </a:t>
            </a:r>
            <a:r>
              <a:rPr lang="en-US" u="sng" dirty="0">
                <a:latin typeface="Candara"/>
                <a:cs typeface="Candara"/>
              </a:rPr>
              <a:t>The stronger the intermolecular attractions, the higher the density</a:t>
            </a:r>
            <a:r>
              <a:rPr lang="en-US" dirty="0">
                <a:latin typeface="Candara"/>
                <a:cs typeface="Candara"/>
              </a:rPr>
              <a:t>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The </a:t>
            </a:r>
            <a:r>
              <a:rPr lang="en-US" dirty="0">
                <a:latin typeface="Candara"/>
                <a:cs typeface="Candara"/>
              </a:rPr>
              <a:t>larger the molecule, the less important are any functional groups in determining that molecule’s </a:t>
            </a:r>
            <a:r>
              <a:rPr lang="en-US" b="1" dirty="0">
                <a:latin typeface="Candara"/>
                <a:cs typeface="Candara"/>
              </a:rPr>
              <a:t>physical properties</a:t>
            </a:r>
            <a:r>
              <a:rPr lang="en-US" dirty="0">
                <a:latin typeface="Candara"/>
                <a:cs typeface="Candara"/>
              </a:rPr>
              <a:t>. </a:t>
            </a:r>
            <a:endParaRPr lang="en-US" sz="800" dirty="0" smtClean="0">
              <a:latin typeface="Candara"/>
              <a:ea typeface="Candara" pitchFamily="-111" charset="0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5032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Macintosh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2016-03-04T18:31:52Z</dcterms:created>
  <dcterms:modified xsi:type="dcterms:W3CDTF">2016-03-04T18:32:39Z</dcterms:modified>
</cp:coreProperties>
</file>