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A04B0-E5E0-DB44-9A63-861312AB218D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9972A-E300-9444-8BBF-B3CB39AB4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2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6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9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1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0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0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3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8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8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2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9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C5BF3-B184-2E45-B584-B51A5F55DEDB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395-D976-7844-8FD8-DEB07E4D6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7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6.1: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Symmetry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&amp;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asymmetry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6.2: Nomenclature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6.3: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Properties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asymmetric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molecules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6.4: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Optical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isomerism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6.5: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Fisher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rojections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6.6: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Molecules with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two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6.7: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Resolution of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enantiomers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cs typeface="Candara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other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arbon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2965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More than one </a:t>
            </a:r>
            <a:r>
              <a:rPr lang="en-US" sz="3600" b="1" i="1" dirty="0" err="1" smtClean="0">
                <a:latin typeface="Candara"/>
                <a:cs typeface="Candara"/>
              </a:rPr>
              <a:t>stereocenter</a:t>
            </a:r>
            <a:endParaRPr lang="en-US" sz="3600" b="1" i="1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78586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3337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Multiple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chiral carbons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&amp; </a:t>
            </a:r>
            <a:r>
              <a:rPr lang="en-US" sz="2800" b="1" dirty="0" err="1">
                <a:solidFill>
                  <a:srgbClr val="0000FF"/>
                </a:solidFill>
                <a:latin typeface="Candara"/>
              </a:rPr>
              <a:t>d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iastereomers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p.556 -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91921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Not all pairs of stereoisomers are </a:t>
            </a:r>
            <a:r>
              <a:rPr lang="en-US" sz="2000" dirty="0" smtClean="0">
                <a:latin typeface="Candara"/>
              </a:rPr>
              <a:t>enantiomers or </a:t>
            </a:r>
            <a:r>
              <a:rPr lang="en-US" sz="2000" dirty="0" smtClean="0">
                <a:latin typeface="Candara"/>
              </a:rPr>
              <a:t>mirror images.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These are both 3-chloro-2-butanol, and they are </a:t>
            </a:r>
            <a:r>
              <a:rPr lang="en-US" sz="2000" b="1" dirty="0" err="1" smtClean="0">
                <a:latin typeface="Candara"/>
              </a:rPr>
              <a:t>diastereomers</a:t>
            </a:r>
            <a:r>
              <a:rPr lang="en-US" sz="2000" b="1" dirty="0" smtClean="0">
                <a:latin typeface="Candara"/>
              </a:rPr>
              <a:t>.</a:t>
            </a:r>
            <a:endParaRPr lang="en-US" sz="2000" dirty="0" smtClean="0">
              <a:latin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6238" y="1989377"/>
            <a:ext cx="3780366" cy="1769533"/>
          </a:xfrm>
          <a:prstGeom prst="rect">
            <a:avLst/>
          </a:prstGeom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5985934" y="2723804"/>
            <a:ext cx="2366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Conformation @ C3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has been switched.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2717801" y="2286740"/>
            <a:ext cx="347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037668" y="2313059"/>
            <a:ext cx="347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037668" y="2723804"/>
            <a:ext cx="347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717801" y="2722435"/>
            <a:ext cx="347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79438" y="3716476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Each of these </a:t>
            </a:r>
            <a:r>
              <a:rPr lang="en-US" sz="2000" b="1" dirty="0" err="1" smtClean="0">
                <a:latin typeface="Candara"/>
              </a:rPr>
              <a:t>diastereomers</a:t>
            </a:r>
            <a:r>
              <a:rPr lang="en-US" sz="2000" dirty="0">
                <a:latin typeface="Candara"/>
              </a:rPr>
              <a:t> </a:t>
            </a:r>
            <a:r>
              <a:rPr lang="en-US" sz="2000" dirty="0" smtClean="0">
                <a:latin typeface="Candara"/>
              </a:rPr>
              <a:t>has a mirror image enantiomer. Draw them!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202" y="4223581"/>
            <a:ext cx="6332010" cy="1634067"/>
          </a:xfrm>
          <a:prstGeom prst="rect">
            <a:avLst/>
          </a:prstGeom>
          <a:ln w="28575" cmpd="sng">
            <a:solidFill>
              <a:srgbClr val="0000FF"/>
            </a:solidFill>
            <a:prstDash val="sysDash"/>
          </a:ln>
        </p:spPr>
      </p:pic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2541" y="596657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How many stereoisomers can a molecule have? Well, if it has </a:t>
            </a:r>
            <a:r>
              <a:rPr lang="en-US" sz="2000" b="1" i="1" dirty="0" smtClean="0">
                <a:latin typeface="Candara"/>
              </a:rPr>
              <a:t>n</a:t>
            </a:r>
            <a:r>
              <a:rPr lang="en-US" sz="2000" dirty="0" smtClean="0">
                <a:latin typeface="Candara"/>
              </a:rPr>
              <a:t> chiral carbons, there can be </a:t>
            </a:r>
            <a:r>
              <a:rPr lang="en-US" sz="2000" b="1" i="1" dirty="0" smtClean="0">
                <a:latin typeface="Candara"/>
              </a:rPr>
              <a:t>2</a:t>
            </a:r>
            <a:r>
              <a:rPr lang="en-US" sz="2800" b="1" i="1" baseline="30000" dirty="0" smtClean="0">
                <a:latin typeface="Candara"/>
              </a:rPr>
              <a:t>n</a:t>
            </a:r>
            <a:r>
              <a:rPr lang="en-US" sz="2000" dirty="0" smtClean="0">
                <a:latin typeface="Candara"/>
              </a:rPr>
              <a:t> stereoisomers.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59882" y="1589788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latin typeface="Candara"/>
              </a:rPr>
              <a:t>Diastereomers</a:t>
            </a:r>
            <a:r>
              <a:rPr lang="en-US" sz="2000" b="1" dirty="0" smtClean="0">
                <a:latin typeface="Candara"/>
              </a:rPr>
              <a:t>: </a:t>
            </a:r>
            <a:r>
              <a:rPr lang="en-US" sz="2000" i="1" dirty="0" smtClean="0">
                <a:latin typeface="Candara"/>
              </a:rPr>
              <a:t>stereoisomers that are not </a:t>
            </a:r>
            <a:r>
              <a:rPr lang="en-US" sz="2000" i="1" dirty="0" err="1" smtClean="0">
                <a:latin typeface="Candara"/>
              </a:rPr>
              <a:t>enationmers</a:t>
            </a:r>
            <a:r>
              <a:rPr lang="en-US" sz="2000" i="1" dirty="0" smtClean="0">
                <a:latin typeface="Candara"/>
              </a:rPr>
              <a:t>.</a:t>
            </a:r>
            <a:endParaRPr lang="en-US" sz="2000" dirty="0" smtClean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7629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3199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Meso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somers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37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p.557 -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latin typeface="Candara"/>
              </a:rPr>
              <a:t>Meso</a:t>
            </a:r>
            <a:r>
              <a:rPr lang="en-US" sz="2000" b="1" dirty="0" smtClean="0">
                <a:latin typeface="Candara"/>
              </a:rPr>
              <a:t> </a:t>
            </a:r>
            <a:r>
              <a:rPr lang="en-US" sz="2000" dirty="0" smtClean="0">
                <a:latin typeface="Candara"/>
              </a:rPr>
              <a:t>compounds: </a:t>
            </a:r>
            <a:r>
              <a:rPr lang="en-US" sz="2000" i="1" dirty="0" smtClean="0">
                <a:latin typeface="Candara"/>
              </a:rPr>
              <a:t>another </a:t>
            </a:r>
            <a:r>
              <a:rPr lang="en-US" sz="2000" i="1" dirty="0" smtClean="0">
                <a:latin typeface="Candara"/>
              </a:rPr>
              <a:t>form of </a:t>
            </a:r>
            <a:r>
              <a:rPr lang="en-US" sz="2000" i="1" dirty="0" smtClean="0">
                <a:latin typeface="Candara"/>
              </a:rPr>
              <a:t>stereoisomer defined by an </a:t>
            </a:r>
            <a:r>
              <a:rPr lang="en-US" sz="2000" i="1" dirty="0" smtClean="0">
                <a:latin typeface="Candara"/>
              </a:rPr>
              <a:t>internal plane of symmetry (internal reflection).</a:t>
            </a:r>
            <a:endParaRPr lang="en-US" sz="2000" b="1" i="1" dirty="0" smtClean="0">
              <a:latin typeface="Candara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315883" y="4707226"/>
            <a:ext cx="59874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In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meso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compounds the groups at C2 &amp; C3 are the </a:t>
            </a:r>
            <a:r>
              <a:rPr lang="en-US" b="1" dirty="0" smtClean="0">
                <a:solidFill>
                  <a:srgbClr val="0000FF"/>
                </a:solidFill>
                <a:latin typeface="Candara"/>
              </a:rPr>
              <a:t>same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… </a:t>
            </a:r>
          </a:p>
          <a:p>
            <a:endParaRPr lang="en-US" dirty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…but the conformations at  C2 &amp; C3 are </a:t>
            </a:r>
            <a:r>
              <a:rPr lang="en-US" b="1" dirty="0" smtClean="0">
                <a:solidFill>
                  <a:srgbClr val="0000FF"/>
                </a:solidFill>
                <a:latin typeface="Candara"/>
              </a:rPr>
              <a:t>opposite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.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79438" y="4064343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andara"/>
              </a:rPr>
              <a:t>Meso</a:t>
            </a:r>
            <a:r>
              <a:rPr lang="en-US" sz="2000" dirty="0" smtClean="0">
                <a:latin typeface="Candara"/>
              </a:rPr>
              <a:t> compounds have no optical activity.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622" y="1778010"/>
            <a:ext cx="4823605" cy="228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95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5798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Meso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examples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37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p.557 -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For each compound </a:t>
            </a:r>
            <a:r>
              <a:rPr lang="en-US" sz="2000" dirty="0" smtClean="0">
                <a:latin typeface="Candara"/>
              </a:rPr>
              <a:t>shown here:</a:t>
            </a:r>
            <a:endParaRPr lang="en-US" sz="2000" dirty="0" smtClean="0">
              <a:latin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Mark chiral carbons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Determine whether they are R or 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Are any </a:t>
            </a:r>
            <a:r>
              <a:rPr lang="en-US" sz="2000" dirty="0" err="1" smtClean="0">
                <a:latin typeface="Candara"/>
              </a:rPr>
              <a:t>meso</a:t>
            </a:r>
            <a:r>
              <a:rPr lang="en-US" sz="2000" dirty="0" smtClean="0">
                <a:latin typeface="Candara"/>
              </a:rPr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Which are optically active?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2266" y="2920999"/>
            <a:ext cx="1341967" cy="1704085"/>
          </a:xfrm>
          <a:prstGeom prst="rect">
            <a:avLst/>
          </a:prstGeom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1760998" y="3263908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761001" y="3704169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3188" y="3058788"/>
            <a:ext cx="2341033" cy="1329231"/>
          </a:xfrm>
          <a:prstGeom prst="rect">
            <a:avLst/>
          </a:prstGeom>
        </p:spPr>
      </p:pic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690549" y="3206960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4483124" y="3627498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5408" y="1608694"/>
            <a:ext cx="1426721" cy="1240627"/>
          </a:xfrm>
          <a:prstGeom prst="rect">
            <a:avLst/>
          </a:prstGeom>
        </p:spPr>
      </p:pic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7106195" y="1991146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847971" y="1988359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7247" y="3353066"/>
            <a:ext cx="1667949" cy="2553403"/>
          </a:xfrm>
          <a:prstGeom prst="rect">
            <a:avLst/>
          </a:prstGeom>
        </p:spPr>
      </p:pic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7136808" y="3644431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144289" y="4047629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134837" y="4467760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108452" y="4921757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552658" y="2837628"/>
            <a:ext cx="1100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meso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9523" y="3114498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0274" y="401376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3309" y="2870956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48296" y="37392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50092" y="2035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95408" y="2035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02976" y="345976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49832" y="4095978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95753" y="46250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41674" y="515419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7321" y="5538911"/>
            <a:ext cx="4846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All but the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cyclohexane </a:t>
            </a:r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are optically active.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8504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Macintosh PowerPoint</Application>
  <PresentationFormat>On-screen Show (4:3)</PresentationFormat>
  <Paragraphs>75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2016-03-29T19:47:53Z</dcterms:created>
  <dcterms:modified xsi:type="dcterms:W3CDTF">2016-03-29T19:48:10Z</dcterms:modified>
</cp:coreProperties>
</file>