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1" d="100"/>
          <a:sy n="21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9E736-FC65-AF49-837A-FB4E3F472928}" type="datetimeFigureOut">
              <a:rPr lang="en-US" smtClean="0"/>
              <a:t>3/29/16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1A59C-A820-FF43-9D29-F3AFD0BE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3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2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77D-BB46-1E43-9F53-C1CD60057FF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198-42F7-9546-8739-0FFC85E37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6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77D-BB46-1E43-9F53-C1CD60057FF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198-42F7-9546-8739-0FFC85E37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8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77D-BB46-1E43-9F53-C1CD60057FF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198-42F7-9546-8739-0FFC85E37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0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77D-BB46-1E43-9F53-C1CD60057FF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198-42F7-9546-8739-0FFC85E37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4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77D-BB46-1E43-9F53-C1CD60057FF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198-42F7-9546-8739-0FFC85E37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4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77D-BB46-1E43-9F53-C1CD60057FF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198-42F7-9546-8739-0FFC85E37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1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77D-BB46-1E43-9F53-C1CD60057FF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198-42F7-9546-8739-0FFC85E37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1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77D-BB46-1E43-9F53-C1CD60057FF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198-42F7-9546-8739-0FFC85E37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5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77D-BB46-1E43-9F53-C1CD60057FF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198-42F7-9546-8739-0FFC85E37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45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77D-BB46-1E43-9F53-C1CD60057FF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198-42F7-9546-8739-0FFC85E37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78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77D-BB46-1E43-9F53-C1CD60057FF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198-42F7-9546-8739-0FFC85E37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3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F377D-BB46-1E43-9F53-C1CD60057FF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EA198-42F7-9546-8739-0FFC85E37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0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03422" y="1663620"/>
            <a:ext cx="50210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6.1:  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Symmetry 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&amp; 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asymmetry</a:t>
            </a:r>
            <a:endParaRPr lang="en-US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800" b="1" dirty="0" smtClean="0">
                <a:latin typeface="Candara" charset="0"/>
                <a:ea typeface="Candara" charset="0"/>
                <a:cs typeface="Candara" charset="0"/>
              </a:rPr>
              <a:t> </a:t>
            </a: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6.2: Nomenclature 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of </a:t>
            </a:r>
            <a:r>
              <a:rPr lang="en-US" b="1" dirty="0" err="1"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b="1" dirty="0" err="1" smtClean="0"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b="1" dirty="0" smtClean="0">
              <a:latin typeface="Candara" charset="0"/>
              <a:ea typeface="Candara" charset="0"/>
              <a:cs typeface="Candara" charset="0"/>
            </a:endParaRP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6.3: 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Properties of 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asymmetric 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molecules</a:t>
            </a: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6.4: 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Optical 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isomerism</a:t>
            </a:r>
            <a:endParaRPr lang="en-US" b="1" dirty="0" smtClean="0">
              <a:latin typeface="Candara" charset="0"/>
              <a:ea typeface="Candara" charset="0"/>
              <a:cs typeface="Candara" charset="0"/>
            </a:endParaRP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6.5: 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Fisher </a:t>
            </a:r>
            <a:r>
              <a:rPr lang="en-US" b="1" dirty="0">
                <a:latin typeface="Candara" charset="0"/>
                <a:ea typeface="Candara" charset="0"/>
                <a:cs typeface="Candara" charset="0"/>
              </a:rPr>
              <a:t>p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rojections</a:t>
            </a:r>
            <a:endParaRPr lang="en-US" b="1" dirty="0" smtClean="0">
              <a:latin typeface="Candara" charset="0"/>
              <a:ea typeface="Candara" charset="0"/>
              <a:cs typeface="Candara" charset="0"/>
            </a:endParaRP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6.6: 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Molecules with 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two </a:t>
            </a:r>
            <a:r>
              <a:rPr lang="en-US" b="1" dirty="0" err="1"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b="1" dirty="0" err="1" smtClean="0"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b="1" dirty="0" smtClean="0">
              <a:latin typeface="Candara" charset="0"/>
              <a:ea typeface="Candara" charset="0"/>
              <a:cs typeface="Candara" charset="0"/>
            </a:endParaRP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6.7:  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Resolution of 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enantiomers</a:t>
            </a:r>
            <a:endParaRPr lang="en-US" b="1" dirty="0">
              <a:latin typeface="Candara"/>
              <a:cs typeface="Candara"/>
            </a:endParaRPr>
          </a:p>
          <a:p>
            <a:endParaRPr lang="en-US" sz="800" b="1" dirty="0" smtClean="0"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latin typeface="Candara"/>
                <a:ea typeface="Candara" charset="0"/>
                <a:cs typeface="Candara"/>
              </a:rPr>
              <a:t>6.8: </a:t>
            </a:r>
            <a:r>
              <a:rPr lang="en-US" b="1" dirty="0" err="1" smtClean="0">
                <a:latin typeface="Candara"/>
                <a:ea typeface="Candara" charset="0"/>
                <a:cs typeface="Candara"/>
              </a:rPr>
              <a:t>Stereocenters</a:t>
            </a:r>
            <a:r>
              <a:rPr lang="en-US" b="1" dirty="0" smtClean="0">
                <a:latin typeface="Candara"/>
                <a:ea typeface="Candara" charset="0"/>
                <a:cs typeface="Candara"/>
              </a:rPr>
              <a:t> </a:t>
            </a:r>
            <a:r>
              <a:rPr lang="en-US" b="1" dirty="0" smtClean="0">
                <a:latin typeface="Candara"/>
                <a:ea typeface="Candara" charset="0"/>
                <a:cs typeface="Candara"/>
              </a:rPr>
              <a:t>other </a:t>
            </a:r>
            <a:r>
              <a:rPr lang="en-US" b="1" dirty="0">
                <a:latin typeface="Candara"/>
                <a:ea typeface="Candara" charset="0"/>
                <a:cs typeface="Candara"/>
              </a:rPr>
              <a:t>t</a:t>
            </a:r>
            <a:r>
              <a:rPr lang="en-US" b="1" dirty="0" smtClean="0">
                <a:latin typeface="Candara"/>
                <a:ea typeface="Candara" charset="0"/>
                <a:cs typeface="Candara"/>
              </a:rPr>
              <a:t>han </a:t>
            </a:r>
            <a:r>
              <a:rPr lang="en-US" b="1" dirty="0">
                <a:latin typeface="Candara"/>
                <a:ea typeface="Candara" charset="0"/>
                <a:cs typeface="Candara"/>
              </a:rPr>
              <a:t>c</a:t>
            </a:r>
            <a:r>
              <a:rPr lang="en-US" b="1" dirty="0" smtClean="0">
                <a:latin typeface="Candara"/>
                <a:ea typeface="Candara" charset="0"/>
                <a:cs typeface="Candara"/>
              </a:rPr>
              <a:t>arbon</a:t>
            </a:r>
            <a:endParaRPr lang="en-US" b="1" dirty="0" smtClean="0">
              <a:latin typeface="Candara"/>
              <a:ea typeface="Candara" charset="0"/>
              <a:cs typeface="Candara"/>
            </a:endParaRPr>
          </a:p>
          <a:p>
            <a:endParaRPr lang="en-US" sz="800" b="1" dirty="0" smtClean="0">
              <a:latin typeface="Candara"/>
              <a:ea typeface="Candara" charset="0"/>
              <a:cs typeface="Candara"/>
            </a:endParaRPr>
          </a:p>
        </p:txBody>
      </p:sp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solidFill>
            <a:schemeClr val="bg1">
              <a:alpha val="74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Lecture 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6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: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Chirality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8741" y="5593537"/>
            <a:ext cx="2634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ndara"/>
                <a:cs typeface="Candara"/>
              </a:rPr>
              <a:t>Daley &amp; Daley, Chapter 11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Chirality</a:t>
            </a:r>
            <a:endParaRPr lang="en-US" b="1" i="1" dirty="0">
              <a:latin typeface="Candara"/>
              <a:cs typeface="Candara"/>
            </a:endParaRPr>
          </a:p>
        </p:txBody>
      </p:sp>
      <p:pic>
        <p:nvPicPr>
          <p:cNvPr id="8" name="Picture 7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25619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44377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Key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ideas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about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chirality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(1)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208769" y="6403779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p.566 -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9306" y="994834"/>
            <a:ext cx="856257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All </a:t>
            </a:r>
            <a:r>
              <a:rPr lang="en-US" sz="2000" dirty="0">
                <a:latin typeface="Candara"/>
                <a:cs typeface="Candara"/>
              </a:rPr>
              <a:t>three-dimensional objects are either </a:t>
            </a:r>
            <a:r>
              <a:rPr lang="en-US" sz="2000" b="1" dirty="0">
                <a:latin typeface="Candara"/>
                <a:cs typeface="Candara"/>
              </a:rPr>
              <a:t>symmetric or asymmetric</a:t>
            </a:r>
            <a:r>
              <a:rPr lang="en-US" sz="2000" dirty="0">
                <a:latin typeface="Candara"/>
                <a:cs typeface="Candara"/>
              </a:rPr>
              <a:t>. You can </a:t>
            </a:r>
            <a:r>
              <a:rPr lang="en-US" sz="2000" b="1" dirty="0">
                <a:latin typeface="Candara"/>
                <a:cs typeface="Candara"/>
              </a:rPr>
              <a:t>superimpose</a:t>
            </a:r>
            <a:r>
              <a:rPr lang="en-US" sz="2000" dirty="0">
                <a:latin typeface="Candara"/>
                <a:cs typeface="Candara"/>
              </a:rPr>
              <a:t> a symmetric object onto its mirror image, but you cannot superimpose an asymmetric object onto its mirror image. </a:t>
            </a:r>
            <a:endParaRPr lang="en-US" sz="2000" dirty="0" smtClean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endParaRPr lang="en-US" sz="1000" dirty="0" smtClean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sz="2000" b="1" dirty="0" smtClean="0">
                <a:latin typeface="Candara"/>
                <a:cs typeface="Candara"/>
              </a:rPr>
              <a:t>Stereoisomers</a:t>
            </a:r>
            <a:r>
              <a:rPr lang="en-US" sz="2000" dirty="0" smtClean="0">
                <a:latin typeface="Candara"/>
                <a:cs typeface="Candara"/>
              </a:rPr>
              <a:t> </a:t>
            </a:r>
            <a:r>
              <a:rPr lang="en-US" sz="2000" dirty="0">
                <a:latin typeface="Candara"/>
                <a:cs typeface="Candara"/>
              </a:rPr>
              <a:t>are molecules that have the same sequence of bonds, but have a different arrangement of the atoms in space. </a:t>
            </a:r>
            <a:endParaRPr lang="en-US" sz="2000" dirty="0" smtClean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endParaRPr lang="en-US" sz="1000" dirty="0" smtClean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 </a:t>
            </a:r>
            <a:r>
              <a:rPr lang="en-US" sz="2000" dirty="0">
                <a:latin typeface="Candara"/>
                <a:cs typeface="Candara"/>
              </a:rPr>
              <a:t>There are two types of stereoisomers. </a:t>
            </a:r>
          </a:p>
          <a:p>
            <a:pPr lvl="1"/>
            <a:r>
              <a:rPr lang="en-US" sz="2000" dirty="0">
                <a:latin typeface="Candara"/>
                <a:cs typeface="Candara"/>
              </a:rPr>
              <a:t>1. </a:t>
            </a:r>
            <a:r>
              <a:rPr lang="en-US" sz="2000" b="1" dirty="0">
                <a:latin typeface="Candara"/>
                <a:cs typeface="Candara"/>
              </a:rPr>
              <a:t>Enantiomers</a:t>
            </a:r>
            <a:r>
              <a:rPr lang="en-US" sz="2000" dirty="0">
                <a:latin typeface="Candara"/>
                <a:cs typeface="Candara"/>
              </a:rPr>
              <a:t>: Compounds that have a mirror image relationship. </a:t>
            </a:r>
          </a:p>
          <a:p>
            <a:pPr lvl="1"/>
            <a:r>
              <a:rPr lang="en-US" sz="2000" dirty="0">
                <a:latin typeface="Candara"/>
                <a:cs typeface="Candara"/>
              </a:rPr>
              <a:t>2. </a:t>
            </a:r>
            <a:r>
              <a:rPr lang="en-US" sz="2000" b="1" dirty="0" err="1">
                <a:latin typeface="Candara"/>
                <a:cs typeface="Candara"/>
              </a:rPr>
              <a:t>Diastereomers</a:t>
            </a:r>
            <a:r>
              <a:rPr lang="en-US" sz="2000" dirty="0">
                <a:latin typeface="Candara"/>
                <a:cs typeface="Candara"/>
              </a:rPr>
              <a:t>: Stereoisomers that are not enantiomers. </a:t>
            </a:r>
          </a:p>
          <a:p>
            <a:endParaRPr lang="en-US" sz="1000" dirty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A </a:t>
            </a:r>
            <a:r>
              <a:rPr lang="en-US" sz="2000" dirty="0">
                <a:latin typeface="Candara"/>
                <a:cs typeface="Candara"/>
              </a:rPr>
              <a:t>carbon atom bonded to four different groups is </a:t>
            </a:r>
            <a:r>
              <a:rPr lang="en-US" sz="2000" b="1" dirty="0" err="1">
                <a:latin typeface="Candara"/>
                <a:cs typeface="Candara"/>
              </a:rPr>
              <a:t>stereogenic</a:t>
            </a:r>
            <a:r>
              <a:rPr lang="en-US" sz="2000" b="1" dirty="0">
                <a:latin typeface="Candara"/>
                <a:cs typeface="Candara"/>
              </a:rPr>
              <a:t> center</a:t>
            </a:r>
            <a:r>
              <a:rPr lang="en-US" sz="2000" dirty="0">
                <a:latin typeface="Candara"/>
                <a:cs typeface="Candara"/>
              </a:rPr>
              <a:t>. A molecule with a single </a:t>
            </a:r>
            <a:r>
              <a:rPr lang="en-US" sz="2000" dirty="0" err="1">
                <a:latin typeface="Candara"/>
                <a:cs typeface="Candara"/>
              </a:rPr>
              <a:t>stereogenic</a:t>
            </a:r>
            <a:r>
              <a:rPr lang="en-US" sz="2000" dirty="0">
                <a:latin typeface="Candara"/>
                <a:cs typeface="Candara"/>
              </a:rPr>
              <a:t> center is asymmetric. Molecules with more than one </a:t>
            </a:r>
            <a:r>
              <a:rPr lang="en-US" sz="2000" dirty="0" err="1">
                <a:latin typeface="Candara"/>
                <a:cs typeface="Candara"/>
              </a:rPr>
              <a:t>stereocenter</a:t>
            </a:r>
            <a:r>
              <a:rPr lang="en-US" sz="2000" dirty="0">
                <a:latin typeface="Candara"/>
                <a:cs typeface="Candara"/>
              </a:rPr>
              <a:t> may be chiral molecules or they may be </a:t>
            </a:r>
            <a:r>
              <a:rPr lang="en-US" sz="2000" dirty="0" err="1">
                <a:latin typeface="Candara"/>
                <a:cs typeface="Candara"/>
              </a:rPr>
              <a:t>meso</a:t>
            </a:r>
            <a:r>
              <a:rPr lang="en-US" sz="2000" dirty="0">
                <a:latin typeface="Candara"/>
                <a:cs typeface="Candara"/>
              </a:rPr>
              <a:t> molecules. </a:t>
            </a:r>
            <a:endParaRPr lang="en-US" sz="2000" dirty="0" smtClean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sz="2000" b="1" dirty="0" err="1" smtClean="0">
                <a:latin typeface="Candara"/>
                <a:cs typeface="Candara"/>
              </a:rPr>
              <a:t>Meso</a:t>
            </a:r>
            <a:r>
              <a:rPr lang="en-US" sz="2000" dirty="0" smtClean="0">
                <a:latin typeface="Candara"/>
                <a:cs typeface="Candara"/>
              </a:rPr>
              <a:t> </a:t>
            </a:r>
            <a:r>
              <a:rPr lang="en-US" sz="2000" dirty="0">
                <a:latin typeface="Candara"/>
                <a:cs typeface="Candara"/>
              </a:rPr>
              <a:t>molecules are symmetrical molecules with even numbers of </a:t>
            </a:r>
            <a:r>
              <a:rPr lang="en-US" sz="2000" dirty="0" err="1">
                <a:latin typeface="Candara"/>
                <a:cs typeface="Candara"/>
              </a:rPr>
              <a:t>stereogenic</a:t>
            </a:r>
            <a:r>
              <a:rPr lang="en-US" sz="2000" dirty="0">
                <a:latin typeface="Candara"/>
                <a:cs typeface="Candara"/>
              </a:rPr>
              <a:t> center. </a:t>
            </a:r>
            <a:r>
              <a:rPr lang="en-US" sz="2000" dirty="0" err="1">
                <a:latin typeface="Candara"/>
                <a:cs typeface="Candara"/>
              </a:rPr>
              <a:t>Meso</a:t>
            </a:r>
            <a:r>
              <a:rPr lang="en-US" sz="2000" dirty="0">
                <a:latin typeface="Candara"/>
                <a:cs typeface="Candara"/>
              </a:rPr>
              <a:t> isomers occur with molecules that have an internal plane of symmetry. </a:t>
            </a:r>
            <a:r>
              <a:rPr lang="en-US" sz="2000" dirty="0" smtClean="0">
                <a:latin typeface="Candara"/>
                <a:cs typeface="Candara"/>
              </a:rPr>
              <a:t> </a:t>
            </a:r>
            <a:endParaRPr lang="en-US" sz="20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675331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45186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Key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ideas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about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chirality (2)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208769" y="6403779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p.566 -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5792" y="1011850"/>
            <a:ext cx="8562575" cy="4841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The </a:t>
            </a:r>
            <a:r>
              <a:rPr lang="en-US" sz="2000" dirty="0">
                <a:latin typeface="Candara"/>
                <a:cs typeface="Candara"/>
              </a:rPr>
              <a:t>pure components of an </a:t>
            </a:r>
            <a:r>
              <a:rPr lang="en-US" sz="2000" dirty="0" err="1">
                <a:latin typeface="Candara"/>
                <a:cs typeface="Candara"/>
              </a:rPr>
              <a:t>enantiomeric</a:t>
            </a:r>
            <a:r>
              <a:rPr lang="en-US" sz="2000" dirty="0">
                <a:latin typeface="Candara"/>
                <a:cs typeface="Candara"/>
              </a:rPr>
              <a:t> pair have the same melting points, boiling points, and other physical properties, but </a:t>
            </a:r>
            <a:r>
              <a:rPr lang="en-US" sz="2000" b="1" dirty="0">
                <a:latin typeface="Candara"/>
                <a:cs typeface="Candara"/>
              </a:rPr>
              <a:t>they rotate the plane of polarized light</a:t>
            </a:r>
            <a:r>
              <a:rPr lang="en-US" sz="2000" dirty="0">
                <a:latin typeface="Candara"/>
                <a:cs typeface="Candara"/>
              </a:rPr>
              <a:t> in equal but opposite directions. </a:t>
            </a:r>
            <a:endParaRPr lang="en-US" sz="2000" dirty="0" smtClean="0">
              <a:latin typeface="Candara"/>
              <a:cs typeface="Candara"/>
            </a:endParaRPr>
          </a:p>
          <a:p>
            <a:pPr marL="342900" indent="-342900"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marL="342900" indent="-342900">
              <a:buFont typeface="Arial"/>
              <a:buChar char="•"/>
            </a:pPr>
            <a:r>
              <a:rPr lang="en-US" sz="2000" b="1" dirty="0" err="1" smtClean="0">
                <a:latin typeface="Candara"/>
                <a:cs typeface="Candara"/>
              </a:rPr>
              <a:t>Diastereomers</a:t>
            </a:r>
            <a:r>
              <a:rPr lang="en-US" sz="2000" dirty="0">
                <a:latin typeface="Candara"/>
                <a:cs typeface="Candara"/>
              </a:rPr>
              <a:t>, in general, differ in their physical properties. That is, they have different melting points, boiling points, etc. </a:t>
            </a:r>
            <a:endParaRPr lang="en-US" sz="2000" dirty="0" smtClean="0">
              <a:latin typeface="Candara"/>
              <a:cs typeface="Candara"/>
            </a:endParaRPr>
          </a:p>
          <a:p>
            <a:pPr marL="342900" indent="-342900"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A </a:t>
            </a:r>
            <a:r>
              <a:rPr lang="en-US" sz="2000" b="1" dirty="0">
                <a:latin typeface="Candara"/>
                <a:cs typeface="Candara"/>
              </a:rPr>
              <a:t>chemical</a:t>
            </a:r>
            <a:r>
              <a:rPr lang="en-US" sz="2000" dirty="0">
                <a:latin typeface="Candara"/>
                <a:cs typeface="Candara"/>
              </a:rPr>
              <a:t> reaction capable of producing an asymmetric product from a symmetric substrate </a:t>
            </a:r>
            <a:r>
              <a:rPr lang="en-US" sz="2000" b="1" dirty="0">
                <a:latin typeface="Candara"/>
                <a:cs typeface="Candara"/>
              </a:rPr>
              <a:t>produces both enantiomers </a:t>
            </a:r>
            <a:r>
              <a:rPr lang="en-US" sz="2000" dirty="0">
                <a:latin typeface="Candara"/>
                <a:cs typeface="Candara"/>
              </a:rPr>
              <a:t>equally with symmetric reagents. Asymmetric reagents usually prefer one enantiomer rather than the other. </a:t>
            </a:r>
            <a:endParaRPr lang="en-US" sz="2000" dirty="0" smtClean="0">
              <a:latin typeface="Candara"/>
              <a:cs typeface="Candara"/>
            </a:endParaRPr>
          </a:p>
          <a:p>
            <a:pPr marL="342900" indent="-342900"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marL="342900" indent="-342900">
              <a:buFont typeface="Arial"/>
              <a:buChar char="•"/>
            </a:pPr>
            <a:r>
              <a:rPr lang="en-US" sz="2000" b="1" dirty="0" smtClean="0">
                <a:latin typeface="Candara"/>
                <a:cs typeface="Candara"/>
              </a:rPr>
              <a:t>Atoms </a:t>
            </a:r>
            <a:r>
              <a:rPr lang="en-US" sz="2000" b="1" dirty="0">
                <a:latin typeface="Candara"/>
                <a:cs typeface="Candara"/>
              </a:rPr>
              <a:t>other than carbon </a:t>
            </a:r>
            <a:r>
              <a:rPr lang="en-US" sz="2000" dirty="0">
                <a:latin typeface="Candara"/>
                <a:cs typeface="Candara"/>
              </a:rPr>
              <a:t>(e.g. nitrogen, phosphorus, and sulfur) can also be </a:t>
            </a:r>
            <a:r>
              <a:rPr lang="en-US" sz="2000" dirty="0" err="1">
                <a:latin typeface="Candara"/>
                <a:cs typeface="Candara"/>
              </a:rPr>
              <a:t>stereocenters</a:t>
            </a:r>
            <a:r>
              <a:rPr lang="en-US" sz="2000" dirty="0">
                <a:latin typeface="Candara"/>
                <a:cs typeface="Candara"/>
              </a:rPr>
              <a:t>. The four different groups can include a non-bonding pair of electrons as one of the groups. </a:t>
            </a:r>
          </a:p>
        </p:txBody>
      </p:sp>
    </p:spTree>
    <p:extLst>
      <p:ext uri="{BB962C8B-B14F-4D97-AF65-F5344CB8AC3E}">
        <p14:creationId xmlns:p14="http://schemas.microsoft.com/office/powerpoint/2010/main" val="1009460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Macintosh PowerPoint</Application>
  <PresentationFormat>On-screen Show (4:3)</PresentationFormat>
  <Paragraphs>45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2016-03-29T19:49:31Z</dcterms:created>
  <dcterms:modified xsi:type="dcterms:W3CDTF">2016-03-29T19:49:53Z</dcterms:modified>
</cp:coreProperties>
</file>