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78643-9C99-1742-A1D9-0DE997C1FB56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4A563-C0E4-2E4D-AC96-A6B040C18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6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437BD-962A-604B-9B16-519B68CCAC36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charset="0"/>
              </a:rPr>
              <a:t>In the early 1800s chemists found the chemistry of living things to be amazing and a bit intimidating:</a:t>
            </a:r>
          </a:p>
          <a:p>
            <a:pPr eaLnBrk="1" hangingPunct="1"/>
            <a:r>
              <a:rPr lang="en-US" smtClean="0">
                <a:latin typeface="Times" charset="0"/>
              </a:rPr>
              <a:t>“ Organic chemistry nowadays drives me mad. To me it appears like a primeval tropical forest full of the most remarkable things, a dreadful endless jungle into which one does not dare enter for there seems to be no way out.” – Friedrich Wohler, 1835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AC7AF-BCE2-3040-92AF-DAAC1BD0A50C}" type="slidenum">
              <a:rPr lang="en-US"/>
              <a:pPr/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" pitchFamily="60" charset="0"/>
                <a:ea typeface="ＭＳ Ｐゴシック" pitchFamily="60" charset="-128"/>
                <a:cs typeface="ＭＳ Ｐゴシック" pitchFamily="60" charset="-128"/>
              </a:rPr>
              <a:t>M</a:t>
            </a:r>
            <a:endParaRPr lang="en-US" dirty="0">
              <a:latin typeface="Times" pitchFamily="60" charset="0"/>
              <a:ea typeface="ＭＳ Ｐゴシック" pitchFamily="60" charset="-128"/>
              <a:cs typeface="ＭＳ Ｐゴシック" pitchFamily="6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6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3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1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4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5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0239-5B2A-334C-BCCA-FE56F4C2719D}" type="datetimeFigureOut">
              <a:rPr lang="en-US" smtClean="0"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5A3F-071D-B348-9DF6-08E75BD7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503422" y="1168400"/>
            <a:ext cx="5021088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andara" charset="0"/>
                <a:ea typeface="Candara" charset="0"/>
                <a:cs typeface="Candara" charset="0"/>
              </a:rPr>
              <a:t>7.1  Reaction </a:t>
            </a:r>
            <a:r>
              <a:rPr lang="en-US" dirty="0">
                <a:solidFill>
                  <a:srgbClr val="7F7F7F"/>
                </a:solidFill>
                <a:latin typeface="Candara" charset="0"/>
                <a:ea typeface="Candara" charset="0"/>
                <a:cs typeface="Candara" charset="0"/>
              </a:rPr>
              <a:t>e</a:t>
            </a:r>
            <a:r>
              <a:rPr lang="en-US" dirty="0" smtClean="0">
                <a:solidFill>
                  <a:srgbClr val="7F7F7F"/>
                </a:solidFill>
                <a:latin typeface="Candara" charset="0"/>
                <a:ea typeface="Candara" charset="0"/>
                <a:cs typeface="Candara" charset="0"/>
              </a:rPr>
              <a:t>nergies &amp; </a:t>
            </a:r>
            <a:r>
              <a:rPr lang="en-US" dirty="0">
                <a:solidFill>
                  <a:srgbClr val="7F7F7F"/>
                </a:solidFill>
                <a:latin typeface="Candara" charset="0"/>
                <a:ea typeface="Candara" charset="0"/>
                <a:cs typeface="Candara" charset="0"/>
              </a:rPr>
              <a:t>t</a:t>
            </a:r>
            <a:r>
              <a:rPr lang="en-US" dirty="0" smtClean="0">
                <a:solidFill>
                  <a:srgbClr val="7F7F7F"/>
                </a:solidFill>
                <a:latin typeface="Candara" charset="0"/>
                <a:ea typeface="Candara" charset="0"/>
                <a:cs typeface="Candara" charset="0"/>
              </a:rPr>
              <a:t>ransition states</a:t>
            </a:r>
          </a:p>
          <a:p>
            <a:endParaRPr lang="en-US" dirty="0" smtClean="0">
              <a:solidFill>
                <a:srgbClr val="7F7F7F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latin typeface="Candara" charset="0"/>
                <a:ea typeface="Candara" charset="0"/>
                <a:cs typeface="Candara" charset="0"/>
              </a:rPr>
              <a:t>7.2  Review of acid-base reaction mechanisms</a:t>
            </a:r>
          </a:p>
          <a:p>
            <a:endParaRPr lang="en-US" b="1" dirty="0" smtClean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7.3  Writing reactions as transformations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7.4  Substitution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7.5  Addition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7.6  Elimination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7.7  Competition between substitution, </a:t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</a:b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        addition &amp; elimination reactions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/>
                <a:ea typeface="Candara" charset="0"/>
                <a:cs typeface="Candara"/>
              </a:rPr>
              <a:t>7.8  Diagnostic chart to identify reactions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solidFill>
            <a:schemeClr val="bg1">
              <a:alpha val="7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Lecture 7: Brief Overview of Reactions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8" name="Picture 7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5352668" y="5593537"/>
            <a:ext cx="3187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6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Reaction Mechanisms: an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Overview of Organic Chemistry</a:t>
            </a: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0226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728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7038" y="2463800"/>
            <a:ext cx="824008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 smtClean="0">
                <a:latin typeface="Candara"/>
                <a:cs typeface="Candara"/>
              </a:rPr>
              <a:t>Review of acid-base reaction mechanisms</a:t>
            </a:r>
            <a:endParaRPr lang="en-US" sz="3600" i="1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1238" y="4871710"/>
            <a:ext cx="435621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 smtClean="0">
                <a:latin typeface="Candara"/>
                <a:cs typeface="Candara"/>
              </a:rPr>
              <a:t>Nucleophiles &amp; electrophiles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51138" y="5392360"/>
            <a:ext cx="342241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 smtClean="0">
                <a:latin typeface="Candara"/>
                <a:cs typeface="Candara"/>
              </a:rPr>
              <a:t>Equilibrium constants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0838" y="5913010"/>
            <a:ext cx="323674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 dirty="0" smtClean="0">
                <a:latin typeface="Candara"/>
                <a:cs typeface="Candara"/>
              </a:rPr>
              <a:t>Most likely reactions</a:t>
            </a:r>
          </a:p>
        </p:txBody>
      </p:sp>
    </p:spTree>
    <p:extLst>
      <p:ext uri="{BB962C8B-B14F-4D97-AF65-F5344CB8AC3E}">
        <p14:creationId xmlns:p14="http://schemas.microsoft.com/office/powerpoint/2010/main" val="18113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02" y="1663241"/>
            <a:ext cx="5056068" cy="1803083"/>
          </a:xfrm>
          <a:prstGeom prst="rect">
            <a:avLst/>
          </a:prstGeom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716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Review of acid base reactions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6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p.258 - 9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070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Most of the reactions we will study this semester are </a:t>
            </a:r>
            <a:r>
              <a:rPr lang="en-US" sz="2000" b="1" dirty="0" smtClean="0">
                <a:latin typeface="Candara"/>
              </a:rPr>
              <a:t>acid-base reactions</a:t>
            </a:r>
            <a:r>
              <a:rPr lang="en-US" sz="2000" dirty="0" smtClean="0">
                <a:latin typeface="Candara"/>
              </a:rPr>
              <a:t>.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So it’s critical that you learn to identify acids and bases in reactions.</a:t>
            </a:r>
            <a:endParaRPr lang="en-US" sz="2000" i="1" dirty="0">
              <a:latin typeface="Candara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744102" y="1892298"/>
            <a:ext cx="30770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Writing complete Lewis dot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structures of each reactant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helps to determine who’s the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Nu: &amp; who’s the E+.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665" y="3496740"/>
            <a:ext cx="999067" cy="983209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9632" y="3780373"/>
            <a:ext cx="1274233" cy="449729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134534" y="4213169"/>
            <a:ext cx="1456273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δ</a:t>
            </a:r>
            <a:r>
              <a:rPr lang="en-US" dirty="0" smtClean="0">
                <a:solidFill>
                  <a:srgbClr val="0000FF"/>
                </a:solidFill>
              </a:rPr>
              <a:t>+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E+/Lewis acid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15735" y="4127550"/>
            <a:ext cx="1615196" cy="64633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δ</a:t>
            </a:r>
            <a:r>
              <a:rPr lang="en-US" dirty="0" smtClean="0">
                <a:solidFill>
                  <a:srgbClr val="0000FF"/>
                </a:solidFill>
              </a:rPr>
              <a:t>-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Nu:/Lewis base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473" y="5044809"/>
            <a:ext cx="2953132" cy="1697609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401667" y="5317246"/>
            <a:ext cx="30770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So what happens next? </a:t>
            </a:r>
          </a:p>
          <a:p>
            <a:endParaRPr lang="en-US" dirty="0" smtClean="0">
              <a:solidFill>
                <a:srgbClr val="0000FF"/>
              </a:solidFill>
              <a:latin typeface="Candara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What products form?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97575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 animBg="1"/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78" y="1668854"/>
            <a:ext cx="6874663" cy="3749816"/>
          </a:xfrm>
          <a:prstGeom prst="rect">
            <a:avLst/>
          </a:prstGeom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544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Which products are formed?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6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p.258 - 9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66992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Here we see two possible sets of products. Which is correct?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How do you evaluate &amp; make a decision? </a:t>
            </a:r>
            <a:endParaRPr lang="en-US" sz="2000" i="1" dirty="0">
              <a:latin typeface="Candara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84206" y="5215474"/>
            <a:ext cx="8302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Both products have a positive charge on an oxygen atom.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0135" y="1540940"/>
            <a:ext cx="2489200" cy="1981200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579438" y="6093313"/>
            <a:ext cx="83020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A last proton transfer step produces the final product,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hemiacetal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(on way to sugar).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79978" y="5545670"/>
            <a:ext cx="83020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The negative charge’s location differs. Generally (-) belongs on the more en atom.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So, the first set of products are much more likely.</a:t>
            </a:r>
          </a:p>
        </p:txBody>
      </p:sp>
    </p:spTree>
    <p:extLst>
      <p:ext uri="{BB962C8B-B14F-4D97-AF65-F5344CB8AC3E}">
        <p14:creationId xmlns:p14="http://schemas.microsoft.com/office/powerpoint/2010/main" val="192854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440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How good will the yield be?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7321113" y="6403779"/>
            <a:ext cx="156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p.258 - 9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66992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Here we see two possible sets of products. Which is correct? </a:t>
            </a:r>
            <a:br>
              <a:rPr lang="en-US" sz="2000" dirty="0" smtClean="0">
                <a:latin typeface="Candara"/>
              </a:rPr>
            </a:br>
            <a:r>
              <a:rPr lang="en-US" sz="2000" dirty="0" smtClean="0">
                <a:latin typeface="Candara"/>
              </a:rPr>
              <a:t>How do you evaluate &amp; make a decision? </a:t>
            </a:r>
            <a:endParaRPr lang="en-US" sz="2000" i="1" dirty="0">
              <a:latin typeface="Candara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581420" y="4484478"/>
            <a:ext cx="830205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Why?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The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Cls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have a higher en than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H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&amp; C and pulls e-. </a:t>
            </a:r>
            <a:endParaRPr lang="en-US" dirty="0">
              <a:solidFill>
                <a:srgbClr val="0000FF"/>
              </a:solidFill>
              <a:latin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So the central carbonyl C is more dipolar + in the second reaction than the first.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So the second reaction is more likely to favor products.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03" y="1710270"/>
            <a:ext cx="6042504" cy="2523067"/>
          </a:xfrm>
          <a:prstGeom prst="rect">
            <a:avLst/>
          </a:prstGeom>
        </p:spPr>
      </p:pic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73737" y="2497661"/>
            <a:ext cx="35051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The </a:t>
            </a:r>
            <a:r>
              <a:rPr lang="en-US" i="1" dirty="0" smtClean="0">
                <a:solidFill>
                  <a:srgbClr val="0000FF"/>
                </a:solidFill>
                <a:latin typeface="Candara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(equilibrium constant) value shows that the ketone with the </a:t>
            </a:r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Cl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favors products more.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228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47" y="2630852"/>
            <a:ext cx="6153541" cy="3905409"/>
          </a:xfrm>
          <a:prstGeom prst="rect">
            <a:avLst/>
          </a:prstGeom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97" y="1259478"/>
            <a:ext cx="4453818" cy="855133"/>
          </a:xfrm>
          <a:prstGeom prst="rect">
            <a:avLst/>
          </a:prstGeom>
          <a:ln>
            <a:noFill/>
          </a:ln>
        </p:spPr>
      </p:pic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2948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Another example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TextBox 53"/>
          <p:cNvSpPr txBox="1"/>
          <p:nvPr/>
        </p:nvSpPr>
        <p:spPr>
          <a:xfrm>
            <a:off x="183713" y="6377694"/>
            <a:ext cx="156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D&amp;D, p.258 - 9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59191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Who’s the Nu: and E+ here? What are the product(s)?</a:t>
            </a:r>
            <a:endParaRPr lang="en-US" sz="2000" i="1" dirty="0">
              <a:latin typeface="Candara"/>
            </a:endParaRP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219566" y="2630852"/>
            <a:ext cx="161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Central C = E+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06632" y="1677547"/>
            <a:ext cx="15858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chloroethane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6551" y="1314232"/>
            <a:ext cx="1155700" cy="1316620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461828" y="1695627"/>
            <a:ext cx="1365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methoxide</a:t>
            </a:r>
            <a:endParaRPr lang="en-US" dirty="0">
              <a:solidFill>
                <a:srgbClr val="0000FF"/>
              </a:solidFill>
              <a:latin typeface="Candar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40655" y="1352474"/>
            <a:ext cx="1025061" cy="872067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7642581" y="2261520"/>
            <a:ext cx="1619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ndara"/>
              </a:rPr>
              <a:t>Neg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O = Nu:-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6928026" y="4708835"/>
            <a:ext cx="219004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andara"/>
              </a:rPr>
              <a:t>3</a:t>
            </a:r>
            <a:r>
              <a:rPr lang="en-US" b="1" baseline="30000" dirty="0" smtClean="0">
                <a:solidFill>
                  <a:srgbClr val="0000FF"/>
                </a:solidFill>
                <a:latin typeface="Candara"/>
              </a:rPr>
              <a:t>rd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 reaction occurs: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C can’t have 5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bonds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The most en atom takes the :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&amp; is the leaving</a:t>
            </a:r>
            <a:br>
              <a:rPr lang="en-US" dirty="0" smtClean="0">
                <a:solidFill>
                  <a:srgbClr val="0000FF"/>
                </a:solidFill>
                <a:latin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</a:rPr>
              <a:t>group.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27038" y="2300319"/>
            <a:ext cx="5186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Which of these 3 reactions is most likely? And why?</a:t>
            </a:r>
          </a:p>
        </p:txBody>
      </p:sp>
    </p:spTree>
    <p:extLst>
      <p:ext uri="{BB962C8B-B14F-4D97-AF65-F5344CB8AC3E}">
        <p14:creationId xmlns:p14="http://schemas.microsoft.com/office/powerpoint/2010/main" val="230218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44358" y="152400"/>
            <a:ext cx="3840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/>
              </a:rPr>
              <a:t>What’s a leaving group?</a:t>
            </a:r>
            <a:endParaRPr lang="en-US" sz="2800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36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427038" y="1028700"/>
            <a:ext cx="84670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Leaving group: </a:t>
            </a:r>
            <a:r>
              <a:rPr lang="en-US" sz="2000" i="1" dirty="0" smtClean="0">
                <a:latin typeface="Candara"/>
              </a:rPr>
              <a:t>an atom (or group) that leaves a molecule &amp; takes the electron</a:t>
            </a:r>
            <a:br>
              <a:rPr lang="en-US" sz="2000" i="1" dirty="0" smtClean="0">
                <a:latin typeface="Candara"/>
              </a:rPr>
            </a:br>
            <a:r>
              <a:rPr lang="en-US" sz="2000" i="1" dirty="0" smtClean="0">
                <a:latin typeface="Candara"/>
              </a:rPr>
              <a:t>pair bonding it to the molecule with it</a:t>
            </a:r>
            <a:r>
              <a:rPr lang="en-US" sz="2000" dirty="0" smtClean="0">
                <a:latin typeface="Candara"/>
              </a:rPr>
              <a:t> 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33438" y="2783026"/>
            <a:ext cx="5186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So, </a:t>
            </a:r>
            <a:r>
              <a:rPr lang="en-US" b="1" dirty="0" smtClean="0">
                <a:solidFill>
                  <a:srgbClr val="0000FF"/>
                </a:solidFill>
                <a:latin typeface="Candara"/>
              </a:rPr>
              <a:t>good LGs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have: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High EN values  (motivation to take :)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Large atomic radii  (space for :)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ndara"/>
              </a:rPr>
              <a:t>Resonance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(stabilizes negative charge)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59798" y="4413539"/>
            <a:ext cx="19070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/>
              </a:rPr>
              <a:t>Rank these LGs</a:t>
            </a:r>
            <a:r>
              <a:rPr lang="en-US" sz="2000" dirty="0">
                <a:latin typeface="Candara"/>
              </a:rPr>
              <a:t>:</a:t>
            </a:r>
            <a:endParaRPr lang="en-US" sz="2000" dirty="0" smtClean="0">
              <a:latin typeface="Candara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413306" y="4824061"/>
            <a:ext cx="4881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- :CH3       	 - :NH2      	   -:OH        	   - :F: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558718" y="5650538"/>
            <a:ext cx="5483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ndara"/>
              </a:rPr>
              <a:t>I			Br			</a:t>
            </a:r>
            <a:r>
              <a:rPr lang="en-US" sz="2000" dirty="0" err="1" smtClean="0">
                <a:latin typeface="Candara"/>
              </a:rPr>
              <a:t>Cl</a:t>
            </a:r>
            <a:r>
              <a:rPr lang="en-US" sz="2000" dirty="0" smtClean="0">
                <a:latin typeface="Candara"/>
              </a:rPr>
              <a:t>			F	</a:t>
            </a:r>
            <a:endParaRPr lang="en-US" sz="2000" dirty="0" smtClean="0">
              <a:latin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2264" y="4925881"/>
            <a:ext cx="30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..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72264" y="4639395"/>
            <a:ext cx="30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..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64785" y="4937454"/>
            <a:ext cx="30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..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877485" y="4639615"/>
            <a:ext cx="307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..</a:t>
            </a:r>
            <a:endParaRPr lang="en-US" b="1" dirty="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6294721" y="4880239"/>
            <a:ext cx="869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best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51544" y="5689156"/>
            <a:ext cx="869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smtClean="0">
                <a:solidFill>
                  <a:srgbClr val="0000FF"/>
                </a:solidFill>
                <a:latin typeface="Candara"/>
              </a:rPr>
              <a:t>best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00744" y="4863212"/>
            <a:ext cx="869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smtClean="0">
                <a:solidFill>
                  <a:srgbClr val="0000FF"/>
                </a:solidFill>
                <a:latin typeface="Candara"/>
              </a:rPr>
              <a:t>worst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172912" y="5713224"/>
            <a:ext cx="869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</a:rPr>
              <a:t>worst</a:t>
            </a:r>
            <a:endParaRPr lang="en-US" dirty="0" smtClean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459798" y="1624469"/>
            <a:ext cx="5160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LGs may or may not be negatively charged;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467348" y="1915934"/>
            <a:ext cx="7609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Weak bases make the best LGs since the LG must takes its : with it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latin typeface="Candara"/>
              </a:rPr>
              <a:t>Strong bases want to donate their :</a:t>
            </a:r>
            <a:endParaRPr lang="en-US" sz="2000" dirty="0" smtClean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2392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Macintosh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2016-04-09T20:35:55Z</dcterms:created>
  <dcterms:modified xsi:type="dcterms:W3CDTF">2016-04-09T21:45:58Z</dcterms:modified>
</cp:coreProperties>
</file>