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2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C1C77-1A86-794C-8375-BA9D0F46A1AA}" type="datetimeFigureOut">
              <a:rPr lang="en-US" smtClean="0"/>
              <a:t>5/1/17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0F5DB-20C1-5243-99C7-F3B5A1DC5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437BD-962A-604B-9B16-519B68CCAC36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" charset="0"/>
              </a:rPr>
              <a:t>In the early 1800s chemists found the chemistry of living things to be amazing and a bit intimidating:</a:t>
            </a:r>
          </a:p>
          <a:p>
            <a:pPr eaLnBrk="1" hangingPunct="1"/>
            <a:r>
              <a:rPr lang="en-US" smtClean="0">
                <a:latin typeface="Times" charset="0"/>
              </a:rPr>
              <a:t>“ Organic chemistry nowadays drives me mad. To me it appears like a primeval tropical forest full of the most remarkable things, a dreadful endless jungle into which one does not dare enter for there seems to be no way out.” – Friedrich Wohler, 1835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4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5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6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ACDC-C765-BE4C-8910-4C09CD5D16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14ED-102B-E841-BF33-5D7D84C4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0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ACDC-C765-BE4C-8910-4C09CD5D16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14ED-102B-E841-BF33-5D7D84C4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ACDC-C765-BE4C-8910-4C09CD5D16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14ED-102B-E841-BF33-5D7D84C4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ACDC-C765-BE4C-8910-4C09CD5D16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14ED-102B-E841-BF33-5D7D84C4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1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ACDC-C765-BE4C-8910-4C09CD5D16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14ED-102B-E841-BF33-5D7D84C4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5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ACDC-C765-BE4C-8910-4C09CD5D16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14ED-102B-E841-BF33-5D7D84C4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7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ACDC-C765-BE4C-8910-4C09CD5D16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14ED-102B-E841-BF33-5D7D84C4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9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ACDC-C765-BE4C-8910-4C09CD5D16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14ED-102B-E841-BF33-5D7D84C4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7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ACDC-C765-BE4C-8910-4C09CD5D16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14ED-102B-E841-BF33-5D7D84C4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3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ACDC-C765-BE4C-8910-4C09CD5D16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14ED-102B-E841-BF33-5D7D84C4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ACDC-C765-BE4C-8910-4C09CD5D16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14ED-102B-E841-BF33-5D7D84C4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4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3ACDC-C765-BE4C-8910-4C09CD5D1677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214ED-102B-E841-BF33-5D7D84C4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168400"/>
            <a:ext cx="5021088" cy="452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7.1  Reaction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nergies &amp;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ransition states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7.2  Review of acid-base reaction mechanisms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7.3  Writing reactions as transformations</a:t>
            </a:r>
          </a:p>
          <a:p>
            <a:endParaRPr lang="en-US" b="1" dirty="0"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latin typeface="Candara"/>
                <a:ea typeface="Candara" charset="0"/>
                <a:cs typeface="Candara"/>
              </a:rPr>
              <a:t>7.4  Substitution reactions</a:t>
            </a:r>
          </a:p>
          <a:p>
            <a:endParaRPr lang="en-US" b="1" dirty="0"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7.5  Addition reactions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7.6  Elimination reactions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7.7  Competition between substitution, </a:t>
            </a:r>
            <a:b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</a:b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        addition &amp; elimination reactions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7.8  Diagnostic chart to identify reactions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7: Brief Overview of Reactions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5352668" y="5593537"/>
            <a:ext cx="3187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6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Reaction Mechanisms: an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Overview of Organic Chemistry</a:t>
            </a:r>
            <a:endParaRPr lang="en-US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30492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9728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344414" y="2514600"/>
            <a:ext cx="449153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 smtClean="0">
                <a:latin typeface="Candara"/>
                <a:cs typeface="Candara"/>
              </a:rPr>
              <a:t>Substitution reactions</a:t>
            </a:r>
            <a:endParaRPr lang="en-US" sz="3600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088051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5827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Substitution reactions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543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p.276 - 7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596368" y="1707299"/>
            <a:ext cx="65586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A new group is substituted for an existing one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5773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Substitution</a:t>
            </a:r>
            <a:r>
              <a:rPr lang="en-US" sz="2000" dirty="0" smtClean="0">
                <a:latin typeface="Candara"/>
              </a:rPr>
              <a:t>: </a:t>
            </a:r>
            <a:r>
              <a:rPr lang="en-US" sz="2000" i="1" dirty="0" smtClean="0">
                <a:latin typeface="Candara"/>
              </a:rPr>
              <a:t>a reaction in which an atom (or group) from a reactant takes the</a:t>
            </a:r>
            <a:br>
              <a:rPr lang="en-US" sz="2000" i="1" dirty="0" smtClean="0">
                <a:latin typeface="Candara"/>
              </a:rPr>
            </a:br>
            <a:r>
              <a:rPr lang="en-US" sz="2000" i="1" dirty="0" smtClean="0">
                <a:latin typeface="Candara"/>
              </a:rPr>
              <a:t>place of an atom (or group) on the substrate</a:t>
            </a:r>
            <a:endParaRPr lang="en-US" sz="2000" i="1" dirty="0">
              <a:latin typeface="Candar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070" y="2197099"/>
            <a:ext cx="5519471" cy="3627967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>
            <a:off x="6011331" y="2590800"/>
            <a:ext cx="261674" cy="1761067"/>
          </a:xfrm>
          <a:prstGeom prst="rightBrac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6273006" y="2743197"/>
            <a:ext cx="2261394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andara"/>
              </a:rPr>
              <a:t>n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ucleophilic</a:t>
            </a:r>
            <a:endParaRPr lang="en-US" dirty="0">
              <a:solidFill>
                <a:srgbClr val="0000FF"/>
              </a:solidFill>
              <a:latin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</a:rPr>
              <a:t>s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ubstitution</a:t>
            </a:r>
          </a:p>
          <a:p>
            <a:endParaRPr lang="en-US" sz="1000" dirty="0" smtClean="0">
              <a:solidFill>
                <a:srgbClr val="0000FF"/>
              </a:solidFill>
              <a:latin typeface="Candara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 is reagent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 is substrate</a:t>
            </a: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5819778" y="4847330"/>
            <a:ext cx="318464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electrophilic</a:t>
            </a:r>
            <a:endParaRPr lang="en-US" dirty="0">
              <a:solidFill>
                <a:srgbClr val="0000FF"/>
              </a:solidFill>
              <a:latin typeface="Candara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substitution</a:t>
            </a:r>
          </a:p>
          <a:p>
            <a:endParaRPr lang="en-US" dirty="0">
              <a:solidFill>
                <a:srgbClr val="0000FF"/>
              </a:solidFill>
              <a:latin typeface="Candara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Substrate (Nu:) provides the : to make the new bond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401233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 animBg="1"/>
      <p:bldP spid="22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726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Nucleophilic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substitution mechanism (SN1)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543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p.276 - 7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471740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SN1</a:t>
            </a:r>
            <a:r>
              <a:rPr lang="en-US" sz="2000" dirty="0" smtClean="0">
                <a:latin typeface="Candara"/>
              </a:rPr>
              <a:t> – two step reaction with intermediate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Secondary or tertiary E+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Weak Nu: </a:t>
            </a:r>
            <a:endParaRPr lang="en-US" sz="2000" dirty="0">
              <a:latin typeface="Candar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339" y="2141607"/>
            <a:ext cx="6113693" cy="3471334"/>
          </a:xfrm>
          <a:prstGeom prst="rect">
            <a:avLst/>
          </a:prstGeom>
        </p:spPr>
      </p:pic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1051649" y="3117327"/>
            <a:ext cx="5383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2101515" y="2932661"/>
            <a:ext cx="62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2726266" y="3696264"/>
            <a:ext cx="15578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</a:rPr>
              <a:t>tetrahedral intermediate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6322050" y="3301993"/>
            <a:ext cx="15578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</a:rPr>
              <a:t>proton transfer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066634" y="5408306"/>
            <a:ext cx="1557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</a:rPr>
              <a:t>final product</a:t>
            </a:r>
          </a:p>
        </p:txBody>
      </p:sp>
    </p:spTree>
    <p:extLst>
      <p:ext uri="{BB962C8B-B14F-4D97-AF65-F5344CB8AC3E}">
        <p14:creationId xmlns:p14="http://schemas.microsoft.com/office/powerpoint/2010/main" val="4010460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/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726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Nucleophilic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substitution mechanism (SN2)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543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p.276 - 7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655820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SN2 </a:t>
            </a:r>
            <a:r>
              <a:rPr lang="en-US" sz="2000" dirty="0" smtClean="0">
                <a:latin typeface="Candara"/>
              </a:rPr>
              <a:t>– aka </a:t>
            </a:r>
            <a:r>
              <a:rPr lang="en-US" sz="2000" u="sng" dirty="0" smtClean="0">
                <a:latin typeface="Candara"/>
              </a:rPr>
              <a:t>concerted mechanism</a:t>
            </a:r>
            <a:endParaRPr lang="en-US" sz="2000" dirty="0" smtClean="0">
              <a:latin typeface="Candara"/>
            </a:endParaRP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No intermediates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Strong Nu: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Primary E+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Causes </a:t>
            </a:r>
            <a:r>
              <a:rPr lang="en-US" sz="2000" dirty="0" err="1" smtClean="0">
                <a:latin typeface="Candara"/>
              </a:rPr>
              <a:t>stereochemical</a:t>
            </a:r>
            <a:r>
              <a:rPr lang="en-US" sz="2000" dirty="0" smtClean="0">
                <a:latin typeface="Candara"/>
              </a:rPr>
              <a:t> inversion of the product</a:t>
            </a:r>
            <a:endParaRPr lang="en-US" sz="2000" dirty="0">
              <a:latin typeface="Candara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897300" y="5691513"/>
            <a:ext cx="1557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</a:rPr>
              <a:t>final product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313" y="2829442"/>
            <a:ext cx="7003819" cy="2862071"/>
          </a:xfrm>
          <a:prstGeom prst="rect">
            <a:avLst/>
          </a:prstGeom>
        </p:spPr>
      </p:pic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910165" y="3497841"/>
            <a:ext cx="7493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 -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2338577" y="3463975"/>
            <a:ext cx="5383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</p:spTree>
    <p:extLst>
      <p:ext uri="{BB962C8B-B14F-4D97-AF65-F5344CB8AC3E}">
        <p14:creationId xmlns:p14="http://schemas.microsoft.com/office/powerpoint/2010/main" val="416575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54173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Nucleophilic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substitution example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543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p.276 - 7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50601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latin typeface="Candara"/>
              </a:rPr>
              <a:t>Which type of </a:t>
            </a:r>
            <a:r>
              <a:rPr lang="en-US" sz="2000" i="1" dirty="0" err="1" smtClean="0">
                <a:latin typeface="Candara"/>
              </a:rPr>
              <a:t>nucleophilic</a:t>
            </a:r>
            <a:r>
              <a:rPr lang="en-US" sz="2000" i="1" dirty="0" smtClean="0">
                <a:latin typeface="Candara"/>
              </a:rPr>
              <a:t> substitution is this?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i="1" dirty="0" smtClean="0">
                <a:latin typeface="Candara"/>
              </a:rPr>
              <a:t>Label each component &amp; process.</a:t>
            </a:r>
            <a:endParaRPr lang="en-US" sz="2000" i="1" dirty="0">
              <a:latin typeface="Candara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168228" y="5522183"/>
            <a:ext cx="1557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</a:rPr>
              <a:t>final product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533" y="2221367"/>
            <a:ext cx="5503334" cy="3247607"/>
          </a:xfrm>
          <a:prstGeom prst="rect">
            <a:avLst/>
          </a:prstGeom>
        </p:spPr>
      </p:pic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6699779" y="2626583"/>
            <a:ext cx="15578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</a:rPr>
              <a:t>proton transfer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1796664" y="2189519"/>
            <a:ext cx="1557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</a:rPr>
              <a:t>LG:-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1245416" y="3333100"/>
            <a:ext cx="1557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</a:rPr>
              <a:t>substrate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085304" y="2004853"/>
            <a:ext cx="1557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</a:rPr>
              <a:t>Nu: reactant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356847" y="1045633"/>
            <a:ext cx="1557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andara"/>
              </a:rPr>
              <a:t>SN1</a:t>
            </a:r>
            <a:endParaRPr lang="en-US" dirty="0" smtClean="0">
              <a:solidFill>
                <a:srgbClr val="0000FF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61048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" grpId="0"/>
      <p:bldP spid="13" grpId="0"/>
      <p:bldP spid="14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0432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Electrophilic substitution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543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p.276 - 7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708399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Electrophilic substitution: </a:t>
            </a:r>
            <a:r>
              <a:rPr lang="en-US" sz="2000" dirty="0" smtClean="0">
                <a:latin typeface="Candara"/>
              </a:rPr>
              <a:t>the substrate is the actor</a:t>
            </a:r>
            <a:endParaRPr lang="en-US" sz="2000" b="1" dirty="0" smtClean="0">
              <a:latin typeface="Candara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Substrate is a Nu: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Substrate supplies : to create the bond with the reactant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Intermediate is a stable </a:t>
            </a:r>
            <a:r>
              <a:rPr lang="en-US" sz="2000" b="1" dirty="0" smtClean="0">
                <a:latin typeface="Candara"/>
              </a:rPr>
              <a:t>carbocation</a:t>
            </a:r>
            <a:r>
              <a:rPr lang="en-US" sz="2000" dirty="0" smtClean="0">
                <a:latin typeface="Candara"/>
              </a:rPr>
              <a:t> called a </a:t>
            </a:r>
            <a:r>
              <a:rPr lang="en-US" sz="2000" b="1" dirty="0" err="1" smtClean="0">
                <a:latin typeface="Candara"/>
              </a:rPr>
              <a:t>σ</a:t>
            </a:r>
            <a:r>
              <a:rPr lang="en-US" sz="2000" b="1" dirty="0" smtClean="0">
                <a:latin typeface="Candara"/>
              </a:rPr>
              <a:t> complex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Both of theses steps are 1,3 electron pair displacements</a:t>
            </a:r>
            <a:endParaRPr lang="en-US" sz="2000" dirty="0">
              <a:latin typeface="Candara"/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915995" y="4209010"/>
            <a:ext cx="15578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</a:rPr>
              <a:t>substrate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Nu: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9628" y="2923993"/>
            <a:ext cx="6746339" cy="1285017"/>
          </a:xfrm>
          <a:prstGeom prst="rect">
            <a:avLst/>
          </a:prstGeom>
        </p:spPr>
      </p:pic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2389197" y="3630689"/>
            <a:ext cx="1557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</a:rPr>
              <a:t>reactant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024966" y="4341889"/>
            <a:ext cx="171186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andara"/>
              </a:rPr>
              <a:t>p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roton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transfer makes</a:t>
            </a:r>
          </a:p>
          <a:p>
            <a:pPr algn="ctr"/>
            <a:r>
              <a:rPr lang="en-US" dirty="0" err="1" smtClean="0">
                <a:solidFill>
                  <a:srgbClr val="0000FF"/>
                </a:solidFill>
                <a:latin typeface="Candara"/>
              </a:rPr>
              <a:t>HBr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by-product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7167033" y="3512158"/>
            <a:ext cx="1557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</a:rPr>
              <a:t>final product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3249600" y="4514194"/>
            <a:ext cx="17118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</a:rPr>
              <a:t>carbocation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σ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complex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105533" y="4101621"/>
            <a:ext cx="282119" cy="51417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1231886">
            <a:off x="5369234" y="3636167"/>
            <a:ext cx="660400" cy="440269"/>
          </a:xfrm>
          <a:prstGeom prst="arc">
            <a:avLst>
              <a:gd name="adj1" fmla="val 16200000"/>
              <a:gd name="adj2" fmla="val 1653173"/>
            </a:avLst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 rot="17165690">
            <a:off x="5464903" y="3873236"/>
            <a:ext cx="28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v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5128353" y="3880610"/>
            <a:ext cx="1557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 smtClean="0">
                <a:solidFill>
                  <a:srgbClr val="0000FF"/>
                </a:solidFill>
                <a:latin typeface="Candara"/>
              </a:rPr>
              <a:t>HBr</a:t>
            </a:r>
            <a:endParaRPr lang="en-US" dirty="0" smtClean="0">
              <a:solidFill>
                <a:srgbClr val="0000FF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69562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0" grpId="0"/>
      <p:bldP spid="17" grpId="0"/>
      <p:bldP spid="13" grpId="0"/>
      <p:bldP spid="16" grpId="0" animBg="1"/>
      <p:bldP spid="18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Macintosh PowerPoint</Application>
  <PresentationFormat>On-screen Show (4:3)</PresentationFormat>
  <Paragraphs>92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2016-04-09T20:37:16Z</dcterms:created>
  <dcterms:modified xsi:type="dcterms:W3CDTF">2017-05-01T14:05:41Z</dcterms:modified>
</cp:coreProperties>
</file>