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" d="100"/>
          <a:sy n="15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EBBA4-A4CC-E040-BD49-D6CA56FB9AF9}" type="datetimeFigureOut">
              <a:rPr lang="en-US" smtClean="0"/>
              <a:t>4/9/16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6D0E5-AE91-DD4C-A441-5321386B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5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8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3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5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8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8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4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1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E22C2-9B78-B64D-9E32-F5226620A954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0C82-596A-5443-A417-CFEB495E5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7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168400"/>
            <a:ext cx="5021088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Candara" charset="0"/>
                <a:ea typeface="Candara" charset="0"/>
                <a:cs typeface="Candara" charset="0"/>
              </a:rPr>
              <a:t>7.1  Reaction </a:t>
            </a:r>
            <a:r>
              <a:rPr lang="en-US" b="1" dirty="0">
                <a:solidFill>
                  <a:srgbClr val="000000"/>
                </a:solidFill>
                <a:latin typeface="Candara" charset="0"/>
                <a:ea typeface="Candara" charset="0"/>
                <a:cs typeface="Candara" charset="0"/>
              </a:rPr>
              <a:t>e</a:t>
            </a:r>
            <a:r>
              <a:rPr lang="en-US" b="1" dirty="0" smtClean="0">
                <a:solidFill>
                  <a:srgbClr val="000000"/>
                </a:solidFill>
                <a:latin typeface="Candara" charset="0"/>
                <a:ea typeface="Candara" charset="0"/>
                <a:cs typeface="Candara" charset="0"/>
              </a:rPr>
              <a:t>nergies &amp; </a:t>
            </a:r>
            <a:r>
              <a:rPr lang="en-US" b="1" dirty="0">
                <a:solidFill>
                  <a:srgbClr val="000000"/>
                </a:solidFill>
                <a:latin typeface="Candara" charset="0"/>
                <a:ea typeface="Candara" charset="0"/>
                <a:cs typeface="Candara" charset="0"/>
              </a:rPr>
              <a:t>t</a:t>
            </a:r>
            <a:r>
              <a:rPr lang="en-US" b="1" dirty="0" smtClean="0">
                <a:solidFill>
                  <a:srgbClr val="000000"/>
                </a:solidFill>
                <a:latin typeface="Candara" charset="0"/>
                <a:ea typeface="Candara" charset="0"/>
                <a:cs typeface="Candara" charset="0"/>
              </a:rPr>
              <a:t>ransition states</a:t>
            </a:r>
          </a:p>
          <a:p>
            <a:endParaRPr lang="en-US" b="1" dirty="0" smtClean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andara" charset="0"/>
                <a:ea typeface="Candara" charset="0"/>
                <a:cs typeface="Candara" charset="0"/>
              </a:rPr>
              <a:t>7.2  Review of acid-base reaction mechanisms</a:t>
            </a:r>
          </a:p>
          <a:p>
            <a:endParaRPr lang="en-US" b="1" dirty="0" smtClean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andara" charset="0"/>
                <a:ea typeface="Candara" charset="0"/>
                <a:cs typeface="Candara" charset="0"/>
              </a:rPr>
              <a:t>7.3  Writing reactions as transformations</a:t>
            </a:r>
          </a:p>
          <a:p>
            <a:endParaRPr lang="en-US" b="1" dirty="0">
              <a:solidFill>
                <a:srgbClr val="000000"/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7.4  </a:t>
            </a:r>
            <a: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Substitution reactions</a:t>
            </a:r>
          </a:p>
          <a:p>
            <a:endParaRPr lang="en-US" b="1" dirty="0">
              <a:solidFill>
                <a:srgbClr val="000000"/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7.5  </a:t>
            </a:r>
            <a: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Addition reactions</a:t>
            </a:r>
          </a:p>
          <a:p>
            <a:endParaRPr lang="en-US" b="1" dirty="0">
              <a:solidFill>
                <a:srgbClr val="000000"/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7.6  </a:t>
            </a:r>
            <a: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Elimination reactions</a:t>
            </a:r>
          </a:p>
          <a:p>
            <a:endParaRPr lang="en-US" b="1" dirty="0">
              <a:solidFill>
                <a:srgbClr val="000000"/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7.7  </a:t>
            </a:r>
            <a: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Competition between substitution, </a:t>
            </a:r>
            <a:b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</a:br>
            <a: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        addition &amp; elimination reactions</a:t>
            </a:r>
          </a:p>
          <a:p>
            <a:endParaRPr lang="en-US" b="1" dirty="0">
              <a:solidFill>
                <a:srgbClr val="000000"/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7.8  </a:t>
            </a:r>
            <a:r>
              <a:rPr lang="en-US" b="1" dirty="0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Diagnostic chart to identify reactions</a:t>
            </a:r>
            <a:endParaRPr lang="en-US" b="1" dirty="0" smtClean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7: Brief Overview of Reactions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5352668" y="5593537"/>
            <a:ext cx="3187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6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Reaction </a:t>
            </a:r>
            <a:r>
              <a:rPr lang="en-US" b="1" i="1" dirty="0" smtClean="0">
                <a:latin typeface="Candara"/>
                <a:cs typeface="Candara"/>
              </a:rPr>
              <a:t>Mechanisms</a:t>
            </a:r>
            <a:r>
              <a:rPr lang="en-US" b="1" i="1" dirty="0" smtClean="0">
                <a:latin typeface="Candara"/>
                <a:cs typeface="Candara"/>
              </a:rPr>
              <a:t>: an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Overview of Organic Chemistry</a:t>
            </a: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209524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741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Key Concepts for Lecture 7 (1)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 rot="16200000">
            <a:off x="8117950" y="5756624"/>
            <a:ext cx="129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p.286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7039" y="832101"/>
            <a:ext cx="8188382" cy="5970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The </a:t>
            </a:r>
            <a:r>
              <a:rPr lang="en-US" b="1" dirty="0">
                <a:latin typeface="Candara"/>
                <a:cs typeface="Candara"/>
              </a:rPr>
              <a:t>relative free energies </a:t>
            </a:r>
            <a:r>
              <a:rPr lang="en-US" dirty="0">
                <a:latin typeface="Candara"/>
                <a:cs typeface="Candara"/>
              </a:rPr>
              <a:t>of the molecules involved in a reaction determine their positions in the chemical equilibrium. The </a:t>
            </a:r>
            <a:r>
              <a:rPr lang="en-US" u="sng" dirty="0">
                <a:latin typeface="Candara"/>
                <a:cs typeface="Candara"/>
              </a:rPr>
              <a:t>equilibrium moves toward the most stable molecule</a:t>
            </a:r>
            <a:r>
              <a:rPr lang="en-US" dirty="0">
                <a:latin typeface="Candara"/>
                <a:cs typeface="Candara"/>
              </a:rPr>
              <a:t>. </a:t>
            </a:r>
            <a:endParaRPr lang="en-US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8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Reactants </a:t>
            </a:r>
            <a:r>
              <a:rPr lang="en-US" dirty="0">
                <a:latin typeface="Candara"/>
                <a:cs typeface="Candara"/>
              </a:rPr>
              <a:t>often form products via unstable species called </a:t>
            </a:r>
            <a:r>
              <a:rPr lang="en-US" b="1" dirty="0">
                <a:latin typeface="Candara"/>
                <a:cs typeface="Candara"/>
              </a:rPr>
              <a:t>transition states</a:t>
            </a:r>
            <a:r>
              <a:rPr lang="en-US" dirty="0">
                <a:latin typeface="Candara"/>
                <a:cs typeface="Candara"/>
              </a:rPr>
              <a:t>. Among reactions, the smaller the differences in the energy levels between reactants and transition states the faster the reaction rate. </a:t>
            </a:r>
          </a:p>
          <a:p>
            <a:pPr marL="285750" indent="-285750">
              <a:buFont typeface="Arial"/>
              <a:buChar char="•"/>
            </a:pPr>
            <a:endParaRPr lang="en-US" sz="8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The </a:t>
            </a:r>
            <a:r>
              <a:rPr lang="en-US" b="1" dirty="0">
                <a:latin typeface="Candara"/>
                <a:cs typeface="Candara"/>
              </a:rPr>
              <a:t>slowest step </a:t>
            </a:r>
            <a:r>
              <a:rPr lang="en-US" dirty="0">
                <a:latin typeface="Candara"/>
                <a:cs typeface="Candara"/>
              </a:rPr>
              <a:t>of a multistep reaction mechanism governs the rate of that reaction. The transition state is involved in the step with </a:t>
            </a:r>
            <a:r>
              <a:rPr lang="en-US" b="1" dirty="0">
                <a:latin typeface="Candara"/>
                <a:cs typeface="Candara"/>
              </a:rPr>
              <a:t>the highest energy of activation</a:t>
            </a:r>
            <a:r>
              <a:rPr lang="en-US" dirty="0">
                <a:latin typeface="Candara"/>
                <a:cs typeface="Candara"/>
              </a:rPr>
              <a:t>. </a:t>
            </a:r>
          </a:p>
          <a:p>
            <a:pPr marL="285750" indent="-285750">
              <a:buFont typeface="Arial"/>
              <a:buChar char="•"/>
            </a:pPr>
            <a:endParaRPr lang="en-US" sz="8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A </a:t>
            </a:r>
            <a:r>
              <a:rPr lang="en-US" b="1" dirty="0">
                <a:latin typeface="Candara"/>
                <a:cs typeface="Candara"/>
              </a:rPr>
              <a:t>curved arrow symbolizes the electron movement </a:t>
            </a:r>
            <a:r>
              <a:rPr lang="en-US" dirty="0">
                <a:latin typeface="Candara"/>
                <a:cs typeface="Candara"/>
              </a:rPr>
              <a:t>in a reaction. This curved arrow shows the formal flow of electrons as the bonds form or break. A double barb arrow shows the movement of an electron pair. A single barb arrow shows the movement of a single electron. </a:t>
            </a:r>
          </a:p>
          <a:p>
            <a:pPr marL="285750" indent="-285750">
              <a:buFont typeface="Arial"/>
              <a:buChar char="•"/>
            </a:pPr>
            <a:endParaRPr lang="en-US" sz="8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A </a:t>
            </a:r>
            <a:r>
              <a:rPr lang="en-US" dirty="0">
                <a:latin typeface="Candara"/>
                <a:cs typeface="Candara"/>
              </a:rPr>
              <a:t>chemical reaction involves the </a:t>
            </a:r>
            <a:r>
              <a:rPr lang="en-US" b="1" dirty="0">
                <a:latin typeface="Candara"/>
                <a:cs typeface="Candara"/>
              </a:rPr>
              <a:t>substrate, other reagents, product, and by-products</a:t>
            </a:r>
            <a:r>
              <a:rPr lang="en-US" dirty="0">
                <a:latin typeface="Candara"/>
                <a:cs typeface="Candara"/>
              </a:rPr>
              <a:t>. </a:t>
            </a:r>
            <a:r>
              <a:rPr lang="en-US" dirty="0" smtClean="0">
                <a:latin typeface="Candara"/>
                <a:cs typeface="Candara"/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sz="8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ndara"/>
                <a:cs typeface="Candara"/>
              </a:rPr>
              <a:t>Organic chemists often do not write a balanced equation for a chemical reaction; instead they write a </a:t>
            </a:r>
            <a:r>
              <a:rPr lang="en-US" b="1" dirty="0">
                <a:latin typeface="Candara"/>
                <a:cs typeface="Candara"/>
              </a:rPr>
              <a:t>transformation</a:t>
            </a:r>
            <a:r>
              <a:rPr lang="en-US" dirty="0">
                <a:latin typeface="Candara"/>
                <a:cs typeface="Candara"/>
              </a:rPr>
              <a:t>. A transformation shows only what changes occur in the substrate as it reacts with the reagent to form the product. </a:t>
            </a:r>
          </a:p>
        </p:txBody>
      </p:sp>
    </p:spTree>
    <p:extLst>
      <p:ext uri="{BB962C8B-B14F-4D97-AF65-F5344CB8AC3E}">
        <p14:creationId xmlns:p14="http://schemas.microsoft.com/office/powerpoint/2010/main" val="274110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7931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Key Concepts for Lecture 7 (2)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 rot="16200000">
            <a:off x="8164577" y="5756624"/>
            <a:ext cx="129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p.286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7039" y="840568"/>
            <a:ext cx="818838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Most </a:t>
            </a:r>
            <a:r>
              <a:rPr lang="en-US" dirty="0">
                <a:latin typeface="Candara"/>
                <a:cs typeface="Candara"/>
              </a:rPr>
              <a:t>organic reagents fall into two categories: </a:t>
            </a:r>
            <a:r>
              <a:rPr lang="en-US" b="1" dirty="0">
                <a:latin typeface="Candara"/>
                <a:cs typeface="Candara"/>
              </a:rPr>
              <a:t>electrophiles and nucleophiles</a:t>
            </a:r>
            <a:r>
              <a:rPr lang="en-US" dirty="0">
                <a:latin typeface="Candara"/>
                <a:cs typeface="Candara"/>
              </a:rPr>
              <a:t>. An electrophile is a Lewis acid. A nucleophile is a Lewis base. </a:t>
            </a:r>
          </a:p>
          <a:p>
            <a:endParaRPr lang="en-US" sz="8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All </a:t>
            </a:r>
            <a:r>
              <a:rPr lang="en-US" dirty="0">
                <a:latin typeface="Candara"/>
                <a:cs typeface="Candara"/>
              </a:rPr>
              <a:t>organic reactions can be classified as </a:t>
            </a:r>
            <a:r>
              <a:rPr lang="en-US" b="1" dirty="0">
                <a:latin typeface="Candara"/>
                <a:cs typeface="Candara"/>
              </a:rPr>
              <a:t>substitution, addition, or elimination </a:t>
            </a:r>
            <a:r>
              <a:rPr lang="en-US" dirty="0">
                <a:latin typeface="Candara"/>
                <a:cs typeface="Candara"/>
              </a:rPr>
              <a:t>reactions. Each of these categories has a number of different reaction mechanisms. </a:t>
            </a:r>
          </a:p>
          <a:p>
            <a:pPr marL="285750" indent="-285750">
              <a:buFont typeface="Arial"/>
              <a:buChar char="•"/>
            </a:pPr>
            <a:endParaRPr lang="en-US" sz="8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In </a:t>
            </a:r>
            <a:r>
              <a:rPr lang="en-US" dirty="0">
                <a:latin typeface="Candara"/>
                <a:cs typeface="Candara"/>
              </a:rPr>
              <a:t>a </a:t>
            </a:r>
            <a:r>
              <a:rPr lang="en-US" b="1" dirty="0">
                <a:latin typeface="Candara"/>
                <a:cs typeface="Candara"/>
              </a:rPr>
              <a:t>substitution</a:t>
            </a:r>
            <a:r>
              <a:rPr lang="en-US" dirty="0">
                <a:latin typeface="Candara"/>
                <a:cs typeface="Candara"/>
              </a:rPr>
              <a:t> reaction, an incoming atom or group of atoms replaces a leaving atom or group of atoms. </a:t>
            </a:r>
          </a:p>
          <a:p>
            <a:pPr marL="285750" indent="-285750">
              <a:buFont typeface="Arial"/>
              <a:buChar char="•"/>
            </a:pPr>
            <a:endParaRPr lang="en-US" sz="8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ndara"/>
                <a:cs typeface="Candara"/>
              </a:rPr>
              <a:t>In </a:t>
            </a:r>
            <a:r>
              <a:rPr lang="en-US" dirty="0">
                <a:latin typeface="Candara"/>
                <a:cs typeface="Candara"/>
              </a:rPr>
              <a:t>an </a:t>
            </a:r>
            <a:r>
              <a:rPr lang="en-US" b="1" dirty="0">
                <a:latin typeface="Candara"/>
                <a:cs typeface="Candara"/>
              </a:rPr>
              <a:t>addition</a:t>
            </a:r>
            <a:r>
              <a:rPr lang="en-US" dirty="0">
                <a:latin typeface="Candara"/>
                <a:cs typeface="Candara"/>
              </a:rPr>
              <a:t> reaction, pairs of atoms or groups of atoms add to a multiple bond. </a:t>
            </a:r>
            <a:endParaRPr lang="en-US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8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ndara"/>
                <a:cs typeface="Candara"/>
              </a:rPr>
              <a:t>In an </a:t>
            </a:r>
            <a:r>
              <a:rPr lang="en-US" b="1" dirty="0">
                <a:latin typeface="Candara"/>
                <a:cs typeface="Candara"/>
              </a:rPr>
              <a:t>elimination</a:t>
            </a:r>
            <a:r>
              <a:rPr lang="en-US" dirty="0">
                <a:latin typeface="Candara"/>
                <a:cs typeface="Candara"/>
              </a:rPr>
              <a:t> reaction, a pair of atoms or group of atoms leaves the substrate. The substrate then forms a multiple bond or forms a cyclic structure.</a:t>
            </a:r>
          </a:p>
          <a:p>
            <a:endParaRPr lang="en-US" sz="8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ndara"/>
                <a:cs typeface="Candara"/>
              </a:rPr>
              <a:t>Addition, elimination, and substitution reactions may proceed through a </a:t>
            </a:r>
            <a:r>
              <a:rPr lang="en-US" b="1" dirty="0" err="1">
                <a:latin typeface="Candara"/>
                <a:cs typeface="Candara"/>
              </a:rPr>
              <a:t>nucleophilic</a:t>
            </a:r>
            <a:r>
              <a:rPr lang="en-US" b="1" dirty="0">
                <a:latin typeface="Candara"/>
                <a:cs typeface="Candara"/>
              </a:rPr>
              <a:t> or electrophilic mechanism</a:t>
            </a:r>
            <a:r>
              <a:rPr lang="en-US" dirty="0">
                <a:latin typeface="Candara"/>
                <a:cs typeface="Candar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023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Macintosh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2016-04-09T20:39:49Z</dcterms:created>
  <dcterms:modified xsi:type="dcterms:W3CDTF">2016-04-09T20:40:14Z</dcterms:modified>
</cp:coreProperties>
</file>