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6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2" autoAdjust="0"/>
    <p:restoredTop sz="98288" autoAdjust="0"/>
  </p:normalViewPr>
  <p:slideViewPr>
    <p:cSldViewPr snapToGrid="0" snapToObjects="1">
      <p:cViewPr varScale="1">
        <p:scale>
          <a:sx n="102" d="100"/>
          <a:sy n="102" d="100"/>
        </p:scale>
        <p:origin x="-12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96FB8-EC86-7B49-AF2D-040A3B060473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6986-0E52-6140-916E-D2110CDCA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AD84-5312-E644-95D1-6719275BB814}" type="datetimeFigureOut">
              <a:rPr lang="en-US" smtClean="0"/>
              <a:pPr/>
              <a:t>3/1/13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D856-4045-6B4B-80C3-2A9ED8A8C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5461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Chemistry Review for the FE Exam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66217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b="1" dirty="0" smtClean="0">
                <a:latin typeface="Candara"/>
                <a:cs typeface="Candara"/>
              </a:rPr>
              <a:t>Chemistry topics included on the FE exam: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Naming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Redox</a:t>
            </a: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Periodic </a:t>
            </a:r>
            <a:r>
              <a:rPr lang="en-US" sz="2000" dirty="0">
                <a:latin typeface="Candara"/>
                <a:cs typeface="Candara"/>
              </a:rPr>
              <a:t>Table</a:t>
            </a: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States </a:t>
            </a:r>
            <a:r>
              <a:rPr lang="en-US" sz="2000" dirty="0">
                <a:latin typeface="Candara"/>
                <a:cs typeface="Candara"/>
              </a:rPr>
              <a:t>of matter</a:t>
            </a: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Acids </a:t>
            </a:r>
            <a:r>
              <a:rPr lang="en-US" sz="2000" dirty="0">
                <a:latin typeface="Candara"/>
                <a:cs typeface="Candara"/>
              </a:rPr>
              <a:t>&amp; bases</a:t>
            </a: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Equations </a:t>
            </a:r>
            <a:r>
              <a:rPr lang="en-US" sz="2000" dirty="0">
                <a:latin typeface="Candara"/>
                <a:cs typeface="Candara"/>
              </a:rPr>
              <a:t>&amp; </a:t>
            </a:r>
            <a:r>
              <a:rPr lang="en-US" sz="2000" dirty="0" err="1">
                <a:latin typeface="Candara"/>
                <a:cs typeface="Candara"/>
              </a:rPr>
              <a:t>stoichiometry</a:t>
            </a: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Equilibrium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Metals </a:t>
            </a:r>
            <a:r>
              <a:rPr lang="en-US" sz="2000" dirty="0">
                <a:latin typeface="Candara"/>
                <a:cs typeface="Candara"/>
              </a:rPr>
              <a:t>&amp; nonmetals</a:t>
            </a:r>
            <a:r>
              <a:rPr lang="en-US" sz="2000" dirty="0" smtClean="0">
                <a:latin typeface="Candara"/>
                <a:cs typeface="Candara"/>
              </a:rPr>
              <a:t> 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endParaRPr lang="en-US" sz="2000" dirty="0" smtClean="0">
              <a:latin typeface="Candara"/>
              <a:cs typeface="Candara"/>
            </a:endParaRPr>
          </a:p>
          <a:p>
            <a:pPr lvl="1">
              <a:buFont typeface="Arial"/>
              <a:buChar char="•"/>
            </a:pPr>
            <a:endParaRPr lang="en-US" sz="2000" dirty="0" smtClean="0">
              <a:latin typeface="Candara"/>
              <a:cs typeface="Candara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Which of these topics do you feel you need to work on most?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459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Molecules: ionic &amp; molecular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442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Why </a:t>
            </a:r>
            <a:r>
              <a:rPr lang="en-US" sz="2000" dirty="0" smtClean="0">
                <a:latin typeface="Candara"/>
                <a:cs typeface="Candara"/>
              </a:rPr>
              <a:t>do atoms join to form molecules? What’s a </a:t>
            </a:r>
            <a:r>
              <a:rPr lang="en-US" sz="2000" b="1" dirty="0" smtClean="0">
                <a:latin typeface="Candara"/>
                <a:cs typeface="Candara"/>
              </a:rPr>
              <a:t>molecule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35" y="2698704"/>
            <a:ext cx="820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types of atoms form salts? </a:t>
            </a:r>
            <a:r>
              <a:rPr lang="en-US" sz="2000" b="1" dirty="0" smtClean="0">
                <a:latin typeface="Candara"/>
                <a:cs typeface="Candara"/>
              </a:rPr>
              <a:t>Move the electrons </a:t>
            </a:r>
            <a:r>
              <a:rPr lang="en-US" sz="2000" dirty="0" smtClean="0">
                <a:latin typeface="Candara"/>
                <a:cs typeface="Candara"/>
              </a:rPr>
              <a:t>and make it happen?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660" y="4597354"/>
            <a:ext cx="798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Lewis dot structures show how atoms share electrons in </a:t>
            </a:r>
            <a:r>
              <a:rPr lang="en-US" sz="2000" b="1" dirty="0" smtClean="0">
                <a:latin typeface="Candara"/>
                <a:cs typeface="Candara"/>
              </a:rPr>
              <a:t>covalent bonds</a:t>
            </a:r>
            <a:r>
              <a:rPr lang="en-US" sz="2000" dirty="0" smtClean="0">
                <a:latin typeface="Candara"/>
                <a:cs typeface="Candara"/>
              </a:rPr>
              <a:t>.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635" y="1254079"/>
            <a:ext cx="7731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Atoms crave stability and form molecules to get it.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Charged ions “bond” to form uncharged (more stable) compounds.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Non-metal atoms share electrons to form covalent bonds &amp; share into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mutual octets.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160" y="3009854"/>
            <a:ext cx="4729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Metals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cations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     |__ionic compounds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Nonmetals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anions  | 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2559" y="3892504"/>
            <a:ext cx="457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.Mg.  +  :Cl.  +  :Cl.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 :Cl: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Mg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:Cl: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50" y="3676574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775" y="400359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25" y="399724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1925" y="369244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4367" y="399724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3809" y="399724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7934" y="3676574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2617" y="366069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1146059" y="3692449"/>
            <a:ext cx="1231599" cy="311150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flipV="1">
            <a:off x="1631834" y="4257599"/>
            <a:ext cx="1231599" cy="311150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3810" y="4940254"/>
            <a:ext cx="929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CH2Cl2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1177" y="5032375"/>
            <a:ext cx="11388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: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Cl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:</a:t>
            </a:r>
          </a:p>
          <a:p>
            <a:pPr lvl="0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|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 – C – H 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|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: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Cl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: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4083" y="4797409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0491" y="6362744"/>
            <a:ext cx="313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11058" y="4981589"/>
            <a:ext cx="434558" cy="66991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04708" y="6080125"/>
            <a:ext cx="434558" cy="660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5400000">
            <a:off x="3229829" y="5681360"/>
            <a:ext cx="434558" cy="36892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5400000">
            <a:off x="2565983" y="5684319"/>
            <a:ext cx="434558" cy="36892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5400000">
            <a:off x="2653316" y="5575194"/>
            <a:ext cx="958878" cy="61622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530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ndara"/>
                <a:cs typeface="Candara"/>
              </a:rPr>
              <a:t>Electronegativity</a:t>
            </a:r>
            <a:r>
              <a:rPr lang="en-US" sz="2800" b="1" dirty="0" smtClean="0">
                <a:latin typeface="Candara"/>
                <a:cs typeface="Candara"/>
              </a:rPr>
              <a:t> &amp; bond polarity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5863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err="1" smtClean="0">
                <a:latin typeface="Candara"/>
                <a:cs typeface="Candara"/>
              </a:rPr>
              <a:t>Electronegativity</a:t>
            </a:r>
            <a:r>
              <a:rPr lang="en-US" sz="2000" dirty="0" smtClean="0">
                <a:latin typeface="Candara"/>
                <a:cs typeface="Candara"/>
              </a:rPr>
              <a:t> is a measure of an atoms ability to:</a:t>
            </a:r>
          </a:p>
          <a:p>
            <a:pPr marL="457200" lvl="0" indent="-457200">
              <a:buAutoNum type="arabicParenR"/>
            </a:pPr>
            <a:r>
              <a:rPr lang="en-US" sz="2000" dirty="0" smtClean="0">
                <a:latin typeface="Candara"/>
                <a:cs typeface="Candara"/>
              </a:rPr>
              <a:t>Hold on to its own electrons</a:t>
            </a:r>
          </a:p>
          <a:p>
            <a:pPr marL="457200" lvl="0" indent="-457200">
              <a:buAutoNum type="arabicParenR"/>
            </a:pPr>
            <a:r>
              <a:rPr lang="en-US" sz="2000" dirty="0" smtClean="0">
                <a:latin typeface="Candara"/>
                <a:cs typeface="Candara"/>
              </a:rPr>
              <a:t>Attract electrons away from other atoms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pic>
        <p:nvPicPr>
          <p:cNvPr id="34" name="Picture 17" descr="08_06.JPG"/>
          <p:cNvPicPr>
            <a:picLocks noChangeAspect="1"/>
          </p:cNvPicPr>
          <p:nvPr/>
        </p:nvPicPr>
        <p:blipFill>
          <a:blip r:embed="rId3"/>
          <a:srcRect b="3935"/>
          <a:stretch>
            <a:fillRect/>
          </a:stretch>
        </p:blipFill>
        <p:spPr bwMode="auto">
          <a:xfrm>
            <a:off x="380999" y="1926842"/>
            <a:ext cx="5985671" cy="48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253130" y="5591729"/>
            <a:ext cx="2227079" cy="6463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Candara"/>
              </a:rPr>
              <a:t>Note how en changes 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in the periodic table.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7987" y="1999867"/>
            <a:ext cx="49256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Calculating </a:t>
            </a:r>
            <a:r>
              <a:rPr lang="en-US" sz="2000" dirty="0" err="1" smtClean="0">
                <a:latin typeface="Candara"/>
                <a:cs typeface="Candara"/>
              </a:rPr>
              <a:t>Δ</a:t>
            </a:r>
            <a:r>
              <a:rPr lang="en-US" sz="2000" dirty="0" smtClean="0">
                <a:latin typeface="Candara"/>
                <a:cs typeface="Candara"/>
              </a:rPr>
              <a:t> EN values of 2 bonded atoms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lets us classify bonds or molecules as:</a:t>
            </a:r>
          </a:p>
          <a:p>
            <a:pPr lvl="1"/>
            <a:r>
              <a:rPr lang="en-US" sz="2000" dirty="0" smtClean="0">
                <a:latin typeface="Candara"/>
                <a:cs typeface="Candara"/>
              </a:rPr>
              <a:t>					</a:t>
            </a:r>
            <a:r>
              <a:rPr lang="en-US" sz="2000" u="sng" dirty="0" smtClean="0">
                <a:latin typeface="Candara"/>
                <a:cs typeface="Candara"/>
              </a:rPr>
              <a:t>ΔEN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non</a:t>
            </a:r>
            <a:r>
              <a:rPr lang="en-US" sz="2000" dirty="0">
                <a:latin typeface="Candara"/>
                <a:cs typeface="Candara"/>
              </a:rPr>
              <a:t>-polar covalent</a:t>
            </a:r>
            <a:r>
              <a:rPr lang="en-US" sz="2000" dirty="0" smtClean="0">
                <a:latin typeface="Candara"/>
                <a:cs typeface="Candara"/>
              </a:rPr>
              <a:t>	</a:t>
            </a:r>
            <a:r>
              <a:rPr lang="en-US" sz="2000" dirty="0" smtClean="0">
                <a:latin typeface="Candara"/>
                <a:cs typeface="Candara"/>
              </a:rPr>
              <a:t>&lt;</a:t>
            </a:r>
            <a:r>
              <a:rPr lang="en-US" sz="2000" dirty="0" smtClean="0">
                <a:latin typeface="Candara"/>
                <a:cs typeface="Candara"/>
              </a:rPr>
              <a:t>0.5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polar covalent		0.5 – 2.0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ionic 			</a:t>
            </a:r>
            <a:r>
              <a:rPr lang="en-US" sz="2000" dirty="0" smtClean="0">
                <a:latin typeface="Candara"/>
                <a:cs typeface="Candara"/>
              </a:rPr>
              <a:t>	&gt;2.0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728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</a:t>
            </a:r>
            <a:r>
              <a:rPr lang="en-US" sz="2800" b="1" dirty="0" err="1">
                <a:latin typeface="Candara"/>
                <a:cs typeface="Candara"/>
              </a:rPr>
              <a:t>e</a:t>
            </a:r>
            <a:r>
              <a:rPr lang="en-US" sz="2800" b="1" dirty="0" err="1" smtClean="0">
                <a:latin typeface="Candara"/>
                <a:cs typeface="Candara"/>
              </a:rPr>
              <a:t>lectronegativity</a:t>
            </a:r>
            <a:r>
              <a:rPr lang="en-US" sz="2800" b="1" dirty="0" smtClean="0">
                <a:latin typeface="Candara"/>
                <a:cs typeface="Candara"/>
              </a:rPr>
              <a:t> &amp; bond polarity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49047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Which element is the most electronegative?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Br</a:t>
            </a:r>
          </a:p>
          <a:p>
            <a:pPr marL="914400" lvl="1" indent="-457200">
              <a:buAutoNum type="alphaLcParenR"/>
            </a:pPr>
            <a:r>
              <a:rPr lang="en-US" sz="2000" dirty="0" err="1" smtClean="0">
                <a:latin typeface="Candara"/>
                <a:cs typeface="Candara"/>
              </a:rPr>
              <a:t>Cl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F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 I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pic>
        <p:nvPicPr>
          <p:cNvPr id="34" name="Picture 17" descr="08_06.JPG"/>
          <p:cNvPicPr>
            <a:picLocks noChangeAspect="1"/>
          </p:cNvPicPr>
          <p:nvPr/>
        </p:nvPicPr>
        <p:blipFill>
          <a:blip r:embed="rId3"/>
          <a:srcRect b="3935"/>
          <a:stretch>
            <a:fillRect/>
          </a:stretch>
        </p:blipFill>
        <p:spPr bwMode="auto">
          <a:xfrm>
            <a:off x="381000" y="3023392"/>
            <a:ext cx="4637262" cy="377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497321" y="4001869"/>
            <a:ext cx="2227079" cy="6463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Candara"/>
              </a:rPr>
              <a:t>Note how en changes </a:t>
            </a:r>
            <a:br>
              <a:rPr lang="en-US" sz="1800" i="1" dirty="0">
                <a:solidFill>
                  <a:srgbClr val="0000FF"/>
                </a:solidFill>
                <a:latin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</a:rPr>
              <a:t>in the periodic table.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3723" y="1726787"/>
            <a:ext cx="49453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Arrange these in order of increasing polarity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of their bonds: SO2, H2S, SF2, OF2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SO2, H2S, SF2, OF2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H2S, SF2, SO2, OF2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H2S, OF2, SO2, SF2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latin typeface="Candara"/>
              <a:cs typeface="Candara"/>
            </a:endParaRP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SF2, OF2, SO2, H2S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537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Naming </a:t>
            </a:r>
            <a:r>
              <a:rPr lang="en-US" sz="2800" b="1" dirty="0" err="1" smtClean="0">
                <a:latin typeface="Candara"/>
                <a:cs typeface="Candara"/>
              </a:rPr>
              <a:t>ionics</a:t>
            </a:r>
            <a:r>
              <a:rPr lang="en-US" sz="2800" b="1" dirty="0" smtClean="0">
                <a:latin typeface="Candara"/>
                <a:cs typeface="Candara"/>
              </a:rPr>
              <a:t>, </a:t>
            </a:r>
            <a:r>
              <a:rPr lang="en-US" sz="2800" b="1" dirty="0" err="1" smtClean="0">
                <a:latin typeface="Candara"/>
                <a:cs typeface="Candara"/>
              </a:rPr>
              <a:t>moleculars</a:t>
            </a:r>
            <a:r>
              <a:rPr lang="en-US" sz="2800" b="1" dirty="0" smtClean="0">
                <a:latin typeface="Candara"/>
                <a:cs typeface="Candara"/>
              </a:rPr>
              <a:t> &amp; acids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387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Ionic </a:t>
            </a:r>
            <a:r>
              <a:rPr lang="en-US" sz="2000" dirty="0" smtClean="0">
                <a:latin typeface="Candara"/>
                <a:cs typeface="Candara"/>
              </a:rPr>
              <a:t>formulas must be balanced for a </a:t>
            </a:r>
            <a:r>
              <a:rPr lang="en-US" sz="2000" b="1" dirty="0" smtClean="0">
                <a:latin typeface="Candara"/>
                <a:cs typeface="Candara"/>
              </a:rPr>
              <a:t>net charge of zero</a:t>
            </a:r>
            <a:r>
              <a:rPr lang="en-US" sz="2000" dirty="0" smtClean="0">
                <a:latin typeface="Candara"/>
                <a:cs typeface="Candara"/>
              </a:rPr>
              <a:t>.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mono- vs. polyatomic ions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transition metals?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610" y="2698704"/>
            <a:ext cx="8058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Acids </a:t>
            </a:r>
            <a:r>
              <a:rPr lang="en-US" sz="2000" dirty="0" smtClean="0">
                <a:latin typeface="Candara"/>
                <a:cs typeface="Candara"/>
              </a:rPr>
              <a:t>also need to balance to a net charge of zero.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mono is hydro_______ acid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poly _____</a:t>
            </a:r>
            <a:r>
              <a:rPr lang="en-US" sz="2000" dirty="0" err="1" smtClean="0">
                <a:latin typeface="Candara"/>
                <a:cs typeface="Candara"/>
              </a:rPr>
              <a:t>ite</a:t>
            </a:r>
            <a:r>
              <a:rPr lang="en-US" sz="2000" dirty="0" smtClean="0">
                <a:latin typeface="Candara"/>
                <a:cs typeface="Candara"/>
              </a:rPr>
              <a:t> becomes ______</a:t>
            </a:r>
            <a:r>
              <a:rPr lang="en-US" sz="2000" dirty="0" err="1" smtClean="0">
                <a:latin typeface="Candara"/>
                <a:cs typeface="Candara"/>
              </a:rPr>
              <a:t>ous</a:t>
            </a:r>
            <a:r>
              <a:rPr lang="en-US" sz="2000" dirty="0" smtClean="0">
                <a:latin typeface="Candara"/>
                <a:cs typeface="Candara"/>
              </a:rPr>
              <a:t> acid, but ______ate </a:t>
            </a:r>
            <a:r>
              <a:rPr lang="en-US" sz="2000" dirty="0" err="1" smtClean="0">
                <a:latin typeface="Candara"/>
                <a:cs typeface="Candara"/>
              </a:rPr>
              <a:t>to_______ic</a:t>
            </a:r>
            <a:r>
              <a:rPr lang="en-US" sz="2000" dirty="0" smtClean="0">
                <a:latin typeface="Candara"/>
                <a:cs typeface="Candara"/>
              </a:rPr>
              <a:t> acid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260" y="4835479"/>
            <a:ext cx="8191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Molecular </a:t>
            </a:r>
            <a:r>
              <a:rPr lang="en-US" sz="2000" dirty="0" smtClean="0">
                <a:latin typeface="Candara"/>
                <a:cs typeface="Candara"/>
              </a:rPr>
              <a:t>compounds don’t have to be net zero, but turn #</a:t>
            </a:r>
            <a:r>
              <a:rPr lang="en-US" sz="2000" dirty="0" err="1" smtClean="0">
                <a:latin typeface="Candara"/>
                <a:cs typeface="Candara"/>
              </a:rPr>
              <a:t>s</a:t>
            </a:r>
            <a:r>
              <a:rPr lang="en-US" sz="2000" dirty="0" smtClean="0">
                <a:latin typeface="Candara"/>
                <a:cs typeface="Candara"/>
              </a:rPr>
              <a:t> into pre-fixes.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0338" y="1365541"/>
            <a:ext cx="416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Na2S		sodium sulfide	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Fe(SO3)		iron (II) sulfite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Mn(SO4)	manganese (II) sulfate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1180" y="3714367"/>
            <a:ext cx="416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2S	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hydrosulfuric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acid	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H2(SO3)		sulfurous acid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H2(SO4)		sulfuric acid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1180" y="5251464"/>
            <a:ext cx="5489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P4S7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tetraphosphorous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heptasulfide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NO			</a:t>
            </a:r>
            <a:r>
              <a:rPr lang="en-US" sz="2000" strike="sngStrike" dirty="0" err="1" smtClean="0">
                <a:solidFill>
                  <a:srgbClr val="0000FF"/>
                </a:solidFill>
                <a:latin typeface="Candara"/>
                <a:cs typeface="Candara"/>
              </a:rPr>
              <a:t>mono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nitrogen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monoxide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SF9			sulfur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nonasulfide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499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formula &amp; naming questions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43011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Which of these compounds is ionic?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CO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NO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I2</a:t>
            </a:r>
          </a:p>
          <a:p>
            <a:pPr marL="914400" lvl="1" indent="-457200">
              <a:buAutoNum type="alphaLcParenR"/>
            </a:pPr>
            <a:r>
              <a:rPr lang="en-US" sz="2000" dirty="0" err="1" smtClean="0">
                <a:latin typeface="Candara"/>
                <a:cs typeface="Candara"/>
              </a:rPr>
              <a:t>KCl</a:t>
            </a:r>
            <a:r>
              <a:rPr lang="en-US" sz="2000" dirty="0" smtClean="0">
                <a:latin typeface="Candara"/>
                <a:cs typeface="Candara"/>
              </a:rPr>
              <a:t>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metal + non-metal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35" y="2698704"/>
            <a:ext cx="5222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Which formula is incorrect?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Ca(OH)2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Na2(CO3)</a:t>
            </a:r>
          </a:p>
          <a:p>
            <a:pPr marL="914400" lvl="1" indent="-457200">
              <a:buAutoNum type="alphaLcParenR"/>
            </a:pPr>
            <a:r>
              <a:rPr lang="en-US" sz="2000" dirty="0" err="1" smtClean="0">
                <a:latin typeface="Candara"/>
                <a:cs typeface="Candara"/>
              </a:rPr>
              <a:t>CaCl</a:t>
            </a:r>
            <a:r>
              <a:rPr lang="en-US" sz="2000" dirty="0" smtClean="0">
                <a:latin typeface="Candara"/>
                <a:cs typeface="Candara"/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Should be CaCl2 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K(OH)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660" y="4597354"/>
            <a:ext cx="83324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are the formulas of: aluminum nitrate, magnesium hydroxide, calcium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oxide, copper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(II) carbonate </a:t>
            </a:r>
            <a:r>
              <a:rPr lang="en-US" sz="2000" i="1" dirty="0" smtClean="0">
                <a:latin typeface="Candara"/>
                <a:cs typeface="Candara"/>
              </a:rPr>
              <a:t>[cupric carbonate]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Al(NO3)3, Mg(OH)2, </a:t>
            </a:r>
            <a:r>
              <a:rPr lang="en-US" sz="2000" dirty="0" err="1" smtClean="0">
                <a:latin typeface="Candara"/>
                <a:cs typeface="Candara"/>
              </a:rPr>
              <a:t>CaO</a:t>
            </a:r>
            <a:r>
              <a:rPr lang="en-US" sz="2000" dirty="0" smtClean="0">
                <a:latin typeface="Candara"/>
                <a:cs typeface="Candara"/>
              </a:rPr>
              <a:t>, Cu(CO3)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Al2(NO3), </a:t>
            </a:r>
            <a:r>
              <a:rPr lang="en-US" sz="2000" dirty="0" err="1" smtClean="0">
                <a:latin typeface="Candara"/>
                <a:cs typeface="Candara"/>
              </a:rPr>
              <a:t>Mg(OH</a:t>
            </a:r>
            <a:r>
              <a:rPr lang="en-US" sz="2000" dirty="0" smtClean="0">
                <a:latin typeface="Candara"/>
                <a:cs typeface="Candara"/>
              </a:rPr>
              <a:t>), CaO2, Cu(CO3)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Al(NO3), Mg(OH)2, </a:t>
            </a:r>
            <a:r>
              <a:rPr lang="en-US" sz="2000" dirty="0" err="1" smtClean="0">
                <a:latin typeface="Candara"/>
                <a:cs typeface="Candara"/>
              </a:rPr>
              <a:t>CaO</a:t>
            </a:r>
            <a:r>
              <a:rPr lang="en-US" sz="2000" dirty="0" smtClean="0">
                <a:latin typeface="Candara"/>
                <a:cs typeface="Candara"/>
              </a:rPr>
              <a:t>, Cu(CO3)2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Al(NO3), </a:t>
            </a:r>
            <a:r>
              <a:rPr lang="en-US" sz="2000" dirty="0" err="1" smtClean="0">
                <a:latin typeface="Candara"/>
                <a:cs typeface="Candara"/>
              </a:rPr>
              <a:t>Mg(OH</a:t>
            </a:r>
            <a:r>
              <a:rPr lang="en-US" sz="2000" dirty="0" smtClean="0">
                <a:latin typeface="Candara"/>
                <a:cs typeface="Candara"/>
              </a:rPr>
              <a:t>), Ca2O3, Cu(CO3)</a:t>
            </a:r>
            <a:endParaRPr lang="en-US" sz="2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112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Moles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31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Unit of “</a:t>
            </a:r>
            <a:r>
              <a:rPr lang="en-US" sz="2000" b="1" dirty="0" smtClean="0">
                <a:latin typeface="Candara"/>
                <a:cs typeface="Candara"/>
              </a:rPr>
              <a:t>amount</a:t>
            </a:r>
            <a:r>
              <a:rPr lang="en-US" sz="2000" dirty="0" smtClean="0">
                <a:latin typeface="Candara"/>
                <a:cs typeface="Candara"/>
              </a:rPr>
              <a:t>” for atoms, isotopes, ions or molecules.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5385" y="1222329"/>
            <a:ext cx="7551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1 mole = number of atoms in 12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of 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12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 = 6.02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10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23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atoms/molecules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1 mole of gas occupies 22.4 L at STP   (25°C, 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atm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260" y="2111329"/>
            <a:ext cx="78081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Mole fraction </a:t>
            </a:r>
            <a:r>
              <a:rPr lang="en-US" sz="2000" dirty="0" smtClean="0">
                <a:latin typeface="Candara"/>
                <a:cs typeface="Candara"/>
              </a:rPr>
              <a:t>of </a:t>
            </a:r>
            <a:r>
              <a:rPr lang="en-US" sz="2000" dirty="0" err="1" smtClean="0">
                <a:latin typeface="Candara"/>
                <a:cs typeface="Candara"/>
              </a:rPr>
              <a:t>x</a:t>
            </a:r>
            <a:r>
              <a:rPr lang="en-US" sz="2000" dirty="0" smtClean="0">
                <a:latin typeface="Candara"/>
                <a:cs typeface="Candara"/>
              </a:rPr>
              <a:t> = mole of </a:t>
            </a:r>
            <a:r>
              <a:rPr lang="en-US" sz="2000" dirty="0" err="1" smtClean="0">
                <a:latin typeface="Candara"/>
                <a:cs typeface="Candara"/>
              </a:rPr>
              <a:t>x</a:t>
            </a:r>
            <a:r>
              <a:rPr lang="en-US" sz="2000" dirty="0" smtClean="0">
                <a:latin typeface="Candara"/>
                <a:cs typeface="Candara"/>
              </a:rPr>
              <a:t> / total moles</a:t>
            </a:r>
          </a:p>
          <a:p>
            <a:pPr lvl="0"/>
            <a:endParaRPr lang="en-US" sz="800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A gas mixture is made by combining 2 kg of O2, 5 kg of N2 &amp; 3 kg of </a:t>
            </a:r>
            <a:r>
              <a:rPr lang="en-US" sz="2000" dirty="0" err="1" smtClean="0">
                <a:latin typeface="Candara"/>
                <a:cs typeface="Candara"/>
              </a:rPr>
              <a:t>Xe</a:t>
            </a:r>
            <a:r>
              <a:rPr lang="en-US" sz="2000" dirty="0" smtClean="0">
                <a:latin typeface="Candara"/>
                <a:cs typeface="Candara"/>
              </a:rPr>
              <a:t>.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What’s the mole fraction of O2 gas?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910" y="5266389"/>
            <a:ext cx="7420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Molar mass</a:t>
            </a:r>
            <a:r>
              <a:rPr lang="en-US" sz="2000" dirty="0" smtClean="0">
                <a:latin typeface="Candara"/>
                <a:cs typeface="Candara"/>
              </a:rPr>
              <a:t> (aka molecular weight) = the mass of one mole (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/mol)</a:t>
            </a:r>
          </a:p>
          <a:p>
            <a:pPr lvl="0"/>
            <a:endParaRPr lang="en-US" sz="800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Calculate the MW of H2(SO4).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6388" y="6158132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MW = (2x1.01) + (32.02) + (4x15.99) = ~98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6387" y="3250102"/>
            <a:ext cx="7772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O2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2000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0.0625 mol O2		0.0625 O2/ 0.2639 mol total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		           32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				= 0.2368 mole fraction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N2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5000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0.1786 mol N2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	28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Xe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3000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1 mol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= 0.0228 mol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Xe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           131.3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297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mole questions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466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How many electrons are in 0.01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gold?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5385" y="1222329"/>
            <a:ext cx="6680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The atomic mass of gold is 196.97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/mole, atomic number 79</a:t>
            </a: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0.01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  1 mole          6.02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x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10</a:t>
            </a:r>
            <a:r>
              <a:rPr lang="en-US" sz="2000" u="sng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23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atoms   79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- 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2.42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10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       196.97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     1 mole             1 atom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610" y="2571750"/>
            <a:ext cx="53527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Which is </a:t>
            </a:r>
            <a:r>
              <a:rPr lang="en-US" sz="2000" u="sng" dirty="0" smtClean="0">
                <a:latin typeface="Candara"/>
                <a:cs typeface="Candara"/>
              </a:rPr>
              <a:t>not</a:t>
            </a:r>
            <a:r>
              <a:rPr lang="en-US" sz="2000" dirty="0" smtClean="0">
                <a:latin typeface="Candara"/>
                <a:cs typeface="Candara"/>
              </a:rPr>
              <a:t> about a mole?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22.4 L N2 at STP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6.02 </a:t>
            </a:r>
            <a:r>
              <a:rPr lang="en-US" sz="2000" dirty="0" err="1" smtClean="0">
                <a:latin typeface="Candara"/>
                <a:cs typeface="Candara"/>
              </a:rPr>
              <a:t>x</a:t>
            </a:r>
            <a:r>
              <a:rPr lang="en-US" sz="2000" dirty="0" smtClean="0">
                <a:latin typeface="Candara"/>
                <a:cs typeface="Candara"/>
              </a:rPr>
              <a:t> 10</a:t>
            </a:r>
            <a:r>
              <a:rPr lang="en-US" sz="2000" baseline="30000" dirty="0" smtClean="0">
                <a:latin typeface="Candara"/>
                <a:cs typeface="Candara"/>
              </a:rPr>
              <a:t>23</a:t>
            </a:r>
            <a:r>
              <a:rPr lang="en-US" sz="2000" dirty="0" smtClean="0">
                <a:latin typeface="Candara"/>
                <a:cs typeface="Candara"/>
              </a:rPr>
              <a:t> O2 molecules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16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O2			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1 mol ~ 32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O2</a:t>
            </a:r>
            <a:endParaRPr lang="en-US" sz="2000" dirty="0" smtClean="0">
              <a:latin typeface="Candara"/>
              <a:cs typeface="Candara"/>
            </a:endParaRP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2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H2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374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Percent composition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966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Percent composition </a:t>
            </a:r>
            <a:r>
              <a:rPr lang="en-US" sz="2000" dirty="0" smtClean="0">
                <a:latin typeface="Candara"/>
                <a:cs typeface="Candara"/>
              </a:rPr>
              <a:t>tells us how much of a molecule’s mass is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made up of each of the molecule’s elements.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Think of the part vs. the whole.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135" y="1825579"/>
            <a:ext cx="6855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An unknown compound is 49.3% C, 9.6% H 21.9% O and 19.2% N.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Molecular formula?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C4H8NO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C4H6NO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C3H6N2O</a:t>
            </a:r>
          </a:p>
          <a:p>
            <a:pPr marL="457200" lvl="0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C3H7NO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3260" y="3764571"/>
            <a:ext cx="52443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Convert percentage to grams to moles, ratios:</a:t>
            </a: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49.3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1 mol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= 4.11 mol C/1.37 = 3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    12.01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9.6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9.50 mol H/1.37 = 6.9 	C3H7ON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1.01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21.9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1.37 mol O/1.37 = 1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15.99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19.2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1.37 mol N/1.37 = 1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14.01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536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percent composition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8988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is the % composition (gravimetric percentage) of oxygen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in K2CrO4?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33%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42%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C57%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66%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3610" y="2926629"/>
            <a:ext cx="7017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Calculate MW, and then look at total O mass as % of that whole: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MW = 194.18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Ox4 = (15.99)(4) ~ 64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64/194.18 = 32.9%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16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Empirical formulas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13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Empirical formulas</a:t>
            </a:r>
            <a:r>
              <a:rPr lang="en-US" sz="2000" dirty="0" smtClean="0">
                <a:latin typeface="Candara"/>
                <a:cs typeface="Candara"/>
              </a:rPr>
              <a:t> are simplified versions of molecular formulas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that tell us the lowest possible ratio of atoms in the molecule.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EF doesn’t give us enough information to “build” the molecule.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135" y="2063704"/>
            <a:ext cx="7648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A student finds that a compound contains 2.7626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of lead, 0.00672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of H, and 0.8534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of oxygen. What’s its empirical formula?</a:t>
            </a:r>
            <a:b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a) Pb2O4H</a:t>
            </a:r>
          </a:p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) Pb4O2H</a:t>
            </a:r>
          </a:p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) Pb4OH2</a:t>
            </a:r>
          </a:p>
          <a:p>
            <a:pPr lvl="0"/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) Pb2O8H  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135" y="4268133"/>
            <a:ext cx="6722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76.2 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0.367 mol/0.183 = 2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207.19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23.6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1 mol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1.47 mol/0.183 = 8		So, Pb2O8H	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 15.99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0.185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1 mol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0.183 mol/0.183 = 1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1.01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9399" y="2794000"/>
            <a:ext cx="62536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First express each element as a % of total mass, 3.6227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: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Pb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76.2%, O = 23.6%, H = 0.185%</a:t>
            </a:r>
          </a:p>
          <a:p>
            <a:pPr lvl="0"/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Then… make % into grams &amp; go to moles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970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Physical states of matter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503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are the </a:t>
            </a:r>
            <a:r>
              <a:rPr lang="en-US" sz="2000" b="1" dirty="0" smtClean="0">
                <a:latin typeface="Candara"/>
                <a:cs typeface="Candara"/>
              </a:rPr>
              <a:t>three physical states </a:t>
            </a:r>
            <a:r>
              <a:rPr lang="en-US" sz="2000" dirty="0" smtClean="0">
                <a:latin typeface="Candara"/>
                <a:cs typeface="Candara"/>
              </a:rPr>
              <a:t>of matter?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35" y="2762204"/>
            <a:ext cx="3491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How do they </a:t>
            </a:r>
            <a:r>
              <a:rPr lang="en-US" sz="2000" b="1" dirty="0" smtClean="0">
                <a:latin typeface="Candara"/>
                <a:cs typeface="Candara"/>
              </a:rPr>
              <a:t>differ </a:t>
            </a:r>
            <a:r>
              <a:rPr lang="en-US" sz="2000" dirty="0" smtClean="0">
                <a:latin typeface="Candara"/>
                <a:cs typeface="Candara"/>
              </a:rPr>
              <a:t>in terms of: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density (abundance)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energy / movement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shape &amp; compressibility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260" y="1746204"/>
            <a:ext cx="669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How are they affected by changing temperature &amp; pressure?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85" y="4708479"/>
            <a:ext cx="672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Examples</a:t>
            </a:r>
            <a:r>
              <a:rPr lang="en-US" sz="2000" dirty="0" smtClean="0">
                <a:latin typeface="Candara"/>
                <a:cs typeface="Candara"/>
              </a:rPr>
              <a:t> of each physical state? Pure substances? Mixtures?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260" y="1269954"/>
            <a:ext cx="2593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Solids, liquids &amp; gases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785" y="2041479"/>
            <a:ext cx="525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As temperature increases: solid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liquid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gas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310" y="2336754"/>
            <a:ext cx="482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As pressure increases: gas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liquid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solid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5762" y="3048014"/>
            <a:ext cx="2613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Solids &gt; liquids &gt; gases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0374" y="3359164"/>
            <a:ext cx="2263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Gas &gt; liquid &gt; solids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5741" y="3991049"/>
            <a:ext cx="7708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Only gases can be compressed.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Solids have definite shapes, but liquids &amp; gases conform to containers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3991" y="5013339"/>
            <a:ext cx="75140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Pure substances: iron is a solid; mercury is a liquid; hydrogen is a gas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Mixtures: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alloys are solid solutions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coffee with milk &amp; sugar is a liquid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air is a gaseous solution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18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Chemical equations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22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Chemical equations show </a:t>
            </a:r>
            <a:r>
              <a:rPr lang="en-US" sz="2000" b="1" dirty="0" smtClean="0">
                <a:latin typeface="Candara"/>
                <a:cs typeface="Candara"/>
              </a:rPr>
              <a:t>change of molecular identity</a:t>
            </a:r>
            <a:r>
              <a:rPr lang="en-US" sz="2000" dirty="0" smtClean="0">
                <a:latin typeface="Candara"/>
                <a:cs typeface="Candara"/>
              </a:rPr>
              <a:t>.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60" y="2920954"/>
            <a:ext cx="332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Equations must be </a:t>
            </a:r>
            <a:r>
              <a:rPr lang="en-US" sz="2000" b="1" dirty="0" smtClean="0">
                <a:latin typeface="Candara"/>
                <a:cs typeface="Candara"/>
              </a:rPr>
              <a:t>balanced</a:t>
            </a:r>
            <a:r>
              <a:rPr lang="en-US" sz="2000" dirty="0">
                <a:latin typeface="Candara"/>
                <a:cs typeface="Candara"/>
              </a:rPr>
              <a:t>.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910" y="4327479"/>
            <a:ext cx="832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err="1" smtClean="0">
                <a:latin typeface="Candara"/>
                <a:cs typeface="Candara"/>
              </a:rPr>
              <a:t>Stoichiometry</a:t>
            </a:r>
            <a:r>
              <a:rPr lang="en-US" sz="2000" b="1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uses the coefficients of balanced equations to predict yields.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135" y="1222329"/>
            <a:ext cx="76603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The atoms don’t change, but they are taken apart &amp; rearranged.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		</a:t>
            </a:r>
            <a:r>
              <a:rPr lang="en-US" sz="2000" b="1" dirty="0" smtClean="0">
                <a:solidFill>
                  <a:srgbClr val="0000FF"/>
                </a:solidFill>
                <a:latin typeface="Candara"/>
                <a:cs typeface="Candara"/>
              </a:rPr>
              <a:t>C3H8 + 5O2  </a:t>
            </a:r>
            <a:r>
              <a:rPr lang="en-US" sz="2000" b="1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b="1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3CO2 + 4H2O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 reactants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(change)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products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The carbon loses its hydrogen &amp; hooks up with oxygen, creating CO2.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Some of the oxygen combines with hydrogen to make water.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135" y="3247979"/>
            <a:ext cx="6479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Same number &amp; type of atoms on either side of the arrow.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Good idea to save O &amp; H for last.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660" y="4670379"/>
            <a:ext cx="780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1 mole of propane + 5 moles of oxygen -- react to form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				3 moles of carbon dioxide + 4 moles of water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4195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Typical chemical reactions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25186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Combination</a:t>
            </a:r>
          </a:p>
          <a:p>
            <a:pPr lvl="0"/>
            <a:endParaRPr lang="en-US" sz="2000" dirty="0" smtClean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Decomposition</a:t>
            </a:r>
          </a:p>
          <a:p>
            <a:pPr lvl="0">
              <a:buFont typeface="Arial"/>
              <a:buChar char="•"/>
            </a:pPr>
            <a:endParaRPr lang="en-US" sz="2000" dirty="0" smtClean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Combustion</a:t>
            </a:r>
          </a:p>
          <a:p>
            <a:pPr lvl="0">
              <a:buFont typeface="Arial"/>
              <a:buChar char="•"/>
            </a:pPr>
            <a:endParaRPr lang="en-US" sz="2000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 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Exchange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Precipitation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Neutralization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dirty="0" err="1" smtClean="0">
                <a:latin typeface="Candara"/>
                <a:cs typeface="Candara"/>
              </a:rPr>
              <a:t>Redox</a:t>
            </a:r>
            <a:r>
              <a:rPr lang="en-US" sz="2000" dirty="0" smtClean="0">
                <a:latin typeface="Candara"/>
                <a:cs typeface="Candara"/>
              </a:rPr>
              <a:t> displacement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5038" y="942929"/>
            <a:ext cx="140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 + B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AB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6788" y="1495439"/>
            <a:ext cx="140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AB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 + B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8538" y="2079699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CH4 + 2O2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CO2 + 2H2O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Fuel + oxygen          carbon dioxide + water	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813" y="3009974"/>
            <a:ext cx="4052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2Na3N + 3CaCl2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6NaCl  +  Ca3N2 	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7463" y="3289374"/>
            <a:ext cx="5205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2Ag</a:t>
            </a:r>
            <a:r>
              <a:rPr lang="en-US" sz="2000" strike="sngStrike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(NO3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+ </a:t>
            </a:r>
            <a:r>
              <a:rPr lang="en-US" sz="2000" strike="sngStrike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Ca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Br2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2AgBr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</a:t>
            </a:r>
            <a:r>
              <a:rPr lang="en-US" sz="2000" strike="sngStrike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Ca(NO3)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2H3(PO4) + 3Ca(OH)2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6H(OH) + Ca3(PO4)2	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3988" y="4235524"/>
            <a:ext cx="2943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Mg + 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HCl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H2 + MgCl2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0       +1/-1          0       +2/-1	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Curved Down Arrow 17"/>
          <p:cNvSpPr/>
          <p:nvPr/>
        </p:nvSpPr>
        <p:spPr>
          <a:xfrm flipV="1">
            <a:off x="3493564" y="4943409"/>
            <a:ext cx="2094436" cy="501715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flipV="1">
            <a:off x="4138089" y="4943410"/>
            <a:ext cx="878411" cy="311150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6313" y="487991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ox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7250" y="4822700"/>
            <a:ext cx="5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red</a:t>
            </a:r>
            <a:endParaRPr lang="en-US" sz="2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68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balancing questions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4214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Balance this equation: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	Al + H2(SO4)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Al2(SO4)3  +  H2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60" y="2539954"/>
            <a:ext cx="793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is the smallest possible coefficient of Na2(CO3) when this reaction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is balanced:		Na2(CO3)  + 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r>
              <a:rPr lang="en-US" sz="2000" dirty="0" smtClean="0">
                <a:latin typeface="Candara"/>
                <a:cs typeface="Candara"/>
              </a:rPr>
              <a:t>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NaCl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+  H2O  +  CO2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910" y="4327479"/>
            <a:ext cx="6998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Balance this equation:	FeS2  +  O2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Fe2O3  + SO2</a:t>
            </a:r>
            <a:r>
              <a:rPr lang="en-US" sz="2000" dirty="0" smtClean="0">
                <a:latin typeface="Candara"/>
                <a:cs typeface="Candara"/>
              </a:rPr>
              <a:t>	</a:t>
            </a:r>
            <a:endParaRPr lang="en-US" sz="20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3510" y="1587454"/>
            <a:ext cx="424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2Al + 3H2(SO4)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Al2(SO4)3  +  3H2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0972" y="3247840"/>
            <a:ext cx="5164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Na2(CO3)  +  2HCl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2NaCl  +  H2O  +  CO2	one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685" y="4638629"/>
            <a:ext cx="458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2(2FeS2  +  11/2O2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Fe2O3  + 4SO2)</a:t>
            </a:r>
            <a:endParaRPr lang="en-US" sz="20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0999" y="5006989"/>
            <a:ext cx="458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4FeS2  +  11O2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2Fe2O3  + 8SO2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endParaRPr lang="en-US" sz="20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67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/>
                <a:cs typeface="Candara"/>
              </a:rPr>
              <a:t>P</a:t>
            </a:r>
            <a:r>
              <a:rPr lang="en-US" sz="2800" b="1" dirty="0" smtClean="0">
                <a:latin typeface="Candara"/>
                <a:cs typeface="Candara"/>
              </a:rPr>
              <a:t>recipitation reactions</a:t>
            </a:r>
            <a:endParaRPr lang="en-US" sz="2800" b="1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49086"/>
            <a:ext cx="6477000" cy="394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609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Acids, bases &amp; neutralization reactions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360" y="911179"/>
            <a:ext cx="7754221" cy="4729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Acids</a:t>
            </a:r>
            <a:r>
              <a:rPr lang="en-US" sz="2000" dirty="0" smtClean="0">
                <a:latin typeface="Candara"/>
                <a:cs typeface="Candara"/>
              </a:rPr>
              <a:t> can donate H ions (begin with H)</a:t>
            </a:r>
          </a:p>
          <a:p>
            <a:pPr lvl="0"/>
            <a:r>
              <a:rPr lang="en-US" sz="2000" b="1" dirty="0" smtClean="0">
                <a:latin typeface="Candara"/>
                <a:cs typeface="Candara"/>
              </a:rPr>
              <a:t>Bases</a:t>
            </a:r>
            <a:r>
              <a:rPr lang="en-US" sz="2000" dirty="0" smtClean="0">
                <a:latin typeface="Candara"/>
                <a:cs typeface="Candara"/>
              </a:rPr>
              <a:t> can accept H ions (typically OH- or NH3)</a:t>
            </a:r>
          </a:p>
          <a:p>
            <a:pPr lvl="0"/>
            <a:endParaRPr lang="en-US" sz="800" dirty="0" smtClean="0">
              <a:latin typeface="Candara"/>
              <a:cs typeface="Candara"/>
            </a:endParaRPr>
          </a:p>
          <a:p>
            <a:pPr lvl="0"/>
            <a:r>
              <a:rPr lang="en-US" sz="2000" b="1" dirty="0" smtClean="0">
                <a:latin typeface="Candara"/>
                <a:cs typeface="Candara"/>
              </a:rPr>
              <a:t>pH </a:t>
            </a:r>
            <a:r>
              <a:rPr lang="en-US" sz="2000" dirty="0" smtClean="0">
                <a:latin typeface="Candara"/>
                <a:cs typeface="Candara"/>
              </a:rPr>
              <a:t>is a logarithmic scale of acidity = -log [H</a:t>
            </a:r>
            <a:r>
              <a:rPr lang="en-US" sz="2000" baseline="30000" dirty="0" smtClean="0">
                <a:latin typeface="Candara"/>
                <a:cs typeface="Candara"/>
              </a:rPr>
              <a:t>+1</a:t>
            </a:r>
            <a:r>
              <a:rPr lang="en-US" sz="2000" dirty="0" smtClean="0">
                <a:latin typeface="Candara"/>
                <a:cs typeface="Candara"/>
              </a:rPr>
              <a:t>]       so this scale is inverse</a:t>
            </a:r>
          </a:p>
          <a:p>
            <a:pPr lvl="0"/>
            <a:endParaRPr lang="en-US" sz="2000" b="1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Calculate the pH values of 0.1 M and 0.01 M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r>
              <a:rPr lang="en-US" sz="2000" dirty="0" smtClean="0">
                <a:latin typeface="Candara"/>
                <a:cs typeface="Candara"/>
              </a:rPr>
              <a:t> solutions.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pH = - log 0.1 M = 1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pH = - log 0.01 M = 2</a:t>
            </a:r>
          </a:p>
          <a:p>
            <a:pPr lvl="0"/>
            <a:endParaRPr lang="en-US" sz="2000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To go the other way? Calculate the H ion concentration of  solutions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whose pH values are 6.0 and 7.0.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	[H</a:t>
            </a:r>
            <a:r>
              <a:rPr lang="en-US" sz="2000" baseline="30000" dirty="0" smtClean="0">
                <a:latin typeface="Candara"/>
                <a:cs typeface="Candara"/>
              </a:rPr>
              <a:t>+1</a:t>
            </a:r>
            <a:r>
              <a:rPr lang="en-US" sz="2000" dirty="0" smtClean="0">
                <a:latin typeface="Candara"/>
                <a:cs typeface="Candara"/>
              </a:rPr>
              <a:t>] = 10</a:t>
            </a:r>
            <a:r>
              <a:rPr lang="en-US" sz="2000" baseline="30000" dirty="0" smtClean="0">
                <a:latin typeface="Candara"/>
                <a:cs typeface="Candara"/>
              </a:rPr>
              <a:t>-6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baseline="30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and 10</a:t>
            </a:r>
            <a:r>
              <a:rPr lang="en-US" sz="2000" baseline="30000" dirty="0" smtClean="0">
                <a:latin typeface="Candara"/>
                <a:cs typeface="Candara"/>
              </a:rPr>
              <a:t>-7</a:t>
            </a:r>
          </a:p>
          <a:p>
            <a:pPr lvl="0"/>
            <a:endParaRPr lang="en-US" sz="2000" baseline="30000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Acids &amp; bases react via exchange to produce salt &amp; water: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	3H2(SO4) + 2Al(OH)3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Al2(SO4)3 + 6H(OH)</a:t>
            </a:r>
          </a:p>
          <a:p>
            <a:pPr lvl="0"/>
            <a:r>
              <a:rPr lang="en-US" sz="2000" dirty="0" smtClean="0">
                <a:latin typeface="Candara"/>
                <a:cs typeface="Candara"/>
                <a:sym typeface="Wingdings"/>
              </a:rPr>
              <a:t>	     low pH     high pH           no pH          neutral pH 7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6539889" y="3442087"/>
            <a:ext cx="4397184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11331" y="312737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7 -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956" y="520784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ndara"/>
                <a:cs typeface="Candara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-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0947" y="13335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14-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90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acid &amp; base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113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A 1.0 M solution of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r>
              <a:rPr lang="en-US" sz="2000" dirty="0" smtClean="0">
                <a:latin typeface="Candara"/>
                <a:cs typeface="Candara"/>
              </a:rPr>
              <a:t> has a pH of 1.1. What is the percent of the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acid that is ionized?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260" y="1523954"/>
            <a:ext cx="6852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pH = 1.1 = -log [H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]  -&gt;  log [H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] = - 1.1  -&gt;  [H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] = 10 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-1.1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0.079 M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So, 79% (?) is ionized.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135" y="2412954"/>
            <a:ext cx="79432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If you need to neutralize 4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</a:t>
            </a:r>
            <a:r>
              <a:rPr lang="en-US" sz="2000" dirty="0" err="1" smtClean="0">
                <a:latin typeface="Candara"/>
                <a:cs typeface="Candara"/>
              </a:rPr>
              <a:t>Na(OH</a:t>
            </a:r>
            <a:r>
              <a:rPr lang="en-US" sz="2000" dirty="0" smtClean="0">
                <a:latin typeface="Candara"/>
                <a:cs typeface="Candara"/>
              </a:rPr>
              <a:t>) dissolved in 1 L of water, you will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need 1 L of: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0.001 M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0.01 M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0.1 M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1.0 M </a:t>
            </a:r>
            <a:r>
              <a:rPr lang="en-US" sz="2000" dirty="0" err="1" smtClean="0">
                <a:latin typeface="Candara"/>
                <a:cs typeface="Candara"/>
              </a:rPr>
              <a:t>HCl</a:t>
            </a:r>
            <a:endParaRPr lang="en-US" sz="2000" dirty="0" smtClean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259" y="4546739"/>
            <a:ext cx="7239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MW of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Na(OH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) = 40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4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  1 mole      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0.1 M 		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   40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1 L</a:t>
            </a:r>
          </a:p>
          <a:p>
            <a:pPr lvl="0"/>
            <a:endParaRPr lang="en-US" sz="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Since the acid and base react with a 1:1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stoichiometry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, the answer is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c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Na(OH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)  +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HCl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NaCl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+  H2O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769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Solution </a:t>
            </a:r>
            <a:r>
              <a:rPr lang="en-US" sz="2800" b="1" dirty="0" err="1" smtClean="0">
                <a:latin typeface="Candara"/>
                <a:cs typeface="Candara"/>
              </a:rPr>
              <a:t>stoichiometry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424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Limiting reactants </a:t>
            </a:r>
            <a:r>
              <a:rPr lang="en-US" sz="2000" dirty="0" smtClean="0">
                <a:latin typeface="Candara"/>
                <a:cs typeface="Candara"/>
              </a:rPr>
              <a:t>– the reactant that is completely consumed in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a chemical reaction; </a:t>
            </a:r>
            <a:r>
              <a:rPr lang="en-US" sz="2000" dirty="0" err="1" smtClean="0">
                <a:latin typeface="Candara"/>
                <a:cs typeface="Candara"/>
              </a:rPr>
              <a:t>rxn</a:t>
            </a:r>
            <a:r>
              <a:rPr lang="en-US" sz="2000" dirty="0" smtClean="0">
                <a:latin typeface="Candara"/>
                <a:cs typeface="Candara"/>
              </a:rPr>
              <a:t> yield is dependent on the limiting reactant.</a:t>
            </a:r>
          </a:p>
          <a:p>
            <a:r>
              <a:rPr lang="en-US" sz="2000" dirty="0" smtClean="0">
                <a:latin typeface="Candara"/>
                <a:cs typeface="Candara"/>
              </a:rPr>
              <a:t>		3H2(SO4) + 2Al(OH)3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Al2(SO4)3 + 6H(OH)	</a:t>
            </a:r>
          </a:p>
          <a:p>
            <a:r>
              <a:rPr lang="en-US" sz="2000" dirty="0" smtClean="0">
                <a:latin typeface="Candara"/>
                <a:cs typeface="Candara"/>
                <a:sym typeface="Wingdings"/>
              </a:rPr>
              <a:t>		  3 moles      1 mole		? moles		? moles											0.5 			3</a:t>
            </a:r>
          </a:p>
          <a:p>
            <a:endParaRPr lang="en-US" sz="800" dirty="0" smtClean="0">
              <a:latin typeface="Candara"/>
              <a:cs typeface="Candara"/>
              <a:sym typeface="Wingdings"/>
            </a:endParaRPr>
          </a:p>
          <a:p>
            <a:r>
              <a:rPr lang="en-US" sz="2000" dirty="0" smtClean="0">
                <a:latin typeface="Candara"/>
                <a:cs typeface="Candara"/>
                <a:sym typeface="Wingdings"/>
              </a:rPr>
              <a:t>		  100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g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        100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g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                ?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g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                 ?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g</a:t>
            </a:r>
            <a:endParaRPr lang="en-US" sz="2000" dirty="0" smtClean="0">
              <a:latin typeface="Candara"/>
              <a:cs typeface="Candara"/>
              <a:sym typeface="Wingdings"/>
            </a:endParaRPr>
          </a:p>
          <a:p>
            <a:endParaRPr lang="en-US" sz="2000" dirty="0" smtClean="0">
              <a:latin typeface="Candara"/>
              <a:cs typeface="Candara"/>
              <a:sym typeface="Wingdings"/>
            </a:endParaRPr>
          </a:p>
          <a:p>
            <a:pPr lvl="0"/>
            <a:endParaRPr lang="en-US" sz="2000" dirty="0" smtClean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60" y="4429049"/>
            <a:ext cx="1805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Percent yield =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8500" y="5603875"/>
            <a:ext cx="1303342" cy="936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ndara"/>
                <a:cs typeface="Candara"/>
              </a:rPr>
              <a:t>Grams</a:t>
            </a:r>
          </a:p>
          <a:p>
            <a:pPr algn="ctr"/>
            <a:r>
              <a:rPr lang="en-US" sz="2000" b="1" dirty="0" smtClean="0">
                <a:latin typeface="Candara"/>
                <a:cs typeface="Candara"/>
              </a:rPr>
              <a:t>A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8775" y="5603875"/>
            <a:ext cx="1303342" cy="936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ndara"/>
                <a:cs typeface="Candara"/>
              </a:rPr>
              <a:t>Moles</a:t>
            </a:r>
          </a:p>
          <a:p>
            <a:pPr algn="ctr"/>
            <a:r>
              <a:rPr lang="en-US" sz="2000" b="1" dirty="0" smtClean="0">
                <a:latin typeface="Candara"/>
                <a:cs typeface="Candara"/>
              </a:rPr>
              <a:t>A</a:t>
            </a:r>
            <a:endParaRPr lang="en-US" sz="2000" b="1" dirty="0">
              <a:latin typeface="Candara"/>
              <a:cs typeface="Candar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9050" y="5603875"/>
            <a:ext cx="1303342" cy="9366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ndara"/>
                <a:cs typeface="Candara"/>
              </a:rPr>
              <a:t>Moles</a:t>
            </a:r>
          </a:p>
          <a:p>
            <a:pPr algn="ctr"/>
            <a:r>
              <a:rPr lang="en-US" sz="2000" b="1" dirty="0">
                <a:latin typeface="Candara"/>
                <a:cs typeface="Candara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99325" y="5603875"/>
            <a:ext cx="1303342" cy="9366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ndara"/>
                <a:cs typeface="Candara"/>
              </a:rPr>
              <a:t>Grams</a:t>
            </a:r>
          </a:p>
          <a:p>
            <a:pPr algn="ctr"/>
            <a:r>
              <a:rPr lang="en-US" sz="2000" b="1" dirty="0">
                <a:latin typeface="Candara"/>
                <a:cs typeface="Candara"/>
              </a:rPr>
              <a:t>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12967" y="5889625"/>
            <a:ext cx="6905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29117" y="5889625"/>
            <a:ext cx="6905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29392" y="5889625"/>
            <a:ext cx="6905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8217" y="5894169"/>
            <a:ext cx="58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MW</a:t>
            </a:r>
          </a:p>
          <a:p>
            <a:pPr algn="ctr"/>
            <a:r>
              <a:rPr lang="en-US" dirty="0">
                <a:latin typeface="Candara"/>
                <a:cs typeface="Candara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2567" y="5894169"/>
            <a:ext cx="58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MW</a:t>
            </a:r>
          </a:p>
          <a:p>
            <a:pPr algn="ctr"/>
            <a:r>
              <a:rPr lang="en-US" dirty="0" smtClean="0">
                <a:latin typeface="Candara"/>
                <a:cs typeface="Candara"/>
              </a:rPr>
              <a:t>B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1492" y="5894169"/>
            <a:ext cx="79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/>
                <a:cs typeface="Candara"/>
              </a:rPr>
              <a:t>Ratios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0750" y="2968625"/>
            <a:ext cx="769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100 </a:t>
            </a:r>
            <a:r>
              <a:rPr lang="en-US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    1 mol    1 Al2(SO4)3    340 </a:t>
            </a:r>
            <a:r>
              <a:rPr lang="en-US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= 115.6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Al2(SO4)3  *** limiting/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theor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yield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            98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3 H2(SO4)      1 mol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3629025"/>
            <a:ext cx="543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100 </a:t>
            </a:r>
            <a:r>
              <a:rPr lang="en-US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    1 mol    1 Al2(SO4)3    340 </a:t>
            </a:r>
            <a:r>
              <a:rPr lang="en-US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u="sng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= 220.8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Al2(SO4)3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            77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2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Al(OH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)          1 mol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416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</a:t>
            </a:r>
            <a:r>
              <a:rPr lang="en-US" sz="2800" b="1" dirty="0" err="1" smtClean="0">
                <a:latin typeface="Candara"/>
                <a:cs typeface="Candara"/>
              </a:rPr>
              <a:t>stoichiometry</a:t>
            </a:r>
            <a:r>
              <a:rPr lang="en-US" sz="2800" b="1" dirty="0" smtClean="0">
                <a:latin typeface="Candara"/>
                <a:cs typeface="Candara"/>
              </a:rPr>
              <a:t> problem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917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How many kg of </a:t>
            </a:r>
            <a:r>
              <a:rPr lang="en-US" sz="2000" dirty="0" err="1" smtClean="0">
                <a:latin typeface="Candara"/>
                <a:cs typeface="Candara"/>
              </a:rPr>
              <a:t>NaOH</a:t>
            </a:r>
            <a:r>
              <a:rPr lang="en-US" sz="2000" dirty="0" smtClean="0">
                <a:latin typeface="Candara"/>
                <a:cs typeface="Candara"/>
              </a:rPr>
              <a:t> are made from 2000 kg of Na2(CO3) by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the following reaction. Assume there is excess Ca(OH)2.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		Na2(CO3) + Ca(OH)2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2Na(OH) + Ca(CO3)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260" y="2111329"/>
            <a:ext cx="69504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MW of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NaOH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40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/mole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MW of Na2(CO3) = 106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/mole</a:t>
            </a:r>
          </a:p>
          <a:p>
            <a:pPr lvl="0"/>
            <a:endParaRPr lang="en-US" sz="2000" dirty="0" smtClean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  <a:p>
            <a:pPr lvl="0"/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2000 kg   1000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1 mol     2 mol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Na(OH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        40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 1 kg   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= 1509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     1 kg     106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1 mol Na2(CO3)   1 mol   1000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g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267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ndara"/>
                <a:cs typeface="Candara"/>
              </a:rPr>
              <a:t>Redox</a:t>
            </a:r>
            <a:r>
              <a:rPr lang="en-US" sz="2800" b="1" dirty="0" smtClean="0">
                <a:latin typeface="Candara"/>
                <a:cs typeface="Candara"/>
              </a:rPr>
              <a:t> reactions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592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are oxidation &amp; reduction? </a:t>
            </a:r>
            <a:r>
              <a:rPr lang="en-US" sz="2000" b="1" dirty="0" smtClean="0">
                <a:latin typeface="Candara"/>
                <a:cs typeface="Candara"/>
              </a:rPr>
              <a:t>Oxidation numbers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35" y="2981759"/>
            <a:ext cx="4456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are </a:t>
            </a:r>
            <a:r>
              <a:rPr lang="en-US" sz="2000" b="1" dirty="0" smtClean="0">
                <a:latin typeface="Candara"/>
                <a:cs typeface="Candara"/>
              </a:rPr>
              <a:t>reducing and </a:t>
            </a:r>
            <a:r>
              <a:rPr lang="en-US" sz="2000" b="1" dirty="0" err="1" smtClean="0">
                <a:latin typeface="Candara"/>
                <a:cs typeface="Candara"/>
              </a:rPr>
              <a:t>oxiding</a:t>
            </a:r>
            <a:r>
              <a:rPr lang="en-US" sz="2000" b="1" dirty="0" smtClean="0">
                <a:latin typeface="Candara"/>
                <a:cs typeface="Candara"/>
              </a:rPr>
              <a:t> agents?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660" y="4327479"/>
            <a:ext cx="6089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Sacrificial anodes</a:t>
            </a:r>
            <a:r>
              <a:rPr lang="en-US" sz="2000" dirty="0" smtClean="0">
                <a:latin typeface="Candara"/>
                <a:cs typeface="Candara"/>
              </a:rPr>
              <a:t>, </a:t>
            </a:r>
            <a:r>
              <a:rPr lang="en-US" sz="2000" dirty="0" err="1" smtClean="0">
                <a:latin typeface="Candara"/>
                <a:cs typeface="Candara"/>
              </a:rPr>
              <a:t>cathodic</a:t>
            </a:r>
            <a:r>
              <a:rPr lang="en-US" sz="2000" dirty="0" smtClean="0">
                <a:latin typeface="Candara"/>
                <a:cs typeface="Candara"/>
              </a:rPr>
              <a:t> protection &amp; galvanization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885" y="1222329"/>
            <a:ext cx="3612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Metals usually take their charge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 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=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+1/1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O = -2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F = -1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C, N, S, others vary 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4072" y="1616089"/>
            <a:ext cx="3205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Molecule’s ox # sum to zero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Ion ox # sum to ionic charge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885" y="3381869"/>
            <a:ext cx="56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The element that is oxidized is the reducing agent.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The element that is reduced is the oxidizing agent.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07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</a:t>
            </a:r>
            <a:r>
              <a:rPr lang="en-US" sz="2800" b="1" dirty="0" err="1">
                <a:latin typeface="Candara"/>
                <a:cs typeface="Candara"/>
              </a:rPr>
              <a:t>r</a:t>
            </a:r>
            <a:r>
              <a:rPr lang="en-US" sz="2800" b="1" dirty="0" err="1" smtClean="0">
                <a:latin typeface="Candara"/>
                <a:cs typeface="Candara"/>
              </a:rPr>
              <a:t>edox</a:t>
            </a:r>
            <a:r>
              <a:rPr lang="en-US" sz="2800" b="1" dirty="0" smtClean="0">
                <a:latin typeface="Candara"/>
                <a:cs typeface="Candara"/>
              </a:rPr>
              <a:t>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80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In the following </a:t>
            </a:r>
            <a:r>
              <a:rPr lang="en-US" sz="2000" dirty="0" err="1" smtClean="0">
                <a:latin typeface="Candara"/>
                <a:cs typeface="Candara"/>
              </a:rPr>
              <a:t>rxn</a:t>
            </a:r>
            <a:r>
              <a:rPr lang="en-US" sz="2000" dirty="0" smtClean="0">
                <a:latin typeface="Candara"/>
                <a:cs typeface="Candara"/>
              </a:rPr>
              <a:t>, which elements are reducing &amp; oxidizing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agents:			2Mg + O2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2MgO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2119" y="1523149"/>
            <a:ext cx="615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0          0         +2/-2	 	Mg is oxidized = reducing agent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			O is reduced = oxidizing agent	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010" y="2823732"/>
            <a:ext cx="7163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Break this reaction into half-equations and balance for electrons: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2000" dirty="0" smtClean="0">
                <a:latin typeface="Candara"/>
                <a:cs typeface="Candara"/>
              </a:rPr>
              <a:t>2Na + Cl2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2NaCl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9111" y="3531618"/>
            <a:ext cx="615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2Na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2Na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+ 2e-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oxidation (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 with products)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Cl2 + 2e-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2C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-1				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reduction (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 with reactants)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01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Atoms &amp; elements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070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What’s the difference between an </a:t>
            </a:r>
            <a:r>
              <a:rPr lang="en-US" sz="2000" b="1" dirty="0" smtClean="0">
                <a:latin typeface="Candara"/>
                <a:cs typeface="Candara"/>
              </a:rPr>
              <a:t>atom </a:t>
            </a:r>
            <a:r>
              <a:rPr lang="en-US" sz="2000" dirty="0" smtClean="0">
                <a:latin typeface="Candara"/>
                <a:cs typeface="Candara"/>
              </a:rPr>
              <a:t>&amp; an </a:t>
            </a:r>
            <a:r>
              <a:rPr lang="en-US" sz="2000" b="1" dirty="0" smtClean="0">
                <a:latin typeface="Candara"/>
                <a:cs typeface="Candara"/>
              </a:rPr>
              <a:t>element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35" y="2397079"/>
            <a:ext cx="793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are the three </a:t>
            </a:r>
            <a:r>
              <a:rPr lang="en-US" sz="2000" b="1" dirty="0" smtClean="0">
                <a:latin typeface="Candara"/>
                <a:cs typeface="Candara"/>
              </a:rPr>
              <a:t>subatomic particles</a:t>
            </a:r>
            <a:r>
              <a:rPr lang="en-US" sz="2000" dirty="0" smtClean="0">
                <a:latin typeface="Candara"/>
                <a:cs typeface="Candara"/>
              </a:rPr>
              <a:t>? What do you know about each?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660" y="3787729"/>
            <a:ext cx="737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How are subatomic particles arranged to form an atom? </a:t>
            </a:r>
            <a:r>
              <a:rPr lang="en-US" sz="2000" b="1" dirty="0" smtClean="0">
                <a:latin typeface="Candara"/>
                <a:cs typeface="Candara"/>
              </a:rPr>
              <a:t>Structure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260" y="1238204"/>
            <a:ext cx="7150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Atoms are the smallest indivisible form of matter that retain the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physical &amp; chemical properties of that matter.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An element is a type of atom with a defined number of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&amp;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910" y="2692354"/>
            <a:ext cx="7281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Protons = + charge, mass of 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amu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, in the nucleus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Neutron = no charge, mass of 1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amu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, in the nucleus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Electrons = - charge, mass of 1/2000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amu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, surrounding the nucleus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435" y="4114754"/>
            <a:ext cx="72203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Nucleus = tiny, incredibly dense center of the atom created from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                  all protons and neutrons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Electrons surround the nucleus…. many models for the electrons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diffuse cloud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orbiting like planets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orbitals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18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ndara"/>
                <a:cs typeface="Candara"/>
              </a:rPr>
              <a:t>Redox</a:t>
            </a:r>
            <a:r>
              <a:rPr lang="en-US" sz="2800" b="1" dirty="0" smtClean="0">
                <a:latin typeface="Candara"/>
                <a:cs typeface="Candara"/>
              </a:rPr>
              <a:t> FE questions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235" y="911179"/>
            <a:ext cx="7277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are the oxidation numbers of atoms in ClO3</a:t>
            </a:r>
            <a:r>
              <a:rPr lang="en-US" sz="2000" baseline="30000" dirty="0" smtClean="0">
                <a:latin typeface="Candara"/>
                <a:cs typeface="Candara"/>
              </a:rPr>
              <a:t>-1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r>
              <a:rPr lang="en-US" sz="2000" baseline="30000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&amp;MnO4</a:t>
            </a:r>
            <a:r>
              <a:rPr lang="en-US" sz="2000" baseline="30000" dirty="0" smtClean="0">
                <a:latin typeface="Candara"/>
                <a:cs typeface="Candara"/>
              </a:rPr>
              <a:t>-1</a:t>
            </a:r>
            <a:r>
              <a:rPr lang="en-US" sz="2000" dirty="0" smtClean="0">
                <a:latin typeface="Candara"/>
                <a:cs typeface="Candara"/>
              </a:rPr>
              <a:t> ions?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884" y="1238204"/>
            <a:ext cx="723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ClO3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-1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Cl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?        +5	So calculate the ox # of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Cl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so sums to -1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-2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3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-6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               -1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534" y="2311354"/>
            <a:ext cx="723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MnO4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-1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?     +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7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So calculate the ox # of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so sums to -1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-2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4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-8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	               -1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sz="2000" baseline="30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760" y="3524204"/>
            <a:ext cx="69589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Look at this equation:  	2H(NO3) + 3H2S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2NO + 4H2O + 3S</a:t>
            </a:r>
          </a:p>
          <a:p>
            <a:pPr lvl="0"/>
            <a:endParaRPr lang="en-US" sz="2000" dirty="0" smtClean="0">
              <a:latin typeface="Candara"/>
              <a:cs typeface="Candara"/>
              <a:sym typeface="Wingdings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  <a:sym typeface="Wingdings"/>
              </a:rPr>
              <a:t>What’s oxidized?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  <a:sym typeface="Wingdings"/>
              </a:rPr>
              <a:t>What’s reduced?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  <a:sym typeface="Wingdings"/>
              </a:rPr>
              <a:t>What’s the oxidizing agent?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  <a:sym typeface="Wingdings"/>
              </a:rPr>
              <a:t>What’s the reducing agent?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8397" y="3794125"/>
            <a:ext cx="407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+1/+5/-2          +1/-2          +2/-2        +1/-2       0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422" y="4115832"/>
            <a:ext cx="254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 goes from -2 to zero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7947" y="4442857"/>
            <a:ext cx="2425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goes from +5 to +2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8722" y="4722257"/>
            <a:ext cx="357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4597" y="5033407"/>
            <a:ext cx="315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18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ndara"/>
                <a:cs typeface="Candara"/>
              </a:rPr>
              <a:t>Redox</a:t>
            </a:r>
            <a:r>
              <a:rPr lang="en-US" sz="2800" b="1" dirty="0" smtClean="0">
                <a:latin typeface="Candara"/>
                <a:cs typeface="Candara"/>
              </a:rPr>
              <a:t> FE questions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235" y="911179"/>
            <a:ext cx="7232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Given this unbalanced equation, how many moles of Ag(NO3) are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formed for each molecule of NO produced?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2000" dirty="0" smtClean="0">
                <a:latin typeface="Candara"/>
                <a:cs typeface="Candara"/>
              </a:rPr>
              <a:t>Ag + H(NO3)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Ag(NO3) + NO + H2O</a:t>
            </a:r>
            <a:endParaRPr lang="en-US" sz="2000" b="1" i="1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4134" y="2127204"/>
            <a:ext cx="723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Ag + H(NO3)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Ag(NO3) + NO + H(OH)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0      +1/+5/-2         +1/+5/-2      +2/-2   +1/-2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Curved Down Arrow 14"/>
          <p:cNvSpPr/>
          <p:nvPr/>
        </p:nvSpPr>
        <p:spPr>
          <a:xfrm flipV="1">
            <a:off x="984134" y="2835090"/>
            <a:ext cx="2094436" cy="501715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V="1">
            <a:off x="1951976" y="2835088"/>
            <a:ext cx="2302523" cy="501715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134" y="3241555"/>
            <a:ext cx="85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ndara"/>
                <a:cs typeface="Candara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e- lost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8430" y="3205596"/>
            <a:ext cx="118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e- gained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3659" y="4073479"/>
            <a:ext cx="723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Ag + H(NO3)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Candara"/>
                <a:cs typeface="Candara"/>
                <a:sym typeface="Wingdings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Ag(NO3) + NO + H(OH)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0         +1/+5/-2           +1/+5/-2      +2/-2   +1/-2</a:t>
            </a:r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9" name="Curved Down Arrow 28"/>
          <p:cNvSpPr/>
          <p:nvPr/>
        </p:nvSpPr>
        <p:spPr>
          <a:xfrm flipV="1">
            <a:off x="1231784" y="4828990"/>
            <a:ext cx="2094436" cy="501715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flipV="1">
            <a:off x="2279001" y="4828988"/>
            <a:ext cx="2302523" cy="501715"/>
          </a:xfrm>
          <a:prstGeom prst="curvedDown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4784" y="5235455"/>
            <a:ext cx="88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3e- lost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9080" y="5199496"/>
            <a:ext cx="118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e- gained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Chemical equilibrium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5880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 is </a:t>
            </a:r>
            <a:r>
              <a:rPr lang="en-US" sz="2000" b="1" dirty="0" smtClean="0">
                <a:latin typeface="Candara"/>
                <a:cs typeface="Candara"/>
              </a:rPr>
              <a:t>equilibrium</a:t>
            </a:r>
            <a:r>
              <a:rPr lang="en-US" sz="2000" dirty="0" smtClean="0">
                <a:latin typeface="Candara"/>
                <a:cs typeface="Candara"/>
              </a:rPr>
              <a:t>? What factors affect equilibrium?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135" y="2739014"/>
            <a:ext cx="5857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Equilibrium constants, </a:t>
            </a:r>
            <a:r>
              <a:rPr lang="en-US" sz="2000" b="1" dirty="0" err="1" smtClean="0">
                <a:latin typeface="Candara"/>
                <a:cs typeface="Candara"/>
              </a:rPr>
              <a:t>Keq</a:t>
            </a:r>
            <a:r>
              <a:rPr lang="en-US" sz="2000" b="1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and direction of reaction.	A + B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C + D			</a:t>
            </a:r>
            <a:r>
              <a:rPr lang="en-US" sz="2000" dirty="0" err="1" smtClean="0">
                <a:latin typeface="Candara"/>
                <a:cs typeface="Candara"/>
              </a:rPr>
              <a:t>Keq</a:t>
            </a:r>
            <a:r>
              <a:rPr lang="en-US" sz="2000" dirty="0" smtClean="0">
                <a:latin typeface="Candara"/>
                <a:cs typeface="Candara"/>
              </a:rPr>
              <a:t> = </a:t>
            </a:r>
            <a:r>
              <a:rPr lang="en-US" sz="2000" u="sng" dirty="0" smtClean="0">
                <a:latin typeface="Candara"/>
                <a:cs typeface="Candara"/>
              </a:rPr>
              <a:t>[</a:t>
            </a:r>
            <a:r>
              <a:rPr lang="en-US" sz="2000" u="sng" dirty="0" err="1" smtClean="0">
                <a:latin typeface="Candara"/>
                <a:cs typeface="Candara"/>
              </a:rPr>
              <a:t>C]</a:t>
            </a:r>
            <a:r>
              <a:rPr lang="en-US" sz="2000" u="sng" baseline="30000" dirty="0" err="1" smtClean="0">
                <a:latin typeface="Candara"/>
                <a:cs typeface="Candara"/>
              </a:rPr>
              <a:t>c</a:t>
            </a:r>
            <a:r>
              <a:rPr lang="en-US" sz="2000" u="sng" dirty="0" err="1" smtClean="0">
                <a:latin typeface="Candara"/>
                <a:cs typeface="Candara"/>
              </a:rPr>
              <a:t>[D]</a:t>
            </a:r>
            <a:r>
              <a:rPr lang="en-US" sz="2000" u="sng" baseline="30000" dirty="0" err="1" smtClean="0">
                <a:latin typeface="Candara"/>
                <a:cs typeface="Candara"/>
              </a:rPr>
              <a:t>d</a:t>
            </a:r>
            <a:endParaRPr lang="en-US" sz="2000" u="sng" dirty="0" smtClean="0">
              <a:latin typeface="Candara"/>
              <a:cs typeface="Candara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							          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[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A]</a:t>
            </a:r>
            <a:r>
              <a:rPr lang="en-US" sz="2000" baseline="30000" dirty="0" err="1" smtClean="0">
                <a:solidFill>
                  <a:srgbClr val="000000"/>
                </a:solidFill>
                <a:latin typeface="Candara"/>
                <a:cs typeface="Candara"/>
              </a:rPr>
              <a:t>a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[B]</a:t>
            </a:r>
            <a:r>
              <a:rPr lang="en-US" sz="2000" baseline="30000" dirty="0" err="1" smtClean="0">
                <a:solidFill>
                  <a:srgbClr val="000000"/>
                </a:solidFill>
                <a:latin typeface="Candara"/>
                <a:cs typeface="Candara"/>
              </a:rPr>
              <a:t>b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660" y="4365479"/>
            <a:ext cx="772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Le </a:t>
            </a:r>
            <a:r>
              <a:rPr lang="en-US" sz="2000" b="1" dirty="0" err="1" smtClean="0">
                <a:latin typeface="Candara"/>
                <a:cs typeface="Candara"/>
              </a:rPr>
              <a:t>Châtelier’s</a:t>
            </a:r>
            <a:r>
              <a:rPr lang="en-US" sz="2000" b="1" dirty="0" smtClean="0">
                <a:latin typeface="Candara"/>
                <a:cs typeface="Candara"/>
              </a:rPr>
              <a:t> Principle</a:t>
            </a:r>
            <a:r>
              <a:rPr lang="en-US" sz="2000" dirty="0" smtClean="0">
                <a:latin typeface="Candara"/>
                <a:cs typeface="Candara"/>
              </a:rPr>
              <a:t> predicts the direction in shift of an equilibrium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reaction when the reaction is stressed or when conditions change.</a:t>
            </a:r>
            <a:endParaRPr lang="en-US" sz="2000" b="1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74" y="1233969"/>
            <a:ext cx="6811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Equilibrium occurs when two opposite chemical reactions are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happening simultaneously: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	reactants       		products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Many chemical reactions are equilibrium reactions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64015" y="2013642"/>
            <a:ext cx="656694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15071" y="2166042"/>
            <a:ext cx="656694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0635" y="3246845"/>
            <a:ext cx="338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1, neither favored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&gt; 1, products are favored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&lt; 1, reactants are favored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93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equilibrium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3389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Here’s a reversible chemical reaction in which all reactants &amp;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products are gases.</a:t>
            </a: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Candara"/>
                <a:cs typeface="Candara"/>
              </a:rPr>
              <a:t>		</a:t>
            </a:r>
            <a:r>
              <a:rPr lang="en-US" sz="2000" dirty="0" smtClean="0">
                <a:latin typeface="Candara"/>
                <a:cs typeface="Candara"/>
              </a:rPr>
              <a:t>N2 + 3H2		2NH3 + heat</a:t>
            </a:r>
          </a:p>
          <a:p>
            <a:pPr lvl="0"/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What happens if the pressure in the reaction container is doubled?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Amount of NH3 doubles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No change in amount of NH3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More NH3 is made	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Amount of NH3 falls by half</a:t>
            </a:r>
            <a:endParaRPr lang="en-US" sz="20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664015" y="1703842"/>
            <a:ext cx="656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15071" y="1856242"/>
            <a:ext cx="656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93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equilibrium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09974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A liter of solution contains 52.7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H2(SO4), 240.8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KMnO4,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11.3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K2(SO4), 5.5 </a:t>
            </a:r>
            <a:r>
              <a:rPr lang="en-US" sz="2000" dirty="0" err="1" smtClean="0">
                <a:latin typeface="Candara"/>
                <a:cs typeface="Candara"/>
              </a:rPr>
              <a:t>g</a:t>
            </a:r>
            <a:r>
              <a:rPr lang="en-US" sz="2000" dirty="0" smtClean="0">
                <a:latin typeface="Candara"/>
                <a:cs typeface="Candara"/>
              </a:rPr>
              <a:t> of Mn2O7. This reaction happens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	H2(SO4) + 2KMnO4		     K2(SO4) + Mn2O7 + H2O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MW are shown here: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H2(SO4)		98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KMnO4		158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K2(SO4)		174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Mn2O7		222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H2O		18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/mol </a:t>
            </a:r>
          </a:p>
          <a:p>
            <a:pPr lvl="0"/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What’s the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0.0013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0.0026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0.0052		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0.0069</a:t>
            </a:r>
            <a:endParaRPr lang="en-US" sz="20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329999" y="1703842"/>
            <a:ext cx="656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81055" y="1856242"/>
            <a:ext cx="656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16158" y="2231182"/>
            <a:ext cx="336036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H2(SO4)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52.7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/L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0.538 M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    98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KMnO4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240.9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L = 1.524 M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   158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K2(SO4)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11.3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/L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0.065 M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   174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Mn2O7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5.5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/L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0.025 M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  222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/mol</a:t>
            </a:r>
          </a:p>
          <a:p>
            <a:pPr lvl="0"/>
            <a:endParaRPr lang="en-US" sz="20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(0.065)(0.025)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0.0013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   (0.538)(1.524)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2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0635" y="3246845"/>
            <a:ext cx="338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1, neither favored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&gt; 1, products are favored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Keq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&lt; 1, reactants are favored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295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The periodic table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847679"/>
            <a:ext cx="684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Let’s review what you need to know about his awesome tool: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pic>
        <p:nvPicPr>
          <p:cNvPr id="8" name="Picture 7" descr="Periodic Table w: Coffee"/>
          <p:cNvPicPr>
            <a:picLocks noChangeAspect="1"/>
          </p:cNvPicPr>
          <p:nvPr/>
        </p:nvPicPr>
        <p:blipFill>
          <a:blip r:embed="rId3"/>
          <a:srcRect l="31913" r="5831" b="21303"/>
          <a:stretch>
            <a:fillRect/>
          </a:stretch>
        </p:blipFill>
        <p:spPr>
          <a:xfrm rot="16200000">
            <a:off x="2353674" y="-156267"/>
            <a:ext cx="4369301" cy="7595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457" y="6032500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Number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subatomics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Atomic 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5296" y="60579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Column (group)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Row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1760" y="5940425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metals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nonmetals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mettaloids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8756" y="603250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valence electrons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oxidation numbers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3447" y="1552074"/>
            <a:ext cx="461665" cy="977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halogens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6625" y="1504449"/>
            <a:ext cx="461665" cy="9771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alkalai</a:t>
            </a:r>
            <a:endParaRPr lang="en-US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665" y="1456825"/>
            <a:ext cx="461665" cy="14339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lkalai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metals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3564582" y="1533875"/>
            <a:ext cx="461665" cy="39661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…………..transition metals…………….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6347" y="1861107"/>
            <a:ext cx="461665" cy="6458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noble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990975" y="5732192"/>
            <a:ext cx="461665" cy="2894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1405014" y="5735105"/>
            <a:ext cx="461665" cy="3153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5165613" y="2961124"/>
            <a:ext cx="461665" cy="3209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+3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93401" y="3286127"/>
            <a:ext cx="536511" cy="461666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400000">
            <a:off x="4264213" y="-2152244"/>
            <a:ext cx="461665" cy="69469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1       2                                                                                       3     4     5     6     7     8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74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Shells, orbits &amp; </a:t>
            </a:r>
            <a:r>
              <a:rPr lang="en-US" sz="2800" b="1" dirty="0" err="1" smtClean="0">
                <a:latin typeface="Candara"/>
                <a:cs typeface="Candara"/>
              </a:rPr>
              <a:t>orbitals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2736804"/>
            <a:ext cx="477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The Bohr or </a:t>
            </a:r>
            <a:r>
              <a:rPr lang="en-US" sz="2000" b="1" dirty="0" smtClean="0">
                <a:latin typeface="Candara"/>
                <a:cs typeface="Candara"/>
              </a:rPr>
              <a:t>planetary model </a:t>
            </a:r>
            <a:r>
              <a:rPr lang="en-US" sz="2000" dirty="0" smtClean="0">
                <a:latin typeface="Candara"/>
                <a:cs typeface="Candara"/>
              </a:rPr>
              <a:t>of the atom?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610" y="911179"/>
            <a:ext cx="3126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The </a:t>
            </a:r>
            <a:r>
              <a:rPr lang="en-US" sz="2000" b="1" dirty="0" smtClean="0">
                <a:latin typeface="Candara"/>
                <a:cs typeface="Candara"/>
              </a:rPr>
              <a:t>modern atomic </a:t>
            </a:r>
            <a:r>
              <a:rPr lang="en-US" sz="2000" dirty="0" smtClean="0">
                <a:latin typeface="Candara"/>
                <a:cs typeface="Candara"/>
              </a:rPr>
              <a:t>model?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910" y="4422729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The </a:t>
            </a:r>
            <a:r>
              <a:rPr lang="en-US" sz="2000" b="1" dirty="0" smtClean="0">
                <a:latin typeface="Candara"/>
                <a:cs typeface="Candara"/>
              </a:rPr>
              <a:t>quantum mechanical </a:t>
            </a:r>
            <a:r>
              <a:rPr lang="en-US" sz="2000" dirty="0" smtClean="0">
                <a:latin typeface="Candara"/>
                <a:cs typeface="Candara"/>
              </a:rPr>
              <a:t>model?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260" y="1285829"/>
            <a:ext cx="77980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Prior to the modern atomic model (proved by Rutherford in the gold-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foil experiment no one knew how subatomic particles were arranged.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Rutherford proved that protons &amp; neutrons form a central nucleus,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and that electrons surrounded the nucleus in a diffuse cloud.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260" y="3089289"/>
            <a:ext cx="8209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Bohr believed that electrons circled the nucleus only at specific, or 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principle, energy levels.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Like planets orbiting the nucleus, sitting sun-like at the center of the atom.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4910" y="4733939"/>
            <a:ext cx="79175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The key here is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orbitals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rather than orbits.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Electrons still occupy discrete and specific energy levels….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…but they don’t orbit.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Instead they occupy specific 3D shapes corresponding to those energy</a:t>
            </a:r>
            <a:b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   levels.</a:t>
            </a:r>
          </a:p>
          <a:p>
            <a:pPr lvl="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Orbitals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are likely 3D locations of electrons.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254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Isotopes &amp; ions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622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What’s the difference between an atom and an </a:t>
            </a:r>
            <a:r>
              <a:rPr lang="en-US" sz="2000" b="1" dirty="0" smtClean="0">
                <a:latin typeface="Candara"/>
                <a:cs typeface="Candara"/>
              </a:rPr>
              <a:t>isotope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60" y="2270079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How do you calculate </a:t>
            </a:r>
            <a:r>
              <a:rPr lang="en-US" sz="2000" b="1" dirty="0" smtClean="0">
                <a:latin typeface="Candara"/>
                <a:cs typeface="Candara"/>
              </a:rPr>
              <a:t>average atomic mass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910" y="3565479"/>
            <a:ext cx="574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What’s the difference between an atom and an </a:t>
            </a:r>
            <a:r>
              <a:rPr lang="en-US" sz="2000" b="1" dirty="0" smtClean="0">
                <a:latin typeface="Candara"/>
                <a:cs typeface="Candara"/>
              </a:rPr>
              <a:t>ion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560" y="5162504"/>
            <a:ext cx="8343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Candara"/>
                <a:cs typeface="Candara"/>
              </a:rPr>
              <a:t>Why </a:t>
            </a:r>
            <a:r>
              <a:rPr lang="en-US" sz="2000" dirty="0" smtClean="0">
                <a:latin typeface="Candara"/>
                <a:cs typeface="Candara"/>
              </a:rPr>
              <a:t>do atoms form ions? What’s their motivation? Predicting their </a:t>
            </a:r>
            <a:r>
              <a:rPr lang="en-US" sz="2000" b="1" dirty="0" smtClean="0">
                <a:latin typeface="Candara"/>
                <a:cs typeface="Candara"/>
              </a:rPr>
              <a:t>charges</a:t>
            </a:r>
            <a:r>
              <a:rPr lang="en-US" sz="2000" dirty="0" smtClean="0">
                <a:latin typeface="Candara"/>
                <a:cs typeface="Candara"/>
              </a:rPr>
              <a:t>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885" y="1238204"/>
            <a:ext cx="7318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Atoms have a defined standard number of neutrons.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Number of neutrons = atomic mass – atomic number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Isotopes have a non-standard number of neutrons (heavy or light)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410" y="2581229"/>
            <a:ext cx="8069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Average atomic mass is a weighted average of the masses of all isotopes.</a:t>
            </a:r>
          </a:p>
          <a:p>
            <a:pPr lvl="0"/>
            <a:endParaRPr lang="en-US" sz="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Avg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atomic mass = sum of all isotope (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frequency)(mass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)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935" y="3860754"/>
            <a:ext cx="8140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Atoms are not charged because they have equal numbers of protons &amp;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-.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Ions are atoms that have lost or gained electrons.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Cations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metals that lost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 &amp;are now + charged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Anions = non-metals that gained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 &amp; are now – charged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460" y="5457779"/>
            <a:ext cx="7311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Atoms want a full valence shell – an octet for all but H &amp; He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Anions gain to get to 8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ve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</a:t>
            </a:r>
          </a:p>
          <a:p>
            <a:pPr lvl="0"/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Cations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lose to get the the intact valence shell “below” the lost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ve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-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4516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isotopes &amp; ions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553531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Which</a:t>
            </a:r>
            <a:r>
              <a:rPr lang="en-US" sz="2000" b="1" dirty="0" smtClean="0">
                <a:latin typeface="Candara"/>
                <a:cs typeface="Candara"/>
              </a:rPr>
              <a:t> </a:t>
            </a:r>
            <a:r>
              <a:rPr lang="en-US" sz="2000" dirty="0" smtClean="0">
                <a:latin typeface="Candara"/>
                <a:cs typeface="Candara"/>
              </a:rPr>
              <a:t>element has the highest ionization energy?</a:t>
            </a:r>
          </a:p>
          <a:p>
            <a:pPr marL="914400" lvl="1" indent="-457200">
              <a:buAutoNum type="alphaLcParenR"/>
            </a:pPr>
            <a:r>
              <a:rPr lang="en-US" sz="2000" dirty="0" err="1" smtClean="0">
                <a:latin typeface="Candara"/>
                <a:cs typeface="Candara"/>
              </a:rPr>
              <a:t>Ar</a:t>
            </a:r>
            <a:r>
              <a:rPr lang="en-US" sz="2000" dirty="0" smtClean="0">
                <a:latin typeface="Candara"/>
                <a:cs typeface="Candara"/>
              </a:rPr>
              <a:t>	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err="1" smtClean="0">
                <a:latin typeface="Candara"/>
                <a:cs typeface="Candara"/>
              </a:rPr>
              <a:t>Cl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H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Kr		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332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FE isotope problems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2378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For a particular isotope, the sum of the atomic number &amp; the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atomic mass is 148, and the difference between atomic number &amp;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atomic mass is 58. How many protons does this isotope have?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45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58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90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148</a:t>
            </a: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00388" y="1838339"/>
            <a:ext cx="4104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Atomic mass ~2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protons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Mass – number = neutrons = 58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148 = (2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protons) + neutrons  </a:t>
            </a: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protons = (148 – 58)/2 = 90/2 = 45 = a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010" y="3626981"/>
            <a:ext cx="62958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Uranium-235 and uranium-238 have the same number of: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Neutrons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Protons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Electrons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Protons and electrons	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</a:t>
            </a:r>
            <a:endParaRPr lang="en-US" sz="2000" dirty="0" smtClean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6534" y="709490"/>
            <a:ext cx="8121070" cy="1588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371" y="116801"/>
            <a:ext cx="140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Half-life</a:t>
            </a:r>
            <a:endParaRPr lang="en-US" sz="2800" b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10" y="911179"/>
            <a:ext cx="76155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Radioactive elements degrade over time. The rate at which they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are degraded is described by </a:t>
            </a:r>
            <a:r>
              <a:rPr lang="en-US" sz="2000" b="1" dirty="0" smtClean="0">
                <a:latin typeface="Candara"/>
                <a:cs typeface="Candara"/>
              </a:rPr>
              <a:t>half-life,</a:t>
            </a:r>
            <a:r>
              <a:rPr lang="en-US" sz="2000" dirty="0" smtClean="0">
                <a:latin typeface="Candara"/>
                <a:cs typeface="Candara"/>
              </a:rPr>
              <a:t> the amount of time it takes for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the amount (or concentration) to be reduced by 50%.</a:t>
            </a:r>
          </a:p>
          <a:p>
            <a:pPr lvl="0"/>
            <a:endParaRPr lang="en-US" sz="800" dirty="0" smtClean="0"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		N = N0</a:t>
            </a:r>
            <a:r>
              <a:rPr lang="en-US" sz="2800" baseline="30000" dirty="0" smtClean="0">
                <a:latin typeface="Candara"/>
                <a:cs typeface="Candara"/>
              </a:rPr>
              <a:t>e-0.693t/t1/2</a:t>
            </a:r>
            <a:endParaRPr lang="en-US" sz="2000" dirty="0" smtClean="0">
              <a:latin typeface="Candara"/>
              <a:cs typeface="Candara"/>
            </a:endParaRPr>
          </a:p>
        </p:txBody>
      </p:sp>
      <p:pic>
        <p:nvPicPr>
          <p:cNvPr id="10" name="Picture 9" descr="atom_nucl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30" y="92648"/>
            <a:ext cx="1158951" cy="1150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130" y="2376091"/>
            <a:ext cx="82293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What’s the half-life of a substance that decays to 25% of its original amount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in 6 days?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0.08 </a:t>
            </a:r>
            <a:r>
              <a:rPr lang="en-US" sz="2000" dirty="0" err="1" smtClean="0">
                <a:latin typeface="Candara"/>
                <a:cs typeface="Candara"/>
              </a:rPr>
              <a:t>d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3 </a:t>
            </a:r>
            <a:r>
              <a:rPr lang="en-US" sz="2000" dirty="0" err="1" smtClean="0">
                <a:latin typeface="Candara"/>
                <a:cs typeface="Candara"/>
              </a:rPr>
              <a:t>d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8 </a:t>
            </a:r>
            <a:r>
              <a:rPr lang="en-US" sz="2000" dirty="0" err="1" smtClean="0">
                <a:latin typeface="Candara"/>
                <a:cs typeface="Candara"/>
              </a:rPr>
              <a:t>d</a:t>
            </a:r>
            <a:endParaRPr lang="en-US" sz="2000" dirty="0" smtClean="0">
              <a:latin typeface="Candara"/>
              <a:cs typeface="Candara"/>
            </a:endParaRP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12 </a:t>
            </a:r>
            <a:r>
              <a:rPr lang="en-US" sz="2000" dirty="0" err="1" smtClean="0">
                <a:latin typeface="Candara"/>
                <a:cs typeface="Candara"/>
              </a:rPr>
              <a:t>d</a:t>
            </a:r>
            <a:endParaRPr lang="en-US" sz="2000" dirty="0" smtClean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530" y="4579960"/>
            <a:ext cx="83130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Candara"/>
                <a:cs typeface="Candara"/>
              </a:rPr>
              <a:t>A given sample of radioactive material has 80% of activity left after 10 years.</a:t>
            </a:r>
          </a:p>
          <a:p>
            <a:pPr lvl="0"/>
            <a:r>
              <a:rPr lang="en-US" sz="2000" dirty="0" smtClean="0">
                <a:latin typeface="Candara"/>
                <a:cs typeface="Candara"/>
              </a:rPr>
              <a:t>How much will be left after 90 more years?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0.1%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1.7%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11%</a:t>
            </a:r>
          </a:p>
          <a:p>
            <a:pPr marL="914400" lvl="1" indent="-457200">
              <a:buAutoNum type="alphaLcParenR"/>
            </a:pPr>
            <a:r>
              <a:rPr lang="en-US" sz="2000" dirty="0" smtClean="0">
                <a:latin typeface="Candara"/>
                <a:cs typeface="Candara"/>
              </a:rPr>
              <a:t>13%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2130" y="3199512"/>
            <a:ext cx="5867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Solve for t1/2…… t1/2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-0.693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(-0.693)(6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3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		           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ln(N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/No)	      ln(0.25)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8226" y="5378762"/>
            <a:ext cx="63927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Solve for t1/2…… t1/2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-0.693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t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(-0.693)(10 </a:t>
            </a:r>
            <a:r>
              <a:rPr lang="en-US" sz="2000" u="sng" dirty="0" err="1" smtClean="0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r>
              <a:rPr lang="en-US" sz="2000" u="sng" dirty="0" smtClean="0">
                <a:solidFill>
                  <a:srgbClr val="0000FF"/>
                </a:solidFill>
                <a:latin typeface="Candara"/>
                <a:cs typeface="Candara"/>
              </a:rPr>
              <a:t>)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31.06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d</a:t>
            </a:r>
            <a:endParaRPr lang="en-US" sz="2000" u="sng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					 </a:t>
            </a:r>
            <a:r>
              <a:rPr lang="en-US" sz="2000" dirty="0" err="1" smtClean="0">
                <a:solidFill>
                  <a:srgbClr val="0000FF"/>
                </a:solidFill>
                <a:latin typeface="Candara"/>
                <a:cs typeface="Candara"/>
              </a:rPr>
              <a:t>ln(N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/No)	      ln(0.8)</a:t>
            </a:r>
            <a:endParaRPr lang="en-US" sz="800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0"/>
            <a:r>
              <a:rPr lang="en-US" sz="800" dirty="0" smtClean="0">
                <a:solidFill>
                  <a:srgbClr val="0000FF"/>
                </a:solidFill>
                <a:latin typeface="Candara"/>
                <a:cs typeface="Candara"/>
              </a:rPr>
              <a:t>	</a:t>
            </a:r>
          </a:p>
          <a:p>
            <a:pPr lvl="0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N/No = e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(-0.693)(100 yr)/31.06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baseline="30000" dirty="0" smtClean="0">
                <a:solidFill>
                  <a:srgbClr val="0000FF"/>
                </a:solidFill>
                <a:latin typeface="Candara"/>
                <a:cs typeface="Candara"/>
              </a:rPr>
              <a:t>yr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 = 0.107 (11%)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2630</Words>
  <Application>Microsoft Macintosh PowerPoint</Application>
  <PresentationFormat>On-screen Show (4:3)</PresentationFormat>
  <Paragraphs>502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Vermont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 Richmond-Hall</dc:creator>
  <cp:lastModifiedBy>Joan Richmond-Hall</cp:lastModifiedBy>
  <cp:revision>10</cp:revision>
  <cp:lastPrinted>2010-02-24T20:13:47Z</cp:lastPrinted>
  <dcterms:created xsi:type="dcterms:W3CDTF">2010-03-03T21:36:49Z</dcterms:created>
  <dcterms:modified xsi:type="dcterms:W3CDTF">2013-03-01T15:28:37Z</dcterms:modified>
</cp:coreProperties>
</file>