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58" r:id="rId4"/>
    <p:sldId id="261" r:id="rId5"/>
    <p:sldId id="325" r:id="rId6"/>
    <p:sldId id="327" r:id="rId7"/>
    <p:sldId id="326" r:id="rId8"/>
    <p:sldId id="264" r:id="rId9"/>
    <p:sldId id="259" r:id="rId10"/>
    <p:sldId id="292" r:id="rId11"/>
    <p:sldId id="331" r:id="rId12"/>
    <p:sldId id="293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336" r:id="rId22"/>
    <p:sldId id="337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96" r:id="rId32"/>
    <p:sldId id="298" r:id="rId33"/>
    <p:sldId id="300" r:id="rId34"/>
    <p:sldId id="286" r:id="rId35"/>
    <p:sldId id="338" r:id="rId36"/>
    <p:sldId id="339" r:id="rId37"/>
    <p:sldId id="340" r:id="rId38"/>
    <p:sldId id="341" r:id="rId39"/>
    <p:sldId id="342" r:id="rId40"/>
    <p:sldId id="304" r:id="rId41"/>
    <p:sldId id="302" r:id="rId42"/>
    <p:sldId id="335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754" autoAdjust="0"/>
  </p:normalViewPr>
  <p:slideViewPr>
    <p:cSldViewPr snapToGrid="0" snapToObjects="1">
      <p:cViewPr varScale="1">
        <p:scale>
          <a:sx n="120" d="100"/>
          <a:sy n="120" d="100"/>
        </p:scale>
        <p:origin x="9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2" d="100"/>
        <a:sy n="182" d="100"/>
      </p:scale>
      <p:origin x="0" y="14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3212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853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986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20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571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98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548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486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09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86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732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DDDDDD"/>
              </a:solidFill>
              <a:latin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412251"/>
            <a:ext cx="2438400" cy="218633"/>
          </a:xfrm>
          <a:prstGeom prst="rect">
            <a:avLst/>
          </a:prstGeom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457200" y="6339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70BF47"/>
                </a:solidFill>
              </a:rPr>
              <a:t>vtc.edu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00"/>
            <a:ext cx="8229600" cy="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72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46" y="942868"/>
            <a:ext cx="817218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 3040 Module 10: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factors that affect </a:t>
            </a:r>
            <a:br>
              <a:rPr lang="en-US" sz="3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manure digestion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9045" y="2927207"/>
            <a:ext cx="490903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10.1: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Microbial populations</a:t>
            </a:r>
          </a:p>
          <a:p>
            <a:pPr lvl="0" fontAlgn="t"/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10.2: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Feedstock</a:t>
            </a:r>
          </a:p>
          <a:p>
            <a:pPr lvl="0" fontAlgn="t"/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10.3: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Loading rate &amp; retention times</a:t>
            </a:r>
          </a:p>
          <a:p>
            <a:pPr lvl="0" fontAlgn="t"/>
            <a:endParaRPr lang="en-U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10.4: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</a:t>
            </a:r>
          </a:p>
          <a:p>
            <a:pPr lvl="0" fontAlgn="t"/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t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10.5: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Environmental factors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70" y="5794896"/>
            <a:ext cx="77830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venir Next Medium"/>
                <a:cs typeface="Avenir Next Medium"/>
              </a:rPr>
              <a:t>This curriculum is adapted from: </a:t>
            </a:r>
            <a:r>
              <a:rPr lang="en-US" sz="1600" dirty="0" err="1">
                <a:latin typeface="Avenir Next Medium"/>
                <a:cs typeface="Avenir Next Medium"/>
              </a:rPr>
              <a:t>eXtension</a:t>
            </a:r>
            <a:r>
              <a:rPr lang="en-US" sz="1600" dirty="0">
                <a:latin typeface="Avenir Next Medium"/>
                <a:cs typeface="Avenir Next Medium"/>
              </a:rPr>
              <a:t> Course 3: AD, University of Wisconsin</a:t>
            </a:r>
            <a:endParaRPr lang="en-US" sz="1400" dirty="0">
              <a:latin typeface="Avenir Next Medium"/>
              <a:cs typeface="Avenir Next Medium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5285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318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Vermont: who regulates what?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612056" cy="5079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We’ll cover feedstock regulation in detail in Module 11, but Vermont has two agencies with regulatory power that affects feedstock.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Vermont Agency of Natural Resources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Wastewater Division grants indirect discharge permits to the generators of wastewater and liquid food processing materials.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 Waste Division permit those accepting solid waste. 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solid waste certification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required for AD facilities that accept solid pre- and post-consumer food residuals, whether they are collected in a clean stream or with municipal solid waste.</a:t>
            </a: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Vermont Agency of Food, Farms and Markets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 on-farm digesters to report all feedstock accepted via LFO, MFO or coming SMO (small farm operations) regulations.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Blocks sale of separated solid bedding to other farms if AD facilities take any organic residuals including beef.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5718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273" y="49316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Vermont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402" y="0"/>
            <a:ext cx="52880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29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465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Vermont: not yet regulated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622689" cy="4378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Vermont, there are some organic residuals that are not yet regulated by ANR. These include: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Glycerol (aka glycerin):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by-product of biodiesel production from FOG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Grease trap waste: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dilute FOG collected from wash water in restaurants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critical that GTW from industrial facilities, or containing heavy metals, or other chemicals toxic to the AD process be avoided.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 that some GTW is thickened by the addition of flocculants. Some flocculants are biodegradable and non-toxic, but others are toxic to aquatic ecosystems and should be avoided.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7164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417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Volatile solids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619667" cy="721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Volatile solids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organic compounds that can be made into methane.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best feedstock materials have high levels of volatile solids.</a:t>
            </a:r>
          </a:p>
        </p:txBody>
      </p:sp>
      <p:pic>
        <p:nvPicPr>
          <p:cNvPr id="4" name="Picture 3" descr="Screen Shot 2014-02-23 at 8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86" y="1535368"/>
            <a:ext cx="7747627" cy="464557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8119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3482" y="2418051"/>
            <a:ext cx="6227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10.3: Organic loading rate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6" name="Oval 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16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360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Feedstock loading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503492" cy="3443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 operators monitor and control AD feeding rates, aka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organic loading rates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Critical factors include: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Concentration of feedstock (solids/volume);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Volatile solids content of feedstock;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Inorganic (or inert) content of feedstock;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Volatile solids / AD volume; and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Hydraulic retention time.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2256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069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Loading rate from VS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374" y="667943"/>
            <a:ext cx="8956298" cy="5834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Example: complete mixed AD (50’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 20’ deep w/ 5’ cone depth)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Fed 5,000 gallons manure/day @ 100F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6.5% TS, 69% VS, density =1</a:t>
            </a:r>
            <a:b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Calculating manure volume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cylinder = (π)(r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)(h) = (π)(25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)(20) = 39,250 ft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cone = (1/3)(r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)(h) = (1/3)(25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)(5) = 3,217 ft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= 42,521 ft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1.20x10</a:t>
            </a:r>
            <a:r>
              <a:rPr lang="en-US" sz="1600" baseline="300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</a:t>
            </a:r>
            <a:endParaRPr lang="en-US" sz="1600" baseline="30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Calculating loading rate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pounds TS/day = (gallons/day)(8.34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lb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/gallon)(%TS)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        = (5000)(8.34)(0.065) = 2,710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lb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TS/day </a:t>
            </a:r>
            <a: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1,232 kg TS / day</a:t>
            </a:r>
          </a:p>
          <a:p>
            <a:pPr>
              <a:lnSpc>
                <a:spcPct val="120000"/>
              </a:lnSpc>
            </a:pPr>
            <a:endParaRPr lang="en-US" sz="7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pounds VS/day = (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lb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TS/day)(%VS) = (2,710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lb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TS/day)(0.69) = 1,869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lb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VS/day </a:t>
            </a:r>
            <a:b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									</a:t>
            </a:r>
            <a: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850 kg VS/day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loading rate = (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lb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VS/day) / volume of manure = 1,869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lb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/day / 45,521 ft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= 0.04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lb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day / ft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7.08x10</a:t>
            </a:r>
            <a:r>
              <a:rPr lang="en-US" sz="1600" baseline="300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-4</a:t>
            </a:r>
            <a: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kg/L/day</a:t>
            </a:r>
            <a:endParaRPr lang="en-US" sz="2000" baseline="30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sz="1600" baseline="30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Average loading rates are 0.02 – 0.37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lb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VS / ft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volume </a:t>
            </a:r>
            <a: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3.21x10</a:t>
            </a:r>
            <a:r>
              <a:rPr lang="en-US" sz="1600" baseline="300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-4</a:t>
            </a:r>
            <a: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5.94x10</a:t>
            </a:r>
            <a:r>
              <a:rPr lang="en-US" sz="1600" baseline="300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-3</a:t>
            </a:r>
            <a: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									kg/L/day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1480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354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Hydraulic retention time (HRT)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780481" cy="47106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Hydraulic retention time (HRT)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(aka hydraulic loading): average days 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feedstock stays in AD. 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Allows the bacteria enough time to convert all VS to methane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Related to AD capacity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Equals AD volume (gallons) / feed volume (gallons/day)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Minimum HRT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depends on: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 type and design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Temperature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 and volume of feedstock</a:t>
            </a:r>
          </a:p>
          <a:p>
            <a:pPr marL="0" lvl="1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HRT = </a:t>
            </a:r>
            <a:r>
              <a:rPr lang="en-US" b="1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tank volume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en-US" b="1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gallons  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= days</a:t>
            </a:r>
            <a:endParaRPr lang="en-US" b="1" u="sng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volume fed daily      gallons/day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4010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7667" y="2418051"/>
            <a:ext cx="3039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10.4: Mixing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6" name="Oval 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0529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849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methods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58365" cy="205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Biogas mixing: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biogas forms, bubbles rise to the surface = natural mixing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 a loading rate of 0.4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lb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VS / ft</a:t>
            </a:r>
            <a:r>
              <a:rPr lang="en-US" sz="24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day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6.43x10</a:t>
            </a:r>
            <a:r>
              <a:rPr lang="en-US" baseline="30000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-3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kg/L/day</a:t>
            </a: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Heating causes convention currents that provide some vertical mixing (aka zonal mixing). Used by DVO plug-flow designs.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8669" y="2917124"/>
            <a:ext cx="8158365" cy="205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Mechanical mixing: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using impellers and pumps 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Impellers are blades attached to a shaft and motor; speed varies.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Pumps should be strong enough to move the entire AD volume.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Placing motors outside of AD tanks allows for easier servicing.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720" y="5149354"/>
            <a:ext cx="8158365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speed: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 should be done as little as needed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Studies show that start-up is best with slow mixing while faster mixing later improves long-term stability.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6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4443" y="2418051"/>
            <a:ext cx="701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10.1: Microbial populations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6" name="Oval 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0802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747" y="2418051"/>
            <a:ext cx="7394974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10.5: Environmental factors</a:t>
            </a:r>
          </a:p>
          <a:p>
            <a:pPr algn="ctr"/>
            <a:endParaRPr lang="en-US" sz="3600" i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600" i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more details on the mechanisms</a:t>
            </a:r>
            <a:br>
              <a:rPr lang="en-US" sz="28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toxicity, please the optional slide set.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6" name="Oval 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4521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090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Indicators of unstable 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64990"/>
            <a:ext cx="8915400" cy="5301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Instability? Watch for increases or decreases in operational parameters: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	</a:t>
            </a: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Decreased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Biogas production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Methane production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Alkalinity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pH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Destruction of volatile solids (VS)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Methane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is a better indicator than biogas volume.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Changes in feedstock (drop in volume of VS content) normally decrease biogas &amp; methane production.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Drops in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methane + alkalinity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are significant indicators of methanogen toxicity.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Drop in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methane (but not alkalinity)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indicates that both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fermentors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&amp; methanogens are inhibited.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23490" y="4519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5852" y="1643527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Avenir Medium"/>
                <a:cs typeface="Avenir Medium"/>
              </a:rPr>
              <a:t>Increased</a:t>
            </a:r>
            <a:r>
              <a:rPr lang="en-US" dirty="0">
                <a:latin typeface="Avenir Medium"/>
                <a:cs typeface="Avenir Medium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VFA concentration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% CO2 in biogas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945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686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concerns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64990"/>
            <a:ext cx="8770311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Interruptions in steady state conditions cause upset &amp; unstable AD. We can boil down the causes to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seven operational conditions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: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Hydraulic overload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Organic overload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pH change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Temperature fluctuation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Toxicity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Large purge of sludge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Sudden changes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23490" y="4519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2332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891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Environmental factors for 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58365" cy="5401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number of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environmental factors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affect AD: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Presence of oxygen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Temperature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 robustness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 range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buffers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VFA production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Toxic materials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Alkaline / alkaline earth toxicity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Heavy metals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Sulfide toxicity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Ammonia toxicity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can all be considered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critical operational parameters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should be monitored to establish a baseline for robust AD operation.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2720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697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Presence of oxygen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58365" cy="3381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Methanogenesis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cannot occur in the presence of oxygen gas because even small amounts of oxygen gas kill or inactivate methanogens.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 that the first steps of AD (fermentation) </a:t>
            </a: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oxygen.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digester designs separate fermentation &amp;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methanogenesis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this reason.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However, small amounts of oxygen are sometimes introduced into the gas space in order to oxidize, and therefore precipitate, sulfur.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technique is discussed in more detail in Module 5.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0752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164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Temperature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44939"/>
            <a:ext cx="8410038" cy="556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 is possible at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temperature ranges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Higher temperatures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Speed up the AD process;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destruction of pathogens (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thermophilic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vs. mesophilic); &amp;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allow digestion of some refractory feedstock: organic materials that resists degradation by AD.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Psychrophilic AD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Uses less parasitic energy for heating tanks, but requires larger tanks; &amp;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reduce the level of human pathogens that require higher temperatures to thrive &amp; grow.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34000"/>
              </p:ext>
            </p:extLst>
          </p:nvPr>
        </p:nvGraphicFramePr>
        <p:xfrm>
          <a:off x="1866564" y="1176114"/>
          <a:ext cx="5822629" cy="1478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62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8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°C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°F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HRT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psychrophilic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20 - 25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 – 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100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mesophilic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20 - 40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  <a:r>
                        <a:rPr lang="en-US" baseline="0" dirty="0"/>
                        <a:t> - 100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– 50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27">
                <a:tc>
                  <a:txBody>
                    <a:bodyPr/>
                    <a:lstStyle/>
                    <a:p>
                      <a:r>
                        <a:rPr lang="en-US" dirty="0" err="1"/>
                        <a:t>thermophilic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  <a:r>
                        <a:rPr lang="en-US" baseline="0" dirty="0"/>
                        <a:t> - 110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130 - 145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– 12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326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822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Digester robustness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87471"/>
            <a:ext cx="8927730" cy="4489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Robust AD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 and construction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allows systems to handle changes of season and temperature.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 systems can adapt to changes in temperature if they occur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gradually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Being able to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heat organic material before feeding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helpful. If heating is not possible, cold feedstock should be limited to &lt;5% of the daily load.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 our first year of operation Vermont Tech’s facility (VTCAD) did not heat feedstock. Feeding the full volume of 16,000 gallons / day sometimes lowered temperatures in the hydrolysis tank for part of the day.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However, the temperature in the more sensitive AD tank were not affected.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70% full, VTCAD’s hydrolysis tank has a volume of 73,500 gallons.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16,000 gallons feed volume represents 21.7% of this volume…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only 5% of the volume of the 316,000-gallon AD tank.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5833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284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 range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580159" cy="4821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groups of bacteria responsible for AD have different pH preferences: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Fermenting bacteria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(hydrolysis &amp; acetogenesis) perform best at pH 4.5 – 5.5 but will function above this range</a:t>
            </a:r>
          </a:p>
          <a:p>
            <a:pPr lvl="1"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Methanogens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don’t function below pH 6 and perform optimally from 6.8 – 7.2 (though 6.4 to 8.0 can be tolerated).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Below pH 6, unionized VFAs are toxic to methanogens.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Above pH 8, unionized dissolved ammonia is toxic to methanogens.</a:t>
            </a:r>
          </a:p>
          <a:p>
            <a:pPr lvl="2"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 measurements of slurry must be taken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carefully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quickly because of high levels of dissolved CO</a:t>
            </a:r>
            <a:r>
              <a:rPr lang="en-US" sz="24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Biogas in the headspace is &gt;30% CO</a:t>
            </a:r>
            <a:r>
              <a:rPr lang="en-US" sz="24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so the slurry gains quite a bit. The level of carbonates in the slurry helps determine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When samples are pulled some CO</a:t>
            </a:r>
            <a:r>
              <a:rPr lang="en-US" sz="24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evaporates quickly causing pH to appear higher than it is in the AD.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0606" y="6353631"/>
            <a:ext cx="3305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Saber (2009); </a:t>
            </a:r>
            <a:r>
              <a:rPr lang="en-US" sz="1400" dirty="0" err="1"/>
              <a:t>Yadvika</a:t>
            </a:r>
            <a:r>
              <a:rPr lang="en-US" sz="1400" dirty="0"/>
              <a:t> (2004); WPCF (1987)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3311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1854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Buffers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97674"/>
            <a:ext cx="8718382" cy="548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pH of the slurry is determined by the balance of VFAs, CO</a:t>
            </a:r>
            <a:r>
              <a:rPr lang="en-US" sz="24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alkalinity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the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buffering capacity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the ability of the slurry to resist changes of pH when chemical composition changes. 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AD systems, the carbonate acid-base buffering system exerts the most control over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</a:t>
            </a: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 balanced AD, VFA concentrations are low and total alkalinity should be roughly equal to bicarbonate alkalinity.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Bicarbonate alkalinity should be 2500 – 5000 mg/L in stable AD.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Bicarbonate buffer is present in feedstock, particularly manure, and…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are created by methanogens: carbonates, bicarbonates, ammonia.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pH begins to drop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buffering capacity is nearly depleted.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rate of fermentation &gt; methanogenesis.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Bacteria may be growing slowly or have been washed out.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Toxins may be present.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1576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079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VFA:TA ratio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44939"/>
            <a:ext cx="8830339" cy="556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ratio of volatile fatty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acids:total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alkalinity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(Ripley ratio)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useful.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 a bit like starlight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pH values indicate biochemical balance from the past and is a good indicator of what has happened, not the now.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VFA:TA gives operators a better view of what is going on in the digester </a:t>
            </a: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For example: Ripley can reach 7.5:1 before pH begins to change.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Increasing the VFA concentration will increase biogas production &amp; power output. But without buffering capacity (alkalinity) increasing VFA concentrations will lower pH &amp; cause bacteria to stop functioning and/or die. This is often referred to as ‘souring’. </a:t>
            </a: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manure, the VFA:TA should be no higher than 2:1</a:t>
            </a: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 systems with low solids (&lt; 3% TS) are more sensitive to changes in acidity, so use lower VFA:TA ratios.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Treatment for a sour digester? 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(high Ripley or low pH)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 a plug flow AD or ‘starve’ a complete mix AD    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buffers like Na</a:t>
            </a:r>
            <a:r>
              <a:rPr lang="en-US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en-US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CaO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CaCO</a:t>
            </a:r>
            <a:r>
              <a:rPr lang="en-US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increase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</a:t>
            </a: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691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857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Bacteria &amp; methanogens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704562" cy="5227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Fermenting bacteria: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bacteria that degrade organic compounds to 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organic acids like acetic acid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Hydrolytic bacteria: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 complex organics like 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polysaccharides and proteins to simpler molecules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Acidogenic bacteria: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reduce simple organics to organic acids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Acetogenic</a:t>
            </a:r>
            <a:endParaRPr lang="en-US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Homoacetogenic</a:t>
            </a:r>
            <a:endParaRPr lang="en-US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Syntrophic</a:t>
            </a:r>
            <a:endParaRPr lang="en-US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Methanogens: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bacteria that convert acetic acid into methane 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Manure should provide all of the bacteria needed for anaerobic digestion.</a:t>
            </a:r>
          </a:p>
        </p:txBody>
      </p:sp>
      <p:sp>
        <p:nvSpPr>
          <p:cNvPr id="4" name="Right Bracket 3"/>
          <p:cNvSpPr/>
          <p:nvPr/>
        </p:nvSpPr>
        <p:spPr>
          <a:xfrm>
            <a:off x="3306953" y="2564430"/>
            <a:ext cx="246594" cy="937003"/>
          </a:xfrm>
          <a:prstGeom prst="rightBracket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15322" y="3633183"/>
            <a:ext cx="41920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97541" y="2798949"/>
            <a:ext cx="3897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 organic acids to acetate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887634" y="4839455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</a:t>
            </a:r>
            <a:r>
              <a:rPr lang="en-US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COOH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  CH</a:t>
            </a:r>
            <a:r>
              <a:rPr lang="en-US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4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+ CO</a:t>
            </a:r>
            <a:r>
              <a:rPr lang="en-US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endParaRPr lang="en-US" baseline="-2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7634" y="3975854"/>
            <a:ext cx="333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en-US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 4H</a:t>
            </a:r>
            <a:r>
              <a:rPr lang="en-US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  CH</a:t>
            </a:r>
            <a:r>
              <a:rPr lang="en-US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4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+ 2H</a:t>
            </a:r>
            <a:r>
              <a:rPr lang="en-US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O</a:t>
            </a:r>
            <a:endParaRPr lang="en-US" baseline="-2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7215" y="5114836"/>
            <a:ext cx="370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 70% methane production</a:t>
            </a:r>
            <a:endParaRPr lang="en-US" baseline="-2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1511" y="4287521"/>
            <a:ext cx="422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~20 – 30% methane production</a:t>
            </a:r>
            <a:endParaRPr lang="en-US" baseline="-2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264" y="3879452"/>
            <a:ext cx="4572000" cy="13157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en-US" b="1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-reducing methanogens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Aceticlastic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methanogens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78429" y="6349998"/>
            <a:ext cx="2160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Farhan</a:t>
            </a:r>
            <a:r>
              <a:rPr lang="en-US" sz="1600" dirty="0"/>
              <a:t> &amp; </a:t>
            </a:r>
            <a:r>
              <a:rPr lang="en-US" sz="1600" dirty="0" err="1"/>
              <a:t>Farhan</a:t>
            </a:r>
            <a:r>
              <a:rPr lang="en-US" sz="1600" dirty="0"/>
              <a:t> (2006)</a:t>
            </a:r>
          </a:p>
        </p:txBody>
      </p:sp>
    </p:spTree>
    <p:extLst>
      <p:ext uri="{BB962C8B-B14F-4D97-AF65-F5344CB8AC3E}">
        <p14:creationId xmlns:p14="http://schemas.microsoft.com/office/powerpoint/2010/main" val="963136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466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Production of volatile acids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905" y="717686"/>
            <a:ext cx="8915400" cy="2568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 stable AD system, VFAs are used by methanogens as quickly as they are made &amp; concentration of acetic acid should be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50–300 mg/L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loading rate is increased, or feedstock rich in VS is suddenly added, production of VFAs will surge and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Preliminary data from the college’s digester shows that VFAs are liberated during the AD process, peaking in the hydrolyzer. VFA concentrations are much reduced in effluent (98.1%), as VFAs have been converted to methane.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292240"/>
              </p:ext>
            </p:extLst>
          </p:nvPr>
        </p:nvGraphicFramePr>
        <p:xfrm>
          <a:off x="1568341" y="3373303"/>
          <a:ext cx="4870287" cy="266905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18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294">
                <a:tc>
                  <a:txBody>
                    <a:bodyPr/>
                    <a:lstStyle/>
                    <a:p>
                      <a:r>
                        <a:rPr lang="en-US" dirty="0"/>
                        <a:t>VTCAD samples</a:t>
                      </a:r>
                      <a:r>
                        <a:rPr lang="en-US" baseline="0" dirty="0"/>
                        <a:t> (Dec 2014)</a:t>
                      </a:r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VFA* (mg/L)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College manure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2884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Abdie</a:t>
                      </a: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manure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3687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Feedstock preparation pit</a:t>
                      </a:r>
                      <a:endParaRPr lang="en-US" sz="180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5400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Hydrolysate</a:t>
                      </a:r>
                      <a:endParaRPr lang="en-US" sz="180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11565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Digestate</a:t>
                      </a:r>
                      <a:endParaRPr lang="en-US" sz="180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411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Effluent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225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526146" y="4952330"/>
            <a:ext cx="1987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*VFA assayed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distillation &amp;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titration.</a:t>
            </a:r>
          </a:p>
        </p:txBody>
      </p:sp>
    </p:spTree>
    <p:extLst>
      <p:ext uri="{BB962C8B-B14F-4D97-AF65-F5344CB8AC3E}">
        <p14:creationId xmlns:p14="http://schemas.microsoft.com/office/powerpoint/2010/main" val="3084339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464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Inhibition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87471"/>
            <a:ext cx="8496490" cy="5264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AD process can be inhibited by a number of factors: operational error or lack of fine tuning; or toxins present in feedstock.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Operational examples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 temperature; over-stirring; …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Feedback inhibition caused by build up of VFAs or 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Toxins: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 that some toxins are always present in the AD process. They can be stimulatory (good) at low concentrations, tolerated at higher concentrations, and downright toxic above a specific threshold.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 inorganic materials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 organic materials.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Fortunately, bacteria – methanogens included – are capable of adapting to some amount of toxins. However, this adaptability makes it difficult to determine precise concentrations at which toxicity occurs.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8525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5216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Toxicity can be acute or chronic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518672" cy="5264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Acute toxicity: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rapid exposure of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unacclimated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bacteria to a relatively high concentration of toxin(s)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effect is sudden.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Chronic toxicity: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gradual &amp; long-term exposure of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unacclimated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bacteria to  toxin(s)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effect builds over time.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Generally, toxicity depends on a number of factors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Ability of bacteria to adapt to a constant concentration of the toxin;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Presence or absence of other toxins; &amp;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Changes in operational conditions.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Acclimatization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occurs by two means: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1. Bacteria repair damaged enzyme systems that degrade toxin.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2. Expansion of populations of bacteria that degrade the toxin.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Either way, toxin levels cannot be high, and time is required.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urved Right Arrow 4"/>
          <p:cNvSpPr/>
          <p:nvPr/>
        </p:nvSpPr>
        <p:spPr>
          <a:xfrm rot="19970459">
            <a:off x="245933" y="3743206"/>
            <a:ext cx="586551" cy="1715765"/>
          </a:xfrm>
          <a:prstGeom prst="curvedRightArrow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08558" y="3493755"/>
            <a:ext cx="399748" cy="393027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22558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073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Symptoms of toxicity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73810"/>
            <a:ext cx="8299472" cy="239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Symptoms of toxicity may appear slowly or rapidly, depending on the type of toxin, its concentration and operational conditions.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Loss of hydrogen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Loss of methane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Loss of alkalinity and/or pH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of VFA concentration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70054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143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Inorganic &amp; organic AD toxins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73810"/>
            <a:ext cx="8299472" cy="5083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Alcohols (isopropanol)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Alkaline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cations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 Ca</a:t>
            </a:r>
            <a:r>
              <a:rPr lang="en-US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+2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Mg</a:t>
            </a:r>
            <a:r>
              <a:rPr lang="en-US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+2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</a:t>
            </a:r>
            <a:r>
              <a:rPr lang="en-US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Na</a:t>
            </a:r>
            <a:r>
              <a:rPr lang="en-US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Alternate electron acceptors (NO</a:t>
            </a:r>
            <a:r>
              <a:rPr lang="en-US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-1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SO</a:t>
            </a:r>
            <a:r>
              <a:rPr lang="en-US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-2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Ammonia*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Benzene ring compounds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Detergents (like dodecyl or lauryl sulfates)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 preservatives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Chlorinated hydrocarbons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Cyanide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Disinfectants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Formaldehyde  (&gt; 100 mg/L)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Heavy metals*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Hydrogen sulfide*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Organic nitrogen compounds (like acrylonitrile)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Pharmaceuticals (like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monensin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Solvents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VFAs and long-chain fatty acids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 flipV="1">
            <a:off x="2899051" y="4508205"/>
            <a:ext cx="3224722" cy="948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465674" y="4808604"/>
            <a:ext cx="1654139" cy="7841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06157" y="4360347"/>
            <a:ext cx="125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feedback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inhibition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44206" y="2314363"/>
            <a:ext cx="2234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Most commonly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described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4" name="Oval 13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ardrop 14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02202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700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Feedback inhibition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89439"/>
            <a:ext cx="8915400" cy="548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Fermentation produces ‘intermediate’ compounds that methanogens convert to methane: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</a:t>
            </a:r>
            <a:r>
              <a:rPr lang="en-US" sz="24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gas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VFAs</a:t>
            </a:r>
          </a:p>
          <a:p>
            <a:pPr lvl="1"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At high concentrations, these intermediates cause 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feedback inhibition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in order to slow down production until conversion can catch up.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Feedback inhibition slows the metabolic rate of </a:t>
            </a: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fermenting bacteria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…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… but also inhibits production of </a:t>
            </a: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methane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High partial pressure (concentration) of 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inhibits acetate-producing bacteria.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Accumulation of VFAs inhibits methanogens by direct toxicity: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Increased propionate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concentration is a sign of excess VFAs.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Loss of alkalinity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or decrease in pH is caused by VFA accumulation.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Two-phase AD (separation of hydrolysis &amp; AD as in VTCAD’s design) usually prevents feedback inhibition, increases stability &amp; resistance to toxins.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22293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949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VFA toxicity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64990"/>
            <a:ext cx="8927730" cy="522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Build up of unionized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1-3 carbon VFAs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decreases alkalinity and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pH.</a:t>
            </a: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Toxicity occurs at neutral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pH.</a:t>
            </a: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Both acid-forming and methane-forming bacteria are inhibited.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Propionate is the most toxic VFA.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Toxic effects occur at propionate concentrations of &lt; 5 mg/L.</a:t>
            </a: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Treatment?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Overcome VFA inhibition by addition of alkaline compounds to buffer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pH.</a:t>
            </a: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516010"/>
              </p:ext>
            </p:extLst>
          </p:nvPr>
        </p:nvGraphicFramePr>
        <p:xfrm>
          <a:off x="1972322" y="2726141"/>
          <a:ext cx="5071179" cy="212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1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VFA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aka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number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 of carbons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acetic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acetate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propionoic</a:t>
                      </a:r>
                      <a:r>
                        <a:rPr lang="en-US" dirty="0"/>
                        <a:t>*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propionate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butyric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butyrate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valeric acid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valerate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0972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966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 dependent toxins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1880"/>
            <a:ext cx="3970894" cy="5253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The toxicity of ammonia (NH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3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), sulfides (S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-2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) &amp; cyanides (CN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-1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) is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pH dependent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. 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Ammonia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becomes less toxic as pH decreases because low pH adds a H to create ammonium. Ammonium can’t cross the bacterial membrane as readily.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Sulfides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and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cyanides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become more toxic as pH drops because their protonated &amp; neutral forms (H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and HCN) are better able to cross bacterial membranes than non-protonated forms.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399" y="954926"/>
            <a:ext cx="4089400" cy="5105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1" name="Oval 10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ardrop 11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05838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877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3200" b="1" baseline="-250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toxicity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0201"/>
            <a:ext cx="8927730" cy="5670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Sulfides (S</a:t>
            </a:r>
            <a:r>
              <a:rPr lang="en-US" sz="2000" b="1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-2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)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are an essential bacterial nutrient, but seldom limiting.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Excess sulfide or hydrogen sulfide (H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S) are toxic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is an acid and a gas!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Amino acids &amp; proteins are the most common sources of sulfur.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Sulfate (SO</a:t>
            </a:r>
            <a:r>
              <a:rPr lang="en-US" sz="2000" b="1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4</a:t>
            </a:r>
            <a:r>
              <a:rPr lang="en-US" sz="2000" b="1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-2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)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has little effect on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methanogenesis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, but this form of S is reduced to 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by sulfate-reducing bacteria (SRB).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</a:t>
            </a:r>
            <a:r>
              <a:rPr lang="en-US" sz="2000" b="1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toxicity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is most severe for </a:t>
            </a: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hydrogen-consuming methanogens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&amp; less severe fro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acetoclastic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methanogens. </a:t>
            </a: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Fermenting bacteria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that break feedstock into small organic acids are also susceptible to H</a:t>
            </a:r>
            <a:r>
              <a:rPr lang="en-US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inhibition.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Toxicity occurs at dissolved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</a:t>
            </a:r>
            <a:r>
              <a:rPr lang="en-US" sz="2000" b="1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levels of &gt; 200 mg/L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partitions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between digester slurry and biogas (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ie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dissolved vs. gas).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production increases at low organic loading rates because of decreased biogas production. Increased concentrations of CO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, 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and CH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4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inhibit formation of 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65246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495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3200" b="1" baseline="-250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toxicity: treatment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10705"/>
            <a:ext cx="8770311" cy="5707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Precipitation: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Sulfides are toxic only in their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soluble form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. Sulfide can be precipitated (made solid rather than soluble) by reaction with metals, most commonly iron.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Addition of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iron ions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(typically as ferric or ferrous chloride) precipitates sulfides, forming a black sludge.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Note that iron precipitation lowers the concentration of sulfides and 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but does not completely prevent 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formation. This treatment lowers [H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S].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Diluting slurry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to reduce the concentration of sulfides.</a:t>
            </a:r>
          </a:p>
          <a:p>
            <a:pPr>
              <a:lnSpc>
                <a:spcPct val="120000"/>
              </a:lnSpc>
            </a:pPr>
            <a:endParaRPr lang="en-US" sz="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Feedstock: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reduce the amount of sulfate &amp; sulfide in feedstock, mainly by monitoring and capping levels of protein in the AD diet.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Scrubbing biogas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to remove 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 &amp; recirculating the scrubbed biogas into the AD slurry so that the remaining methane, carbon dioxide and hydrogen can inhibit formation of 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757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249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steps of 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34306"/>
            <a:ext cx="8397876" cy="721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methane is made from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acetate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but some is made by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reducing </a:t>
            </a:r>
            <a:b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en-US" sz="2400" b="1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H</a:t>
            </a:r>
            <a:r>
              <a:rPr lang="en-US" sz="24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pic>
        <p:nvPicPr>
          <p:cNvPr id="5" name="Picture 4" descr="Screen Shot 2014-02-23 at 7.17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1535368"/>
            <a:ext cx="7137400" cy="45593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233148" y="3978094"/>
            <a:ext cx="647935" cy="5312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72%</a:t>
            </a:r>
          </a:p>
        </p:txBody>
      </p:sp>
      <p:sp>
        <p:nvSpPr>
          <p:cNvPr id="7" name="Oval 6"/>
          <p:cNvSpPr/>
          <p:nvPr/>
        </p:nvSpPr>
        <p:spPr>
          <a:xfrm>
            <a:off x="6320755" y="2212716"/>
            <a:ext cx="647935" cy="5312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28%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97904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225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Ammonia toxicity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258" y="698350"/>
            <a:ext cx="8961656" cy="5929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Ammonical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nitrogen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 or ammonium ions (NH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are both reduced forms of ammonia and can be added in feedstock or produced during digestion of amino acids &amp; proteins.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form of ammonia depends on pH: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NH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  NH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3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+ H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+1</a:t>
            </a:r>
          </a:p>
          <a:p>
            <a:pPr>
              <a:lnSpc>
                <a:spcPct val="120000"/>
              </a:lnSpc>
            </a:pPr>
            <a:endParaRPr lang="en-US" sz="5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Free ammonia (NH</a:t>
            </a:r>
            <a:r>
              <a:rPr lang="en-US" sz="2000" b="1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3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) is toxic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to methanogens &amp; toxicity is pH-dependent, decreasing with decreasing pH as ammonia is converted to ammonium (NH</a:t>
            </a:r>
            <a:r>
              <a:rPr lang="en-US" sz="2000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4</a:t>
            </a:r>
            <a:r>
              <a:rPr lang="en-US" sz="2000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+1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).</a:t>
            </a: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Unacclimated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bacteria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can be inhibited by ammonia concentrations &gt;50 mg/L, but acclimated bacteria are more tolerant: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endParaRPr lang="en-US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Ammonium is the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preferred source of N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for reproducing bacteria &amp; buffers.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7674" y="1738603"/>
            <a:ext cx="338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 concentrations @ 9.3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0.5% ammonia @ 7.0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40753"/>
              </p:ext>
            </p:extLst>
          </p:nvPr>
        </p:nvGraphicFramePr>
        <p:xfrm>
          <a:off x="1687865" y="4339026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3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NH4+1 / NH3 (mg/L)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effect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50 - 200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stimulatory (good)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200 - 1000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no adverse</a:t>
                      </a:r>
                      <a:r>
                        <a:rPr lang="en-US" baseline="0" dirty="0"/>
                        <a:t> effect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1500 – 3000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inhibitory</a:t>
                      </a:r>
                      <a:r>
                        <a:rPr lang="en-US" baseline="0" dirty="0"/>
                        <a:t> at pH &gt; 7 (can cause failure)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urved Right Arrow 7"/>
          <p:cNvSpPr/>
          <p:nvPr/>
        </p:nvSpPr>
        <p:spPr>
          <a:xfrm rot="1959403">
            <a:off x="740233" y="4436723"/>
            <a:ext cx="586551" cy="1548145"/>
          </a:xfrm>
          <a:prstGeom prst="curvedRightArrow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1" name="Oval 10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ardrop 11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59882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843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Ammonia toxicity: treatment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28426"/>
            <a:ext cx="8770311" cy="4404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Treatment?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Lower digester pH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Dilute AD  slurry with material less likely to form ammonia: low protein feedstock.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To some extent, ammonia toxicity is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‘self-correcting’: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Ammonia concentrations rise (perhaps due to increasing pH or high-protein feedstock);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Methanogens become inhibited;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Fermenting bacteria continue to produce VFAs;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Accumulating VFAs lower pH, converting ammonia to ammonium;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This </a:t>
            </a:r>
            <a:r>
              <a:rPr lang="en-US" i="1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may</a:t>
            </a:r>
            <a:r>
              <a:rPr lang="en-US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allow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methanogenesis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to resume.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4043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366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Recalcitrant compound toxicity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764990"/>
            <a:ext cx="8770311" cy="510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Recalcitrant compounds or materials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are those materials that cannot be efficiently degraded by AD.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May be toxic to methanogens.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Examples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Aliphatic hydrocarbons (fossil fuels)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Chlorinated compounds like: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Lignin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Humic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substances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Chlorinated biphenyls</a:t>
            </a: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Recalcitrance is increased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when these compounds contain: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Alkyl groups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Halogens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Nitro groups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Sulfo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/>
              </a:rPr>
              <a:t> groups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Gerardi</a:t>
            </a:r>
            <a:r>
              <a:rPr lang="en-US" sz="1600" dirty="0"/>
              <a:t> (2003)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23490" y="4519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029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249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steps of 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718382" cy="467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1: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 organic molecules are broken into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simple organic 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acids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bacterial enzymes secreted from (outside of) the 				bacterial cells.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Slow process, although the bacteria reproduce quickly.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2: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Organic acids are converted to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volatile fatty acids (VFAs), 			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mainly acetic acid. This process is rapid!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Stage 3: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populations of methanogens convert acetate to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methane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			This is usually the rate-limiting step because methanogens 			are slow-growing and sensitive to environmental factors.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1</a:t>
            </a:r>
            <a:r>
              <a:rPr lang="en-US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population converts acetic acid to methane.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2</a:t>
            </a:r>
            <a:r>
              <a:rPr lang="en-US" baseline="30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population converts hydrogen + carbon dioxide to methane.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68824" y="6350003"/>
            <a:ext cx="1263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WPCF (1987)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359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Fermentors</a:t>
            </a:r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methanogens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718382" cy="5079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Efficient AD occurs when bacterial populations are high and the activities of fermenting and methanogenic bacteria are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balanced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Any change in AD conditions (like temperature &amp; pH) affects that balance.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‘sour’ digester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an example of imbalance due to high VFA &amp; low pH: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Methanogens work between pH 6.8 – 7.2.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Acetogenic bacteria tolerate low pH (&lt;6) &amp; keep making acetate.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 acetate concentrations lower the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</a:t>
            </a: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Methanogens die and acetate accumulates, keeping pH low.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Methane production stops.</a:t>
            </a: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cure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Simply feed a plug flow AD (each plug is independent of others).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Stop feeding a mixed AD and wait for biogas production to resume.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the slurry and treat as necessary (raise pH).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 last resort, empty it and start over.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442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232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Factors that affect 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4043992" cy="2861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factors: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Temperature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Hydraulic retention time (HRT)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Solids retention time (SRT)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Organic loading rate (OLR)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Volatile solids loading rate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68824" y="6350003"/>
            <a:ext cx="1263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WPCF (1987)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1077" y="787471"/>
            <a:ext cx="3451907" cy="2861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Chemical factors: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Alkalinity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Volatile fatty acids (VFAs)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Nutrients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Trace elements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Toxins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596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163" y="2418051"/>
            <a:ext cx="871264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10.2: Feedstock basics</a:t>
            </a:r>
          </a:p>
          <a:p>
            <a:pPr algn="ctr"/>
            <a:endParaRPr lang="en-US" sz="36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(See Module 11 for a detailed discussion of feedstock.)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6" name="Oval 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8731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365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Examples of feedstock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600431" cy="17190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Manure: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low energy since the feed has already been digested. But: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Manure has a neutral pH &amp; high buffering capacity (alkalinity);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all the microbes needed for AD;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all the macro- &amp; micronutrients needed for AD; and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Manure is abundant &amp;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pumpable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5618" y="2684964"/>
            <a:ext cx="7281160" cy="3381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Non-manure feedstock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often acidic with higher energy; 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increases biogas.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Waste feed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 residuals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Fats, oils &amp; grease (FOG)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 crops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Waste from ethanol or biodiesel production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Produce waste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Cafeteria waste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Farm animal mortalities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49022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17166</TotalTime>
  <Words>3981</Words>
  <Application>Microsoft Macintosh PowerPoint</Application>
  <PresentationFormat>On-screen Show (4:3)</PresentationFormat>
  <Paragraphs>532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Avenir Medium</vt:lpstr>
      <vt:lpstr>Avenir Next Medium</vt:lpstr>
      <vt:lpstr>Calibri</vt:lpstr>
      <vt:lpstr>Candara</vt:lpstr>
      <vt:lpstr>Verdana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362</cp:revision>
  <dcterms:created xsi:type="dcterms:W3CDTF">2014-02-24T00:05:29Z</dcterms:created>
  <dcterms:modified xsi:type="dcterms:W3CDTF">2019-11-20T21:47:38Z</dcterms:modified>
</cp:coreProperties>
</file>