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33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8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5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3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2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4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5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9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4E88-03EE-EE48-BC76-C8B81876321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B4ED2-D6EF-0549-8BFE-F218DDC2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3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2A: Woody biomass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Recap: What is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Use and benefits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Sources of bioenergy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Study of wood energy resources in Vermont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Role of woody biomass in the Northern Forest region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Harvesting, transporting &amp; storage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Northern Forest recommendations for biomass use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Future of woody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770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2.1: What is woody biomass?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1121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9251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What is woody biomass?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Wood bioenergy: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energy created by direct or indirect conversion of biomass from trees or woody shrubs.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393690"/>
            <a:ext cx="1237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D4228BB-822C-EC4F-A6BF-484B6449A0E3}"/>
              </a:ext>
            </a:extLst>
          </p:cNvPr>
          <p:cNvSpPr txBox="1"/>
          <p:nvPr/>
        </p:nvSpPr>
        <p:spPr>
          <a:xfrm>
            <a:off x="500435" y="1328362"/>
            <a:ext cx="8351493" cy="2736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Plants use woody biomass to create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structure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Created when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photosynthesis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provides the energy to create woody polymers from water &amp; carbon dioxide.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Composition?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Water;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Cellulose;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Hemicellulose; 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Lignin.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AE7B64-D063-7A4B-A7B2-E8EEF2DE59B7}"/>
              </a:ext>
            </a:extLst>
          </p:cNvPr>
          <p:cNvSpPr txBox="1"/>
          <p:nvPr/>
        </p:nvSpPr>
        <p:spPr>
          <a:xfrm>
            <a:off x="425618" y="4064752"/>
            <a:ext cx="8351493" cy="225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Methods of use: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Direct combustion;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the absence or presence of fossil fuels; or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 variety of thermal, chemical or biochemical conversions.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is-I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The </a:t>
            </a:r>
            <a:r>
              <a:rPr lang="is-IS" dirty="0">
                <a:solidFill>
                  <a:prstClr val="black"/>
                </a:solidFill>
                <a:latin typeface="Avenir Black"/>
                <a:cs typeface="Avenir Black"/>
              </a:rPr>
              <a:t>path to carbon neutrality </a:t>
            </a:r>
            <a:r>
              <a:rPr lang="is-IS" dirty="0">
                <a:solidFill>
                  <a:prstClr val="black"/>
                </a:solidFill>
                <a:latin typeface="Avenir Medium"/>
                <a:cs typeface="Avenir Medium"/>
              </a:rPr>
              <a:t>is theoretically direct as carbon released by use of woody biomass can be used to grow young trees or shrubs.</a:t>
            </a:r>
          </a:p>
        </p:txBody>
      </p:sp>
    </p:spTree>
    <p:extLst>
      <p:ext uri="{BB962C8B-B14F-4D97-AF65-F5344CB8AC3E}">
        <p14:creationId xmlns:p14="http://schemas.microsoft.com/office/powerpoint/2010/main" val="27761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3863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Wood energy content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559727"/>
            <a:ext cx="2421627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Dry wood is heated in an oven until the mass stops dropping &amp; all moisture is removed.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81587" y="778982"/>
          <a:ext cx="6141019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137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Typical dry-sample values for Northeastern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 woods (GHV-DS)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9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Average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(Btu/dry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rgbClr val="FFFFFF"/>
                          </a:solidFill>
                        </a:rPr>
                        <a:t>lb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Low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(Btu/dry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rgbClr val="FFFFFF"/>
                          </a:solidFill>
                        </a:rPr>
                        <a:t>lb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High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(Btu/dry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rgbClr val="FFFFFF"/>
                          </a:solidFill>
                        </a:rPr>
                        <a:t>lb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b="1" dirty="0"/>
                        <a:t>hardwoods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  <a:r>
                        <a:rPr lang="en-US" baseline="0" dirty="0"/>
                        <a:t> ash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8246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white birch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elm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8171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hickory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8039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8670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maple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7995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Red oak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8690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  <a:r>
                        <a:rPr lang="en-US" baseline="0" dirty="0"/>
                        <a:t> oak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poplar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b="1" dirty="0"/>
                        <a:t>softwoods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white cedar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eastern hemlock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8885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white pine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8473" y="5659527"/>
            <a:ext cx="26439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Wood-chip heating systems: </a:t>
            </a:r>
            <a:br>
              <a:rPr lang="en-US" sz="1400" dirty="0"/>
            </a:br>
            <a:r>
              <a:rPr lang="en-US" sz="1400" dirty="0"/>
              <a:t>a guide for institutional and </a:t>
            </a:r>
            <a:br>
              <a:rPr lang="en-US" sz="1400" dirty="0"/>
            </a:br>
            <a:r>
              <a:rPr lang="en-US" sz="1400" dirty="0"/>
              <a:t>commercial biomass installations,</a:t>
            </a:r>
            <a:br>
              <a:rPr lang="en-US" sz="1400" dirty="0"/>
            </a:br>
            <a:r>
              <a:rPr lang="en-US" sz="1400" dirty="0"/>
              <a:t>BERC (2004)</a:t>
            </a:r>
          </a:p>
        </p:txBody>
      </p:sp>
    </p:spTree>
    <p:extLst>
      <p:ext uri="{BB962C8B-B14F-4D97-AF65-F5344CB8AC3E}">
        <p14:creationId xmlns:p14="http://schemas.microsoft.com/office/powerpoint/2010/main" val="404491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7182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Less energy dense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8855" y="821727"/>
            <a:ext cx="80787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Wood, like all biomass, 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less energy dense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than fossil fuels.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84867" y="1836567"/>
          <a:ext cx="3391929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99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Average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(Btu/dry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rgbClr val="FFFFFF"/>
                          </a:solidFill>
                        </a:rPr>
                        <a:t>lb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maple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8,350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spruce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8,720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corn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8,120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fuel oil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19,590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137">
                <a:tc>
                  <a:txBody>
                    <a:bodyPr/>
                    <a:lstStyle/>
                    <a:p>
                      <a:r>
                        <a:rPr lang="en-US" dirty="0"/>
                        <a:t>natural gas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22,080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</p:spTree>
    <p:extLst>
      <p:ext uri="{BB962C8B-B14F-4D97-AF65-F5344CB8AC3E}">
        <p14:creationId xmlns:p14="http://schemas.microsoft.com/office/powerpoint/2010/main" val="400160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316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Moisture lowers energy content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14634"/>
            <a:ext cx="851785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practice, wood biomass is </a:t>
            </a: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not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delivered or used in bone-dry condition. We can calculate the energy content of wet wood using a simple equation.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12209" y="1679143"/>
            <a:ext cx="41335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GVH-AF = (GVH-DS) (1 – (MC/100))</a:t>
            </a:r>
            <a:endParaRPr lang="is-I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7563" y="2563861"/>
            <a:ext cx="1771327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energy content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wet wood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3320" y="2368283"/>
            <a:ext cx="1771327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energy content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bone-dry wood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1274" y="2401910"/>
            <a:ext cx="111452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moisture</a:t>
            </a:r>
          </a:p>
          <a:p>
            <a:pPr marL="3175" indent="-3175" algn="ctr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content</a:t>
            </a:r>
          </a:p>
          <a:p>
            <a:pPr marL="3175" indent="-3175" algn="ctr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(%)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605166" y="2161489"/>
            <a:ext cx="302200" cy="46922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5302" y="2094641"/>
            <a:ext cx="0" cy="45385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631274" y="2094641"/>
            <a:ext cx="520238" cy="45385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0049" y="3470154"/>
            <a:ext cx="851785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example, calculate the energy content of a wood with 40% moisture and a dry heating value of 8,500 Btu/pound.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8431" y="4225745"/>
            <a:ext cx="489960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GVH-AF = (8,500 Btu/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lb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) (1 – (40/100))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           = (8,500 Btu/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lb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)  (1 – 0.4)</a:t>
            </a:r>
          </a:p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           = (8,500 Btu/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lb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)  (0.6) =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5,100 Btu/</a:t>
            </a:r>
            <a:r>
              <a:rPr lang="en-US" dirty="0" err="1">
                <a:solidFill>
                  <a:prstClr val="black"/>
                </a:solidFill>
                <a:latin typeface="Avenir Black"/>
                <a:cs typeface="Avenir Black"/>
              </a:rPr>
              <a:t>lb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 </a:t>
            </a:r>
            <a:endParaRPr lang="is-I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222957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6267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Effect of moisture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14634"/>
            <a:ext cx="851785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50% moisture content reduces wood energy values by half.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40% moisture content is common.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42996" y="1781358"/>
          <a:ext cx="4457822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Moisture content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(%)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GHV-AF (Btu/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lb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Oven-dry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9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1486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What is a cord?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14634"/>
            <a:ext cx="8517850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One cord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split firewood (chunk wood) is a well-stacked pile that is: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 feet wide;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 feet high; and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8 feet long.</a:t>
            </a:r>
            <a:endParaRPr lang="is-I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8472" y="6411567"/>
            <a:ext cx="812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pic>
        <p:nvPicPr>
          <p:cNvPr id="5" name="Picture 4" descr="g05450art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65" y="2250553"/>
            <a:ext cx="6114143" cy="416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72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584</Words>
  <Application>Microsoft Macintosh PowerPoint</Application>
  <PresentationFormat>On-screen Show (4:3)</PresentationFormat>
  <Paragraphs>129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2019-09-05T00:43:00Z</dcterms:created>
  <dcterms:modified xsi:type="dcterms:W3CDTF">2019-09-05T00:44:11Z</dcterms:modified>
</cp:coreProperties>
</file>