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1" r:id="rId2"/>
    <p:sldId id="257" r:id="rId3"/>
    <p:sldId id="262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225CF-3F23-B44D-BD31-10C9DA8B7072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45BCC-29E8-114F-8297-4A895C38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8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9F1BF-D5A0-E346-AF12-83C4175F1F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87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9F1BF-D5A0-E346-AF12-83C4175F1F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9F1BF-D5A0-E346-AF12-83C4175F1F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87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9F1BF-D5A0-E346-AF12-83C4175F1F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44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9F1BF-D5A0-E346-AF12-83C4175F1F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9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3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7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4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1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0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8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2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0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2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3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8900-C2C1-2944-963D-1CE54DB525D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3D68-41B3-8848-95AD-34E5FB32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5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920803"/>
            <a:ext cx="8624310" cy="232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2B: Perennial grass biomass resources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2.10: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Grass is an herbaceous perennial biomass feedstock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2.11: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Grass biomass feedstock considerations &amp; species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2.12: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Environmental impact of grass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258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2.10: Grass is an herbaceous perennial biomass feedstock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281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5014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Could we replace 30% of petroleum</a:t>
            </a:r>
            <a:r>
              <a:rPr lang="is-IS" sz="3200" dirty="0">
                <a:solidFill>
                  <a:prstClr val="white"/>
                </a:solidFill>
                <a:latin typeface="Avenir Heavy"/>
                <a:cs typeface="Avenir Heavy"/>
              </a:rPr>
              <a:t>…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96863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… with biomass by 2030?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0" name="Oval 1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ardrop 2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31637" y="1566895"/>
            <a:ext cx="8351493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Meeting this goal would require finding </a:t>
            </a:r>
            <a:r>
              <a:rPr lang="is-IS" dirty="0">
                <a:solidFill>
                  <a:prstClr val="black"/>
                </a:solidFill>
                <a:latin typeface="Avenir Black"/>
                <a:cs typeface="Avenir Black"/>
              </a:rPr>
              <a:t>1 billion US tons of biomass annually</a:t>
            </a: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2005 US DOE report finds that this is possible without impinging on current food, feed and export needs.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4957" y="3392537"/>
            <a:ext cx="8351493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The report suggests that </a:t>
            </a:r>
            <a:r>
              <a:rPr lang="is-IS" dirty="0">
                <a:solidFill>
                  <a:prstClr val="black"/>
                </a:solidFill>
                <a:latin typeface="Avenir Black"/>
                <a:cs typeface="Avenir Black"/>
              </a:rPr>
              <a:t>38%</a:t>
            </a: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 of this biomass could be sourced from </a:t>
            </a:r>
            <a:r>
              <a:rPr lang="is-IS" dirty="0">
                <a:solidFill>
                  <a:prstClr val="black"/>
                </a:solidFill>
                <a:latin typeface="Avenir Black"/>
                <a:cs typeface="Avenir Black"/>
              </a:rPr>
              <a:t>perennial crops</a:t>
            </a: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Growing these crops would require </a:t>
            </a:r>
            <a:r>
              <a:rPr lang="is-IS" dirty="0">
                <a:solidFill>
                  <a:prstClr val="black"/>
                </a:solidFill>
                <a:latin typeface="Avenir Black"/>
                <a:cs typeface="Avenir Black"/>
              </a:rPr>
              <a:t>35 million acres</a:t>
            </a: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 of land: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</a:t>
            </a: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ropland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</a:t>
            </a: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dle cropland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</a:t>
            </a: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ropland/pasture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7473" y="5530426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Perennial grasses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would make up a large part of these perennial crops.</a:t>
            </a:r>
          </a:p>
        </p:txBody>
      </p:sp>
    </p:spTree>
    <p:extLst>
      <p:ext uri="{BB962C8B-B14F-4D97-AF65-F5344CB8AC3E}">
        <p14:creationId xmlns:p14="http://schemas.microsoft.com/office/powerpoint/2010/main" val="382118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875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Introduction to grass biomass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Grass is a form of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herbaceous biomass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 biomass derived from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non-woody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plants.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0" name="Oval 1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ardrop 2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25618" y="2536949"/>
            <a:ext cx="8351493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And herbaceous biomass can be classified as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producing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either: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Sugars / starches;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Oilseeds; or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Fiber / cellulose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5618" y="1554332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Herbaceous biomass can be either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annual or perennial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, though both tend to be harvested annually.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6665" y="3051245"/>
            <a:ext cx="270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  <a:sym typeface="Wingdings"/>
              </a:rPr>
              <a:t> fermented to ethanol</a:t>
            </a:r>
            <a:endParaRPr lang="en-US" dirty="0">
              <a:solidFill>
                <a:srgbClr val="0000FF"/>
              </a:solidFill>
              <a:latin typeface="Avenir Medium"/>
              <a:cs typeface="Avenir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3077" y="3446707"/>
            <a:ext cx="445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  <a:sym typeface="Wingdings"/>
              </a:rPr>
              <a:t> pressed for oil; converted to biodiesel</a:t>
            </a:r>
            <a:endParaRPr lang="en-US" dirty="0">
              <a:solidFill>
                <a:srgbClr val="0000FF"/>
              </a:solidFill>
              <a:latin typeface="Avenir Medium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9489" y="3871367"/>
            <a:ext cx="5316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0"/>
              <a:buChar char="à"/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  <a:sym typeface="Wingdings"/>
              </a:rPr>
              <a:t>1. combusted</a:t>
            </a:r>
          </a:p>
          <a:p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  <a:sym typeface="Wingdings"/>
              </a:rPr>
              <a:t>     2. converted to cellulosic ethanol</a:t>
            </a:r>
          </a:p>
          <a:p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  <a:sym typeface="Wingdings"/>
              </a:rPr>
              <a:t>     3. converted to biogas by anaerobic digestion</a:t>
            </a:r>
            <a:endParaRPr lang="en-US" dirty="0">
              <a:solidFill>
                <a:srgbClr val="0000FF"/>
              </a:solidFill>
              <a:latin typeface="Avenir Medium"/>
              <a:cs typeface="Avenir Medium"/>
            </a:endParaRPr>
          </a:p>
        </p:txBody>
      </p:sp>
      <p:sp>
        <p:nvSpPr>
          <p:cNvPr id="7" name="Curved Right Arrow 6"/>
          <p:cNvSpPr/>
          <p:nvPr/>
        </p:nvSpPr>
        <p:spPr>
          <a:xfrm rot="19973632">
            <a:off x="919221" y="4373994"/>
            <a:ext cx="712502" cy="1294124"/>
          </a:xfrm>
          <a:prstGeom prst="curvedRight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0991" y="5138938"/>
            <a:ext cx="605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65 – 70% of dry mass is cellulose, hemicellulose or lignin</a:t>
            </a:r>
          </a:p>
        </p:txBody>
      </p:sp>
    </p:spTree>
    <p:extLst>
      <p:ext uri="{BB962C8B-B14F-4D97-AF65-F5344CB8AC3E}">
        <p14:creationId xmlns:p14="http://schemas.microsoft.com/office/powerpoint/2010/main" val="230617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0598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Elements of a grass biomass system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All biomass systems include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four basic elements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Feedstock supply;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Biomass conversion (processing);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Distribution; and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End use (utilization).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2460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 [</a:t>
            </a:r>
            <a:r>
              <a:rPr lang="en-US" sz="1400" dirty="0" err="1"/>
              <a:t>Ch</a:t>
            </a:r>
            <a:r>
              <a:rPr lang="en-US" sz="1400" dirty="0"/>
              <a:t> 5: Bosworth]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0" name="Oval 1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ardrop 2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25618" y="3065829"/>
            <a:ext cx="8351493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Each element must be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understood &amp; evaluated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as each will affect the overall success of the system as a whole.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each type of system one of these factors may be the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keystone or lynchpin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of success. </a:t>
            </a:r>
          </a:p>
        </p:txBody>
      </p:sp>
    </p:spTree>
    <p:extLst>
      <p:ext uri="{BB962C8B-B14F-4D97-AF65-F5344CB8AC3E}">
        <p14:creationId xmlns:p14="http://schemas.microsoft.com/office/powerpoint/2010/main" val="239683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332</Words>
  <Application>Microsoft Macintosh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2019-09-04T23:24:16Z</dcterms:created>
  <dcterms:modified xsi:type="dcterms:W3CDTF">2019-09-04T23:24:55Z</dcterms:modified>
</cp:coreProperties>
</file>