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61" r:id="rId2"/>
    <p:sldId id="319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313" r:id="rId11"/>
    <p:sldId id="270" r:id="rId12"/>
    <p:sldId id="321" r:id="rId13"/>
    <p:sldId id="271" r:id="rId14"/>
    <p:sldId id="315" r:id="rId15"/>
    <p:sldId id="314" r:id="rId16"/>
    <p:sldId id="272" r:id="rId17"/>
    <p:sldId id="295" r:id="rId18"/>
    <p:sldId id="312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1FE64-95F5-294E-BFBB-9236A566CFFA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E04AF-8911-DD4E-AF86-AE531B237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9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5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702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72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0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10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73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96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2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1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5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4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9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C9F1BF-D5A0-E346-AF12-83C4175F1F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3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0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2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3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8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5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7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9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8DF9-E3E8-8642-9352-EC3E03BE6B6B}" type="datetimeFigureOut">
              <a:rPr lang="en-US" smtClean="0"/>
              <a:t>9/4/19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5D19E-5538-4847-82B9-DAB0EFF82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20803"/>
            <a:ext cx="8624310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2B: Perennial grass biomass resources</a:t>
            </a:r>
          </a:p>
          <a:p>
            <a:pPr>
              <a:lnSpc>
                <a:spcPct val="120000"/>
              </a:lnSpc>
            </a:pPr>
            <a:endParaRPr lang="en-US" sz="1000" dirty="0">
              <a:solidFill>
                <a:prstClr val="black"/>
              </a:solidFill>
              <a:latin typeface="Avenir Black"/>
              <a:cs typeface="Avenir Black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2.10: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Grass is an herbaceous perennial biomass feedstock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2.11: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Grass biomass feedstock considerations &amp; species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2.12: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Environmental impact of grass biomass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3305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7803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Switchgrass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knowledge &amp; markets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There 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more knowledge and information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about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than for the other energy grasses.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9338" y="6478391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618" y="1434345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Well known culture, production, varieties &amp; harvest methods.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618" y="1950266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Science confirms its ability to sequester carbon, protect soils, and absorb nutrients.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5618" y="2833851"/>
            <a:ext cx="835149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More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alternative (non-energy) uses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Forage extender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Bedding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Mushroom compost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Particle board component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Stream buffer</a:t>
            </a:r>
          </a:p>
        </p:txBody>
      </p:sp>
      <p:sp>
        <p:nvSpPr>
          <p:cNvPr id="6" name="Curved Right Arrow 5"/>
          <p:cNvSpPr/>
          <p:nvPr/>
        </p:nvSpPr>
        <p:spPr>
          <a:xfrm>
            <a:off x="2088625" y="4911343"/>
            <a:ext cx="568106" cy="636890"/>
          </a:xfrm>
          <a:prstGeom prst="curvedRightArrow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6731" y="5197291"/>
            <a:ext cx="4138801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buffers can reduce nitrate N surface runoff &amp; sediment by 34 – 99%. </a:t>
            </a:r>
          </a:p>
        </p:txBody>
      </p:sp>
    </p:spTree>
    <p:extLst>
      <p:ext uri="{BB962C8B-B14F-4D97-AF65-F5344CB8AC3E}">
        <p14:creationId xmlns:p14="http://schemas.microsoft.com/office/powerpoint/2010/main" val="359422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463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Giant miscanthus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742" y="6571243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wikipedia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Giant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miscanthus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x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giganteus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 C4 warm season grass from Asia brought to Europe &amp; the US in the 1930s as an ornamental grass.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855218FF-9A81-7148-9F76-4719629E3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" b="9913"/>
          <a:stretch/>
        </p:blipFill>
        <p:spPr bwMode="auto">
          <a:xfrm>
            <a:off x="496313" y="1464433"/>
            <a:ext cx="8205136" cy="510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54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463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Giant miscanthus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</a:t>
            </a:r>
            <a:r>
              <a:rPr lang="en-US" sz="1400"/>
              <a:t>2015)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Giant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miscanthus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x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giganteus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 C4 warm season grass from Asia brought to Europe &amp; the US in the 1930s as an ornamental grass.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31" y="1566049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Used as bedding and biomass for heat &amp; electricity in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Europe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since the 1970s.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Combusted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Low moisture, ash &amp; mineral content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6048" y="2791759"/>
            <a:ext cx="8351493" cy="240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Investigated in the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US since 2001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Twice the biomass yield of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; 7 – 10 tons/year in Northeast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Stands can produce for 15 – 20 years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Requires robust mowing &amp; baling equipment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Much larger growing range than sugarcane (which has similar productivity)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Likes wet, marginal soils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US, most focus is on cellulosic ethanol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6665" y="5404722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i="1" dirty="0" err="1">
                <a:solidFill>
                  <a:prstClr val="black"/>
                </a:solidFill>
                <a:latin typeface="Avenir Black"/>
                <a:cs typeface="Avenir Black"/>
              </a:rPr>
              <a:t>Miscanthus</a:t>
            </a:r>
            <a:r>
              <a:rPr lang="en-US" i="1" dirty="0">
                <a:solidFill>
                  <a:prstClr val="black"/>
                </a:solidFill>
                <a:latin typeface="Avenir Black"/>
                <a:cs typeface="Avenir Black"/>
              </a:rPr>
              <a:t> could meet US biomass yields without affecting food yields.</a:t>
            </a:r>
          </a:p>
        </p:txBody>
      </p:sp>
    </p:spTree>
    <p:extLst>
      <p:ext uri="{BB962C8B-B14F-4D97-AF65-F5344CB8AC3E}">
        <p14:creationId xmlns:p14="http://schemas.microsoft.com/office/powerpoint/2010/main" val="771661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690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Giant miscanthus production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</a:t>
            </a:r>
            <a:r>
              <a:rPr lang="en-US" sz="1400"/>
              <a:t>2015)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Giant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x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giganteus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sterile cross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sacchriflorus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sinensis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618" y="1595055"/>
            <a:ext cx="83514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Since the seed is sterile,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must be propagated by planting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rhizome cuttings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(root plantings). This process costs three times that of planting seeds.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But since stands can yield for 20 years this cost can be overcome by long yields.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$500 – 1,000/acre to establish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5618" y="3638809"/>
            <a:ext cx="8351493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Growing conditions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critical: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uses more water than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and suffers in droughts.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32 inches of water per growing season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It will grow in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Vermont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but suffers winter injury and yields are low.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047" y="5130234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Alternative markets for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miscanthus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?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Bedding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Fewer alternative uses developed than for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endParaRPr lang="en-US" i="1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2110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20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Switchgrass vs miscanthus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6483208"/>
            <a:ext cx="586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Economics of using biomass for residential heating, U Ill, Urbana-Champaign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72" y="715120"/>
            <a:ext cx="6240778" cy="581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38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96454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Switchgrass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vs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miscantus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 rot="16200000">
            <a:off x="5934943" y="3574096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5940" y="731058"/>
          <a:ext cx="8061384" cy="6103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7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09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Characteristic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>
                          <a:solidFill>
                            <a:srgbClr val="FFFFFF"/>
                          </a:solidFill>
                        </a:rPr>
                        <a:t>Switchgrass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G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</a:rPr>
                        <a:t>Miscantus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Growing 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</a:t>
                      </a:r>
                      <a:r>
                        <a:rPr lang="en-US" sz="1600" baseline="0" dirty="0"/>
                        <a:t> years of annual harvest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</a:t>
                      </a:r>
                      <a:r>
                        <a:rPr lang="en-US" sz="1600" baseline="0" dirty="0"/>
                        <a:t> years of annual harvest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Planting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rhizomes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Plants/acre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 pounds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6,000 rhizomes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Establishment</a:t>
                      </a:r>
                      <a:r>
                        <a:rPr lang="en-US" sz="1600" baseline="0" dirty="0"/>
                        <a:t> $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$500/acre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$1,500/acre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Yield/acre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4-6 dry tons/year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 – 12 dry tons/year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fertilizer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For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Not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At establishment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At establishment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Pests/diseases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Few 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unknown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Harvest method/timing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hay equipment,</a:t>
                      </a:r>
                      <a:r>
                        <a:rPr lang="en-US" sz="1600" baseline="0" dirty="0"/>
                        <a:t> late winter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hay equipment, late winter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Invasiveness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Some cultivars</a:t>
                      </a:r>
                      <a:r>
                        <a:rPr lang="en-US" sz="1600" baseline="0" dirty="0"/>
                        <a:t> are not invasive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Non-invasive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Feedstock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High</a:t>
                      </a:r>
                      <a:r>
                        <a:rPr lang="en-US" sz="1600" baseline="0" dirty="0"/>
                        <a:t> Btu, low water, low ash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</a:t>
                      </a:r>
                      <a:r>
                        <a:rPr lang="en-US" sz="1600" baseline="0" dirty="0"/>
                        <a:t> Btu, low water, low ash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Establishment?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year</a:t>
                      </a:r>
                      <a:r>
                        <a:rPr lang="en-US" sz="1600" baseline="0" dirty="0"/>
                        <a:t> yield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 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 tons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Alternative 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numerous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numerous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C sequestering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Nutrient 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excellent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excellent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9097">
                <a:tc>
                  <a:txBody>
                    <a:bodyPr/>
                    <a:lstStyle/>
                    <a:p>
                      <a:r>
                        <a:rPr lang="en-US" sz="1600" dirty="0"/>
                        <a:t>Soil building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excellent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excellent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219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5438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Reed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canarygrass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</a:t>
            </a:r>
            <a:r>
              <a:rPr lang="en-US" sz="1400"/>
              <a:t>2015)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Reed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canarygrass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Phalaris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arundinacae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is a cool season C3 perennial grass common in the Northeast &amp; upper Midwest.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Reed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canarygrass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grown for hay or pasture.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339" y="1963361"/>
            <a:ext cx="6410854" cy="4398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Growing conditions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Best adapted to moist soils but will tolerate drought in upland soils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Tolerates a wide range of soil pH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Spreads by rhizomes and forms a sod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High biomass yield when compared to other cool season grasses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Harvested in August before new growth mixes dry and fresh material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Addition of N fertilizer is needed for maximal yields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75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lb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/acre in Vermont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Reed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canarygrass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has higher ash, mineral &amp; N content than warm season grasses.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A4655C-C90F-8146-A071-5E6290A87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5"/>
          <a:stretch/>
        </p:blipFill>
        <p:spPr bwMode="auto">
          <a:xfrm>
            <a:off x="6962801" y="1699179"/>
            <a:ext cx="206090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94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2871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Land for growing energy grass?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5651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Technical assessment of grass pellets as boiler fuel in Vermont, BERC (2011)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There is widespread concern that energy crops will compete with human (and animal) food crops for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good agricultural land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881" y="1456594"/>
            <a:ext cx="83514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Perennial grasses can be grown on ‘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marginal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’ agricultural land.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Studies show that Vermont has about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84,000 acres of idle cropland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&amp; significantly more marginal land.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As fewer dairy farms remain in Vermont more land is being brush hogged just to keep it open. Why not use the harvest for energy?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5339"/>
          <a:stretch/>
        </p:blipFill>
        <p:spPr>
          <a:xfrm>
            <a:off x="1399190" y="3248651"/>
            <a:ext cx="6489700" cy="32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1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5805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Grass biomass remediation?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Programs and incentives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effective ways of creating viable markets and motivating producers and processors.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5618" y="1490018"/>
            <a:ext cx="552952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Nutrient runoff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into Lake Champlain causes major water quality &amp; environmental challenges in Vermont.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338" y="6478391"/>
            <a:ext cx="5930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Grass Energy in Vermont and the Northeast, Wilson Engineering for VSJF (2014)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203" y="1314225"/>
            <a:ext cx="2568382" cy="516054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5618" y="2704734"/>
            <a:ext cx="5529523" cy="3665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Incentivize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planting perennial energy grass riparian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buffer strips (bio-filters) along lakeside fields.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 once a year for energy.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Regrowth requires &amp; soaks up nutrients running towards the Lake.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Nutrients would be captured in ash &amp; then used only where needed.</a:t>
            </a:r>
          </a:p>
          <a:p>
            <a:pPr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Burning the grass in larger boilers (&gt; 3 m Btu) would ensure emission controls.</a:t>
            </a:r>
          </a:p>
        </p:txBody>
      </p:sp>
    </p:spTree>
    <p:extLst>
      <p:ext uri="{BB962C8B-B14F-4D97-AF65-F5344CB8AC3E}">
        <p14:creationId xmlns:p14="http://schemas.microsoft.com/office/powerpoint/2010/main" val="2014104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9993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Grants / assistance?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51304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REAP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(Rural Energy for America Program) from USDA helps agricultural producers and small businesses purchase, install &amp; construct renewable energy systems.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338" y="6344695"/>
            <a:ext cx="559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On-farm production of biomass grass pellets, Penn State Extension, (2014)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654" y="2207204"/>
            <a:ext cx="8351493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EQIP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(Environmental Quality Incentives Program) from USDA’s Natural Resources Conservation Service (NRCS) provides financial &amp; technical assistance to farmers and landowners to help them improve wildlife habitat, air quality or water quality.</a:t>
            </a:r>
          </a:p>
        </p:txBody>
      </p:sp>
    </p:spTree>
    <p:extLst>
      <p:ext uri="{BB962C8B-B14F-4D97-AF65-F5344CB8AC3E}">
        <p14:creationId xmlns:p14="http://schemas.microsoft.com/office/powerpoint/2010/main" val="11078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52" y="2622994"/>
            <a:ext cx="7893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2.11: Grass biomass feedstock considerations &amp; species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948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5445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Feedstock supply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Grass biomass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feedstock supply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includes: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production;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harvest;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transportation; and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storage prior to processing or conversion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618" y="2460860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Creation of a market for any feedstock requires that the material is readily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available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and of predictable and acceptable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quality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5618" y="3271617"/>
            <a:ext cx="8351493" cy="141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Feedstock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availability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depends on: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available &amp; suitable land;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biomass yield on that land; and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distance to the conversion site – optimally less than 80 km (50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 </a:t>
            </a:r>
            <a:r>
              <a:rPr lang="en-US" dirty="0">
                <a:latin typeface="Avenir Medium"/>
                <a:cs typeface="Avenir Medium"/>
              </a:rPr>
              <a:t>miles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)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5" name="Curved Right Arrow 4"/>
          <p:cNvSpPr/>
          <p:nvPr/>
        </p:nvSpPr>
        <p:spPr>
          <a:xfrm rot="20817480">
            <a:off x="81299" y="4150247"/>
            <a:ext cx="491526" cy="911857"/>
          </a:xfrm>
          <a:prstGeom prst="curvedRightArrow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617" y="4658860"/>
            <a:ext cx="83514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Yield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depends on: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latitude &amp; temperature;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species;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soil fertility; and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management.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9844" y="5178801"/>
            <a:ext cx="3071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Avenir Medium"/>
                <a:cs typeface="Avenir Medium"/>
              </a:rPr>
              <a:t>Since yields vary, conservative</a:t>
            </a:r>
            <a:br>
              <a:rPr lang="en-US" sz="1600" i="1" dirty="0">
                <a:solidFill>
                  <a:srgbClr val="0000FF"/>
                </a:solidFill>
                <a:latin typeface="Avenir Medium"/>
                <a:cs typeface="Avenir Medium"/>
              </a:rPr>
            </a:br>
            <a:r>
              <a:rPr lang="en-US" sz="1600" i="1" dirty="0">
                <a:solidFill>
                  <a:srgbClr val="0000FF"/>
                </a:solidFill>
                <a:latin typeface="Avenir Medium"/>
                <a:cs typeface="Avenir Medium"/>
              </a:rPr>
              <a:t>planning should use 20% more</a:t>
            </a:r>
            <a:br>
              <a:rPr lang="en-US" sz="1600" i="1" dirty="0">
                <a:solidFill>
                  <a:srgbClr val="0000FF"/>
                </a:solidFill>
                <a:latin typeface="Avenir Medium"/>
                <a:cs typeface="Avenir Medium"/>
              </a:rPr>
            </a:br>
            <a:r>
              <a:rPr lang="en-US" sz="1600" i="1" dirty="0">
                <a:solidFill>
                  <a:srgbClr val="0000FF"/>
                </a:solidFill>
                <a:latin typeface="Avenir Medium"/>
                <a:cs typeface="Avenir Medium"/>
              </a:rPr>
              <a:t>acreage than needed.</a:t>
            </a:r>
          </a:p>
        </p:txBody>
      </p:sp>
    </p:spTree>
    <p:extLst>
      <p:ext uri="{BB962C8B-B14F-4D97-AF65-F5344CB8AC3E}">
        <p14:creationId xmlns:p14="http://schemas.microsoft.com/office/powerpoint/2010/main" val="828501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6137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Feedstock supply: chicken or egg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Emerging markets are bedeviled by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chicken or egg problems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2023" y="1131265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Feedstock processors hesitate to invest large amounts of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capital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in conversion plants unless feedstock is abundant and reasonably price.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428" y="1867941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Farmers hesitate to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convert acreage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to feedstock crops until there is a reliable market for that crop.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431" y="2624817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that concern is amplified if there aren’t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alternative markets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the crop in question. Most perennial grasses best suited for bioenergy aren’t great animal feed crops.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434" y="3761267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Feedstock buyers can ensure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reliable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yields by offering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contracts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for feedstock purchase but that increases their capital costs.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437" y="4664133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And because biomass energy is not energy dense, feedstock processors need to be assured of a </a:t>
            </a:r>
            <a:r>
              <a:rPr lang="en-US" b="1" dirty="0">
                <a:solidFill>
                  <a:prstClr val="black"/>
                </a:solidFill>
                <a:latin typeface="Avenir Black" panose="02000503020000020003" pitchFamily="2" charset="0"/>
                <a:cs typeface="Avenir Medium"/>
              </a:rPr>
              <a:t>robust and fairly local market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for their processed bioenergy product.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440" y="5873578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>
                <a:solidFill>
                  <a:srgbClr val="0000FF"/>
                </a:solidFill>
                <a:latin typeface="Avenir Medium"/>
                <a:cs typeface="Avenir Medium"/>
              </a:rPr>
              <a:t>Exception: the European market for wood pellets is not local.</a:t>
            </a:r>
          </a:p>
        </p:txBody>
      </p:sp>
    </p:spTree>
    <p:extLst>
      <p:ext uri="{BB962C8B-B14F-4D97-AF65-F5344CB8AC3E}">
        <p14:creationId xmlns:p14="http://schemas.microsoft.com/office/powerpoint/2010/main" val="65847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7377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Herbaceous species for bioenergy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273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(2015); Heaton et al. (2004)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ideal biomass crop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should have a sustained capacity to convert solar energy into biomass with maximal efficiency and minimum inputs while having a minimal effect on the environment.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618" y="1933864"/>
            <a:ext cx="8351493" cy="4071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Consider: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Highly favorable energy balance (EROI);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Maximum utilization of sunlight;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Dry biomass at harvest to minimize use of energy for drying;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High water use efficiency;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Highly efficient use of nitrogen and other nutrients;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C4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photosynthesizer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(the most efficient for biomass production);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Minimal need for cultivation and pesticides;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Non-invasive;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Ecological benefits like wildlife habitat, soil &amp; water conservation, carbon sequestration; and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Qualities consistent with processing and end-use.</a:t>
            </a:r>
          </a:p>
        </p:txBody>
      </p:sp>
    </p:spTree>
    <p:extLst>
      <p:ext uri="{BB962C8B-B14F-4D97-AF65-F5344CB8AC3E}">
        <p14:creationId xmlns:p14="http://schemas.microsoft.com/office/powerpoint/2010/main" val="319998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7174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C4 photosynthesis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273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(2015); Heaton et al. (2004)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C4 photosynthesis allows more efficient production of grass biomass, but there are a limited number of C4 species that grow in the cooler temperatures of the northern regions of North America.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6118" y="1922564"/>
          <a:ext cx="7621206" cy="336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Cool season (C3)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Warm season (C4)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baseline="0" dirty="0"/>
                        <a:t> is converted to a 3-C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 is converted to a 4-C acid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Photorespiration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photorespiration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Optimal temp: 18 - 24°C (72°F)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Optimal temp: 32 – 35°C</a:t>
                      </a:r>
                      <a:r>
                        <a:rPr lang="en-US" baseline="0" dirty="0"/>
                        <a:t> (90°F)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Matures</a:t>
                      </a:r>
                      <a:r>
                        <a:rPr lang="en-US" baseline="0" dirty="0"/>
                        <a:t> in June / 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Matures in July / August</a:t>
                      </a:r>
                      <a:r>
                        <a:rPr lang="en-US" baseline="0" dirty="0"/>
                        <a:t> / September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 mesophyll</a:t>
                      </a:r>
                      <a:r>
                        <a:rPr lang="en-US" baseline="0" dirty="0"/>
                        <a:t>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vascular</a:t>
                      </a:r>
                      <a:r>
                        <a:rPr lang="en-US" baseline="0" dirty="0"/>
                        <a:t> bundles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Relatively low 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Relatively higher</a:t>
                      </a:r>
                      <a:r>
                        <a:rPr lang="en-US" baseline="0" dirty="0"/>
                        <a:t> fiber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Responds</a:t>
                      </a:r>
                      <a:r>
                        <a:rPr lang="en-US" baseline="0" dirty="0"/>
                        <a:t> to high N 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More efficient N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Moderate to high N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to moderate N content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3500" y="5966996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Ideal: species that produce for at least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10 years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marginal conditions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030" y="5392747"/>
            <a:ext cx="835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/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Lack of photorespiration allows: uptake of CO</a:t>
            </a:r>
            <a:r>
              <a:rPr lang="en-US" baseline="-25000" dirty="0">
                <a:solidFill>
                  <a:prstClr val="black"/>
                </a:solidFill>
                <a:latin typeface="Avenir Medium"/>
                <a:cs typeface="Avenir Medium"/>
              </a:rPr>
              <a:t>2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at lower concentrations; less water loss from open stoma.</a:t>
            </a:r>
          </a:p>
        </p:txBody>
      </p:sp>
    </p:spTree>
    <p:extLst>
      <p:ext uri="{BB962C8B-B14F-4D97-AF65-F5344CB8AC3E}">
        <p14:creationId xmlns:p14="http://schemas.microsoft.com/office/powerpoint/2010/main" val="4096963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449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Switchgrass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698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(2015); USDA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Panicum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virgatum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a native warm-season C4 found in prairies.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High yields &amp; suited to marginal conditions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Deep roots (6-8’) allow it to thrive in many conditions including “droughty”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Low nutrient requirements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Grown for pasture and low-quality livestock hay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Conserves soil &amp; water quality, creates wildlife habitat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Grows up to 6 feet tall and can yield 4-6 dry tons/acre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Requires care to establish a field, so unlikely to act invasively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618" y="5356535"/>
            <a:ext cx="2318859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Can be grown from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eastern NA to the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Rockies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9263" y="5791135"/>
            <a:ext cx="288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Map for </a:t>
            </a:r>
            <a:r>
              <a:rPr lang="en-US" dirty="0" err="1">
                <a:solidFill>
                  <a:srgbClr val="0000FF"/>
                </a:solidFill>
              </a:rPr>
              <a:t>switchgrass</a:t>
            </a:r>
            <a:r>
              <a:rPr lang="en-US" dirty="0">
                <a:solidFill>
                  <a:srgbClr val="0000FF"/>
                </a:solidFill>
              </a:rPr>
              <a:t> growing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957" y="4305126"/>
            <a:ext cx="835149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Two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ecotypes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</a:t>
            </a:r>
          </a:p>
          <a:p>
            <a:pPr marL="1588" indent="-1588">
              <a:lnSpc>
                <a:spcPct val="120000"/>
              </a:lnSpc>
            </a:pP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Upland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 upland sites not prone to flooding</a:t>
            </a:r>
          </a:p>
          <a:p>
            <a:pPr marL="1588" indent="-1588">
              <a:lnSpc>
                <a:spcPct val="120000"/>
              </a:lnSpc>
            </a:pP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Lowland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 prone to flooding; floodplains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6406" y="5045289"/>
            <a:ext cx="298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 Lower Midwest &amp; South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7424" y="4675957"/>
            <a:ext cx="287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  <a:sym typeface="Wingdings"/>
              </a:rPr>
              <a:t> Northern US &amp; Canada</a:t>
            </a:r>
            <a:endParaRPr lang="en-US" dirty="0">
              <a:solidFill>
                <a:srgbClr val="0000FF"/>
              </a:solidFill>
              <a:latin typeface="Avenir Medium"/>
              <a:cs typeface="Avenir Medium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618" y="352763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Northeast,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300,000 acres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land are enrolled in the USDA Conservation Reserve Program, and much is planted in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933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6735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Switchgrass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yields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698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(2015); USDA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highest yields in the US are about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10 US tons per acre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618" y="1188591"/>
            <a:ext cx="835149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the US, modeling studies show the highest yields will be in the middle latitudes.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Yields will be lower further north.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Vermont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is the northern limit of the highest yielding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cultivars &amp; yields max out at 5 US tons per acre for established stands (3 years old).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Northern cultivars: ‘Blackwell’, ‘Cave-in-rock’, ‘Timber’, ‘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Kanlow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68" y="3563714"/>
            <a:ext cx="83058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0477" y="6062042"/>
            <a:ext cx="5835890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Willow = 25 – 30 tons/acre every 3 years  =  10 tons per acre</a:t>
            </a:r>
          </a:p>
        </p:txBody>
      </p:sp>
    </p:spTree>
    <p:extLst>
      <p:ext uri="{BB962C8B-B14F-4D97-AF65-F5344CB8AC3E}">
        <p14:creationId xmlns:p14="http://schemas.microsoft.com/office/powerpoint/2010/main" val="43288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722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Switchgrass</a:t>
            </a:r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Avenir Heavy"/>
                <a:cs typeface="Avenir Heavy"/>
              </a:rPr>
              <a:t>polyculture</a:t>
            </a:r>
            <a:endParaRPr lang="en-US" sz="3200" dirty="0">
              <a:solidFill>
                <a:prstClr val="white"/>
              </a:solidFill>
              <a:latin typeface="Avenir Heavy"/>
              <a:cs typeface="Avenir Heavy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338" y="6261135"/>
            <a:ext cx="5599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Dahiya</a:t>
            </a:r>
            <a:r>
              <a:rPr lang="en-US" sz="1400" dirty="0"/>
              <a:t> (2015)</a:t>
            </a:r>
          </a:p>
          <a:p>
            <a:r>
              <a:rPr lang="en-US" sz="1400" dirty="0"/>
              <a:t>On-farm production of biomass grass pellets, Penn State Extension, (2014)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5618" y="701168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can be grown in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polycultures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: mixed with other warm season grasses.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6701" y="1091828"/>
            <a:ext cx="7079372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Big bluestem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Andropogon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gerardii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Indiangrass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(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Sorghastrum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venir Medium"/>
                <a:cs typeface="Avenir Medium"/>
              </a:rPr>
              <a:t>nutans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)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412" y="1925415"/>
            <a:ext cx="8351493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American prairie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included </a:t>
            </a:r>
            <a:r>
              <a:rPr lang="en-US" dirty="0" err="1">
                <a:solidFill>
                  <a:prstClr val="black"/>
                </a:solidFill>
                <a:latin typeface="Avenir Medium"/>
                <a:cs typeface="Avenir Medium"/>
              </a:rPr>
              <a:t>polycultures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of these three grasses and grew with incredible resilience and productivity for thousands of years.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814" y="2682494"/>
            <a:ext cx="8351493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Advantages of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polyculture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Resilience to change &amp; challenge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Changing soil conditions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Weather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Diseases &amp; pests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236" y="4400091"/>
            <a:ext cx="8501874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Wood Crest Farm (PA) plants a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switchgrass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venir Black"/>
                <a:cs typeface="Avenir Black"/>
              </a:rPr>
              <a:t>polyculture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to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provide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biodiversity.</a:t>
            </a:r>
            <a:endParaRPr lang="en-US" dirty="0">
              <a:solidFill>
                <a:prstClr val="black"/>
              </a:solidFill>
              <a:latin typeface="Avenir Medium"/>
              <a:cs typeface="Avenir Medium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043453" y="4427587"/>
          <a:ext cx="4762854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2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seed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application rate (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lb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/acre)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switchgrass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</a:t>
                      </a:r>
                      <a:r>
                        <a:rPr lang="en-US" baseline="0" dirty="0"/>
                        <a:t> blue 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Indian grass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native wildflowers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1/4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951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1875</Words>
  <Application>Microsoft Macintosh PowerPoint</Application>
  <PresentationFormat>On-screen Show (4:3)</PresentationFormat>
  <Paragraphs>277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2019-09-04T23:21:34Z</dcterms:created>
  <dcterms:modified xsi:type="dcterms:W3CDTF">2019-09-04T23:22:40Z</dcterms:modified>
</cp:coreProperties>
</file>