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7" r:id="rId3"/>
    <p:sldId id="336" r:id="rId4"/>
    <p:sldId id="35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2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0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5B171-3C1F-1F4F-88D5-7CE796D9F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48A43-A2BD-FF4B-A7BD-34AF88703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A3B74-FD45-9641-94A1-F2CF9F0A1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A697B-162C-A640-9FF0-037D624A6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C3CD8-CAD0-7E4C-ACA4-4C055D51D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45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3057-308E-0141-BF88-3D5BBD96D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7DAFE-38FF-C64A-A3F1-762A24412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A5021-60FA-2145-B3FA-138477791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AB282-8500-0048-A2FC-8BEA221C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FF0F7-3136-DB44-8552-758158962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23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B69FF-A573-FD46-B334-FBDECD658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FADAE8-E2FF-F940-A74F-370CFFEE8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6C1A7-3408-D74D-9FAE-DA58994F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98662-C160-C04E-BF3E-A102C6567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860E6-8BCE-E443-85EE-A8F5E0930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92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E58EB-6BB5-4C4E-B73B-42401DDDC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C4240-A638-AC47-98D9-7C9D94C41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12A6F4-4F0E-0348-AE88-2114A7ADD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E7F741-0706-5748-B07F-DB64C1400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8354E-9AF9-9040-82A6-1A52C6D0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D8DED-EBA9-CD46-951A-A3CD1CD77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50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5B355-2AC9-0441-9488-23B54B728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C332D-2084-4A40-AC36-EFC3B06DD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10E45-4995-4D43-A13C-AB69B6EE4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BA828A-8ED4-0442-97B2-71D13103AF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CB2909-20FA-9A43-8C6A-F9F8413EC7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167264-8445-8441-B6D5-06DBC33C1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F4DF95-3FDB-8149-A828-BB7D49EEB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5D204-20BA-9241-B797-AFCD2F3DA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16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57C48-8A9D-DE4D-9137-07FA2E2B2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B79505-9BBA-8E4D-A3E6-B6DB7EE0F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11C66-C9B5-A945-B319-B375F1603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F8FDD-0E00-D342-8562-9192DD067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778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772F0B-8A83-C54C-AF65-74B9A7B4B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EE39B-C5DD-284D-959B-ED5C69F2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52F1C-FD44-CD4E-B85A-7D95E56CA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34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648E9-310B-5E4B-8DD4-14E121236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FADAD-3D7C-434B-8AF0-8F693C9BF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48C45-0FE1-4C40-BF1D-FBB9BB77A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D65B1-3FA9-9B47-A44C-40C6118F3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71DD6-25B2-C845-88D2-60328E2CE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846D7-9C95-2242-BA5D-FACFC884A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9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80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8F005-1F33-0541-A39A-F5A099C5E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8B68CD-70E4-BD45-B1F9-0C110E891B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AB50A-7986-2F48-AA7E-5BE617572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8203A-6261-E742-BD42-AE7B9A08F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419E5-4AB5-B04F-9A7F-16BC61CE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A8FAE-808D-594E-ABBF-5C5692F4A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96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F9CAA-2266-4644-8E86-28AFD46FA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166BC-E270-2F46-9A2A-279B028B5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1E41-1AA7-084B-9D9D-4F0417371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B0AA8-2B00-D142-8B13-6F1D93F36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91690-A593-A146-8C42-848CA459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112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756280-D3D1-4245-BCB9-32E3D98030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F765A2-B387-0C4A-A0CC-5E8F425F5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6AD22-ACD0-D94B-9F85-A949C80D6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0C561-B46D-F644-B8C5-0CA25044D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E18F8-FEF4-D14A-9D20-EA4E49B25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6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98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4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9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1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9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98D04-600F-204F-85C4-6CAD09252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098EC-7938-5F4C-B5AB-B49FB903A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2D12E-2F7B-B946-90F2-0ADDE019C7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57E0D-12EE-704F-A2FD-464E028B075B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0536C-179E-784B-88B9-5CC1C725CD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77885-585F-784B-A4B1-8592C02E5E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A397A-9D34-6F45-907D-6CB36CEE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8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pp.org/bioenergy/link6.htm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662" y="947555"/>
            <a:ext cx="8255788" cy="487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2A: Woody biomass resources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Recap: What is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Use and benefits of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2.3: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Sources of bioenergy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Wood resources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Study of wood energy resources in Vermont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2.6: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Role of woody biomass in the Northern Forest region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2.7: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Harvesting, transporting &amp; storage of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Northern Forest recommendations for biomass use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Future of woody biomass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24511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6470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Efficient Vermont biomass case studies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14634"/>
            <a:ext cx="851785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NRG Systems’ pellet heating project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NRG Systems of Hinesburg, VT has two LEED-gold certified facilities: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46,000-square foot and 31,000-square foot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Four 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Tarm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wood pellet boilers, each with 140,000 Btu capacity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 the 2010 – 2011 heating season they used pellets from New England Coop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25 tons and 10 tons</a:t>
            </a:r>
            <a:endParaRPr lang="is-I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8472" y="6411567"/>
            <a:ext cx="8128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Wood-chip heating systems: a guide for institutional and commercial biomass installations, BERC (2004)</a:t>
            </a:r>
          </a:p>
        </p:txBody>
      </p:sp>
      <p:pic>
        <p:nvPicPr>
          <p:cNvPr id="5" name="Picture 4" descr="5 - Exterior night-jb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18"/>
          <a:stretch/>
        </p:blipFill>
        <p:spPr>
          <a:xfrm>
            <a:off x="1536342" y="2873982"/>
            <a:ext cx="6174378" cy="360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721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6470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Efficient Vermont biomass case studies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14634"/>
            <a:ext cx="8517850" cy="3074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Middlebury College district heating project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Central woodchip 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gasifier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was installed in 2008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Tied into the existing oil-fired heating plant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Uses 20,000 tons of woodchips annually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Supplied from a 75-mile radius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Includes a willow plantation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Replaced 40% of oil use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 the first year, annual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savings were about $2 million</a:t>
            </a:r>
            <a:endParaRPr lang="is-I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8472" y="6411567"/>
            <a:ext cx="8128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Wood-chip heating systems: a guide for institutional and commercial biomass installations, BERC (2004)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741" y="3091637"/>
            <a:ext cx="5352282" cy="331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525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2.2 Use &amp; benefits of </a:t>
            </a:r>
          </a:p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woody bioenergy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483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4369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Breakdown of biomass use in 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3286"/>
            <a:ext cx="8351493" cy="229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 2010, US biomass use looked like this:</a:t>
            </a:r>
          </a:p>
          <a:p>
            <a:pPr marL="228600" indent="-228600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46% was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wood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or wood-derived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43% was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biofuel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, mainly ethanol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11% was derived from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      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municipal waste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618" y="6077619"/>
            <a:ext cx="57631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BIOEN1</a:t>
            </a:r>
          </a:p>
          <a:p>
            <a:r>
              <a:rPr lang="en-US" sz="1400" dirty="0"/>
              <a:t>EIA @</a:t>
            </a:r>
            <a:r>
              <a:rPr lang="en-US" sz="1400" dirty="0" err="1"/>
              <a:t>www.eia.doe.gov</a:t>
            </a:r>
            <a:r>
              <a:rPr lang="en-US" sz="1400" dirty="0"/>
              <a:t> and </a:t>
            </a:r>
            <a:r>
              <a:rPr lang="en-US" sz="1400" dirty="0">
                <a:hlinkClick r:id="rId2"/>
              </a:rPr>
              <a:t>www.repp.org/bioenergy/link6.htm</a:t>
            </a:r>
            <a:r>
              <a:rPr lang="en-US" sz="1400" dirty="0"/>
              <a:t>;</a:t>
            </a:r>
          </a:p>
          <a:p>
            <a:r>
              <a:rPr lang="en-US" sz="1400" dirty="0" err="1"/>
              <a:t>www.extension.org</a:t>
            </a:r>
            <a:r>
              <a:rPr lang="en-US" sz="1400" dirty="0"/>
              <a:t>/pages/</a:t>
            </a:r>
            <a:r>
              <a:rPr lang="en-US" sz="1400" dirty="0" err="1"/>
              <a:t>Biomass_Feedstocks_and_Energy_Independence</a:t>
            </a:r>
            <a:r>
              <a:rPr lang="en-US" sz="1400" dirty="0"/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32431" y="4155926"/>
            <a:ext cx="126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 graph?</a:t>
            </a:r>
          </a:p>
        </p:txBody>
      </p:sp>
      <p:pic>
        <p:nvPicPr>
          <p:cNvPr id="10" name="Picture 9" descr="2014_Contributions_by_Renewables_to_US_Total_Energy_(11-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85" y="2025947"/>
            <a:ext cx="4644571" cy="42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82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6867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Woody bioenergy: very old technology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3286"/>
            <a:ext cx="8351493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burning of wood for heat and power is a very old technology &amp; pre-dates the written history of human civilizations.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89338" y="6225820"/>
            <a:ext cx="8358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Dahiya</a:t>
            </a:r>
            <a:r>
              <a:rPr lang="en-US" sz="1400" dirty="0"/>
              <a:t> (2015); US Energy Information Administration;</a:t>
            </a:r>
          </a:p>
          <a:p>
            <a:r>
              <a:rPr lang="en-US" sz="1400" dirty="0"/>
              <a:t>http://</a:t>
            </a:r>
            <a:r>
              <a:rPr lang="en-US" sz="1400" dirty="0" err="1"/>
              <a:t>biomassmagazine.com</a:t>
            </a:r>
            <a:r>
              <a:rPr lang="en-US" sz="1400" dirty="0"/>
              <a:t>/articles/13224/north-american-wood-pellet-exports-reached-record-high-in-2015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8840" y="1603583"/>
            <a:ext cx="8351493" cy="174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use of wood for heating is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increasing in Europe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, partly due to clean-air regulations.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Wood pellets are shipped from the US &amp; Canada.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 2015, 6.1 million tons were exported.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Four times as much as in 2010.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5618" y="3538025"/>
            <a:ext cx="8351493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 the US, many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wood producers and processors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use waste wood for heat and or CHP.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2396" y="4403821"/>
            <a:ext cx="83514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 the US, wood bioenergy is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23% of total renewable energy production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57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19553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Benefits?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3286"/>
            <a:ext cx="8351493" cy="214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Woody bioenergy has a number of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potential benefits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Displacing fossil fuels and thus slowing increase of climate change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Energy security &amp; independence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Economic benefits for rural communities &amp; land owners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Enhancing forests </a:t>
            </a:r>
            <a:r>
              <a:rPr lang="is-IS" dirty="0">
                <a:solidFill>
                  <a:srgbClr val="0000FF"/>
                </a:solidFill>
                <a:latin typeface="Avenir Medium"/>
                <a:cs typeface="Avenir Medium"/>
              </a:rPr>
              <a:t>(???)</a:t>
            </a:r>
            <a:endParaRPr lang="en-US" dirty="0">
              <a:solidFill>
                <a:srgbClr val="0000FF"/>
              </a:solidFill>
              <a:latin typeface="Avenir Black"/>
              <a:cs typeface="Avenir Black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89338" y="6461679"/>
            <a:ext cx="4061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Dahiya</a:t>
            </a:r>
            <a:r>
              <a:rPr lang="en-US" sz="1400" dirty="0"/>
              <a:t> (2015); US Energy Information Administration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0618" y="3055633"/>
            <a:ext cx="8351493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Wood energy makes sense when the need is located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close to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abundant supplies, making it popular in rural areas with forest cover.</a:t>
            </a:r>
            <a:endParaRPr lang="en-US" dirty="0">
              <a:solidFill>
                <a:srgbClr val="FF0000"/>
              </a:solidFill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46145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86359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Use of wood in Vermont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3286"/>
            <a:ext cx="8351493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Two commercial </a:t>
            </a:r>
            <a:r>
              <a:rPr lang="en-US" dirty="0">
                <a:latin typeface="Avenir Black"/>
                <a:cs typeface="Avenir Black"/>
              </a:rPr>
              <a:t>wood-fired electric-generating stations</a:t>
            </a:r>
            <a:endParaRPr lang="en-US" dirty="0">
              <a:latin typeface="Avenir Medium"/>
              <a:cs typeface="Avenir Medium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89338" y="6461679"/>
            <a:ext cx="8090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Dahiya</a:t>
            </a:r>
            <a:r>
              <a:rPr lang="en-US" sz="1400" dirty="0"/>
              <a:t> (2015); US Energy Information Administration; http://</a:t>
            </a:r>
            <a:r>
              <a:rPr lang="en-US" sz="1400" dirty="0" err="1"/>
              <a:t>fpr.vermont.gov</a:t>
            </a:r>
            <a:r>
              <a:rPr lang="en-US" sz="1400" dirty="0"/>
              <a:t>/forest/</a:t>
            </a:r>
            <a:r>
              <a:rPr lang="en-US" sz="1400" dirty="0" err="1"/>
              <a:t>wood_biomass_energy</a:t>
            </a:r>
            <a:endParaRPr lang="en-US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EC5DB5-DE8A-2E40-9A9D-AC4DF4E13970}"/>
              </a:ext>
            </a:extLst>
          </p:cNvPr>
          <p:cNvSpPr txBox="1"/>
          <p:nvPr/>
        </p:nvSpPr>
        <p:spPr>
          <a:xfrm>
            <a:off x="425618" y="1193978"/>
            <a:ext cx="8351493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Several </a:t>
            </a:r>
            <a:r>
              <a:rPr lang="en-US" dirty="0">
                <a:latin typeface="Avenir Black"/>
                <a:cs typeface="Avenir Black"/>
              </a:rPr>
              <a:t>industrial scale heating plants</a:t>
            </a:r>
            <a:r>
              <a:rPr lang="en-US" dirty="0">
                <a:latin typeface="Avenir Medium"/>
                <a:cs typeface="Avenir Medium"/>
              </a:rPr>
              <a:t> that use wood-chips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C54169-E0B2-7447-8EB6-09C402E8F286}"/>
              </a:ext>
            </a:extLst>
          </p:cNvPr>
          <p:cNvSpPr txBox="1"/>
          <p:nvPr/>
        </p:nvSpPr>
        <p:spPr>
          <a:xfrm>
            <a:off x="425618" y="1326362"/>
            <a:ext cx="8351493" cy="471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>
              <a:latin typeface="Avenir Medium"/>
              <a:cs typeface="Avenir Medium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DECA55-3E82-8248-B16D-5F8217FFA479}"/>
              </a:ext>
            </a:extLst>
          </p:cNvPr>
          <p:cNvSpPr txBox="1"/>
          <p:nvPr/>
        </p:nvSpPr>
        <p:spPr>
          <a:xfrm>
            <a:off x="425618" y="3460280"/>
            <a:ext cx="8351493" cy="1302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latin typeface="Avenir Black"/>
                <a:cs typeface="Avenir Black"/>
              </a:rPr>
              <a:t>Wood pellets heat </a:t>
            </a:r>
            <a:r>
              <a:rPr lang="en-US" dirty="0">
                <a:latin typeface="Avenir Medium"/>
                <a:cs typeface="Avenir Medium"/>
              </a:rPr>
              <a:t>10 schools;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14 multi-family housing complexes; and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Two state buildings.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9873DD-8BAC-9D41-AB46-B791DDF6F9A9}"/>
              </a:ext>
            </a:extLst>
          </p:cNvPr>
          <p:cNvSpPr txBox="1"/>
          <p:nvPr/>
        </p:nvSpPr>
        <p:spPr>
          <a:xfrm>
            <a:off x="425618" y="4902631"/>
            <a:ext cx="8351493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Many </a:t>
            </a:r>
            <a:r>
              <a:rPr lang="en-US" dirty="0">
                <a:latin typeface="Avenir Black"/>
                <a:cs typeface="Avenir Black"/>
              </a:rPr>
              <a:t>residential households </a:t>
            </a:r>
            <a:r>
              <a:rPr lang="en-US" dirty="0">
                <a:latin typeface="Avenir Medium"/>
                <a:cs typeface="Avenir Medium"/>
              </a:rPr>
              <a:t>are heated with chunk wood or wood pellets.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AAA58C-3063-094D-B8D4-8FA1370AD44F}"/>
              </a:ext>
            </a:extLst>
          </p:cNvPr>
          <p:cNvSpPr txBox="1"/>
          <p:nvPr/>
        </p:nvSpPr>
        <p:spPr>
          <a:xfrm>
            <a:off x="425618" y="1232358"/>
            <a:ext cx="8351493" cy="2133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>
              <a:latin typeface="Avenir Medium"/>
              <a:cs typeface="Avenir Medium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latin typeface="Avenir Black"/>
                <a:cs typeface="Avenir Black"/>
              </a:rPr>
              <a:t>Wood-chips heat </a:t>
            </a:r>
            <a:r>
              <a:rPr lang="en-US" dirty="0">
                <a:latin typeface="Avenir Medium"/>
                <a:cs typeface="Avenir Medium"/>
              </a:rPr>
              <a:t>over 40 schools; 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Four college campuses; 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Two state office complexes; and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Five other state facilities.</a:t>
            </a:r>
          </a:p>
        </p:txBody>
      </p:sp>
    </p:spTree>
    <p:extLst>
      <p:ext uri="{BB962C8B-B14F-4D97-AF65-F5344CB8AC3E}">
        <p14:creationId xmlns:p14="http://schemas.microsoft.com/office/powerpoint/2010/main" val="421802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8173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The most efficient use of biomass?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14634"/>
            <a:ext cx="8517850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Using wood biomass to produce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heat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is the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most efficient use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of this resource at both the residential and commercial scale.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30%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of Vermont’s annual wood harvest is already used for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firewood.</a:t>
            </a:r>
            <a:endParaRPr lang="is-I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8472" y="6411567"/>
            <a:ext cx="8128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Vermont’s forests and our energy future, National Wildlife Federation and VNRC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0619" y="2053314"/>
            <a:ext cx="8517850" cy="174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At the larger, commercial, scale Vermont should support sustained and efficient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“thermal-led” biomass energy projects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Thermal energy; or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CHP with &gt; 75% efficiency; rather than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Electric generation only.</a:t>
            </a:r>
            <a:endParaRPr lang="is-I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75472" y="3395651"/>
            <a:ext cx="2467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sym typeface="Wingdings"/>
              </a:rPr>
              <a:t> Only 20-25% efficient 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Picture 3" descr="17629-firewood-pv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86"/>
          <a:stretch/>
        </p:blipFill>
        <p:spPr>
          <a:xfrm>
            <a:off x="541332" y="3873842"/>
            <a:ext cx="8128852" cy="248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47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6239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Fuels for schools in Vermont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781210"/>
            <a:ext cx="8517850" cy="2810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 2009 / 2010,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43 Vermont schools used woodchip heat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marL="3175" indent="-3175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Used 23,271 green tons of woodchips;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is-I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Offset 1.5 million gallons of oil;</a:t>
            </a:r>
          </a:p>
          <a:p>
            <a:pPr>
              <a:lnSpc>
                <a:spcPct val="120000"/>
              </a:lnSpc>
            </a:pPr>
            <a:endParaRPr lang="is-I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Saved $1.7 million dollars; for</a:t>
            </a:r>
          </a:p>
          <a:p>
            <a:pPr>
              <a:lnSpc>
                <a:spcPct val="120000"/>
              </a:lnSpc>
            </a:pPr>
            <a:endParaRPr lang="is-I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An average of 46% of each </a:t>
            </a:r>
            <a:b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school’s heating cost.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8472" y="6411567"/>
            <a:ext cx="8128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Vermont’s forests and our energy future, National Wildlife Federation and VNRC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4037" y="4405694"/>
            <a:ext cx="85178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This is an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efficient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use of biomass energy.</a:t>
            </a:r>
            <a:endParaRPr lang="is-I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pic>
        <p:nvPicPr>
          <p:cNvPr id="4" name="Picture 3" descr="vermont-fuels-for-schools-initiative-biomass-energy-resource-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055" y="1669142"/>
            <a:ext cx="3664602" cy="474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86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6470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Efficient Vermont biomass case studies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14634"/>
            <a:ext cx="8517850" cy="3290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 err="1">
                <a:solidFill>
                  <a:prstClr val="black"/>
                </a:solidFill>
                <a:latin typeface="Avenir Black"/>
                <a:cs typeface="Avenir Black"/>
              </a:rPr>
              <a:t>Barre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 Town Elementary School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Converted from electric heat to woodchip heating in late 1990s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Annual cost savings of $100,000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2009 – 2010 heating season: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477 tons of wood from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Lathrop Forest Products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of Bristol, VT</a:t>
            </a: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For $42,786</a:t>
            </a:r>
            <a:endParaRPr lang="is-I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8472" y="6411567"/>
            <a:ext cx="8128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Wood-chip heating systems: a guide for institutional and commercial biomass installations, BERC (2004)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608" y="2661241"/>
            <a:ext cx="4783842" cy="356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139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806</Words>
  <Application>Microsoft Macintosh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2019-09-05T00:44:17Z</dcterms:created>
  <dcterms:modified xsi:type="dcterms:W3CDTF">2019-09-05T00:45:37Z</dcterms:modified>
</cp:coreProperties>
</file>