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23" r:id="rId3"/>
    <p:sldId id="324" r:id="rId4"/>
    <p:sldId id="325" r:id="rId5"/>
    <p:sldId id="326" r:id="rId6"/>
    <p:sldId id="327" r:id="rId7"/>
    <p:sldId id="328" r:id="rId8"/>
    <p:sldId id="3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6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6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8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8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4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7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3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8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8CAA-AB79-984E-A396-0632E67F6AB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E4AB4-EC7F-7B4B-B728-7211D56D8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2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2A: Woody biomass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Recap: What is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Use and benefits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Sources of bioenergy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Study of wood energy resources in Vermont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Role of woody biomass in the Northern Forest region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Harvesting, transporting &amp; storage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Northern Forest recommendations for biomass use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Future of woody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2567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2.3: Sources of energy biomass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963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0750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Forest sources of wood for energy?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5618" y="703286"/>
            <a:ext cx="835149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10000"/>
              </a:lnSpc>
            </a:pPr>
            <a:r>
              <a:rPr lang="en-US" b="1" dirty="0">
                <a:solidFill>
                  <a:prstClr val="black"/>
                </a:solidFill>
                <a:latin typeface="Avenir Black"/>
                <a:cs typeface="Avenir Black"/>
              </a:rPr>
              <a:t>Logging residues &amp; </a:t>
            </a:r>
            <a:r>
              <a:rPr lang="en-US" b="1" dirty="0" err="1">
                <a:solidFill>
                  <a:prstClr val="black"/>
                </a:solidFill>
                <a:latin typeface="Avenir Black"/>
                <a:cs typeface="Avenir Black"/>
              </a:rPr>
              <a:t>thinnings</a:t>
            </a:r>
            <a:r>
              <a:rPr lang="en-US" b="1" dirty="0">
                <a:solidFill>
                  <a:prstClr val="black"/>
                </a:solidFill>
                <a:latin typeface="Avenir Black"/>
                <a:cs typeface="Avenir Black"/>
              </a:rPr>
              <a:t>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provide several tons per acre of: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Whole trees;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Limbs;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Leaves;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Branches; and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Tops.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338" y="6461679"/>
            <a:ext cx="4061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(2015); US Energy Information Administration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4223" y="1425222"/>
            <a:ext cx="4146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  <a:latin typeface="Avenir Black"/>
                <a:cs typeface="Avenir Black"/>
              </a:rPr>
              <a:t>Many believe that this practice removes</a:t>
            </a:r>
            <a:br>
              <a:rPr lang="en-US" sz="1600" i="1" dirty="0">
                <a:solidFill>
                  <a:srgbClr val="0000FF"/>
                </a:solidFill>
                <a:latin typeface="Avenir Black"/>
                <a:cs typeface="Avenir Black"/>
              </a:rPr>
            </a:br>
            <a:r>
              <a:rPr lang="en-US" sz="1600" i="1" dirty="0">
                <a:solidFill>
                  <a:srgbClr val="0000FF"/>
                </a:solidFill>
                <a:latin typeface="Avenir Black"/>
                <a:cs typeface="Avenir Black"/>
              </a:rPr>
              <a:t>nutrients need for forest regrowth.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9338" y="2554457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There are guidelines and recommendations aimed at preventing adverse effects from use of this ‘waste’ material.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5618" y="3350348"/>
            <a:ext cx="835149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10000"/>
              </a:lnSpc>
            </a:pPr>
            <a:r>
              <a:rPr lang="en-US" b="1" dirty="0" err="1">
                <a:solidFill>
                  <a:prstClr val="black"/>
                </a:solidFill>
                <a:latin typeface="Avenir Black"/>
                <a:cs typeface="Avenir Black"/>
              </a:rPr>
              <a:t>Thinnings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created when reducing risks of fires or cleaning up from natural disasters.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Fires;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Hurricanes &amp; wind storms; and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Ice storms; and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Large insect infestations (often invasive)</a:t>
            </a:r>
          </a:p>
        </p:txBody>
      </p:sp>
    </p:spTree>
    <p:extLst>
      <p:ext uri="{BB962C8B-B14F-4D97-AF65-F5344CB8AC3E}">
        <p14:creationId xmlns:p14="http://schemas.microsoft.com/office/powerpoint/2010/main" val="290802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1093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Waste sources of wood energy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174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Wood manufacturing waste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sawdust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chips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slabs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9" name="Oval 1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ardrop 1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89338" y="6461679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sp>
        <p:nvSpPr>
          <p:cNvPr id="5" name="Right Bracket 4"/>
          <p:cNvSpPr/>
          <p:nvPr/>
        </p:nvSpPr>
        <p:spPr>
          <a:xfrm>
            <a:off x="4850701" y="2541475"/>
            <a:ext cx="45719" cy="927068"/>
          </a:xfrm>
          <a:prstGeom prst="rightBracke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8280" y="2833544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  <a:sym typeface="Wingdings"/>
              </a:rPr>
              <a:t> </a:t>
            </a:r>
            <a:r>
              <a:rPr lang="en-US" dirty="0">
                <a:latin typeface="Avenir Medium"/>
                <a:cs typeface="Avenir Medium"/>
              </a:rPr>
              <a:t>typically sent to landfills</a:t>
            </a:r>
          </a:p>
        </p:txBody>
      </p:sp>
      <p:sp>
        <p:nvSpPr>
          <p:cNvPr id="21" name="Right Bracket 20"/>
          <p:cNvSpPr/>
          <p:nvPr/>
        </p:nvSpPr>
        <p:spPr>
          <a:xfrm>
            <a:off x="2297286" y="1196621"/>
            <a:ext cx="45719" cy="849489"/>
          </a:xfrm>
          <a:prstGeom prst="rightBracke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venir Medium"/>
              <a:cs typeface="Avenir Medium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25510" y="1450621"/>
            <a:ext cx="4853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  <a:sym typeface="Wingdings"/>
              </a:rPr>
              <a:t> </a:t>
            </a:r>
            <a:r>
              <a:rPr lang="en-US" dirty="0">
                <a:latin typeface="Avenir Medium"/>
                <a:cs typeface="Avenir Medium"/>
              </a:rPr>
              <a:t>Often used as on-site / process bioenergy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9277" y="2264905"/>
            <a:ext cx="8351493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Urban waste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Construction / deconstruction debris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Landscape waste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3856" y="5151617"/>
            <a:ext cx="2082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Waste wood picture</a:t>
            </a:r>
          </a:p>
        </p:txBody>
      </p:sp>
      <p:pic>
        <p:nvPicPr>
          <p:cNvPr id="8" name="Picture 7" descr="wood-recyc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107" y="3616134"/>
            <a:ext cx="6070143" cy="31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8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9158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Short rotation woody crop systems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Short rotation woody crop systems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(SRWCs) are forests managed for the production of energy biomass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Plantations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Fast-growing trees with desirable energy traits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92951" y="2266262"/>
            <a:ext cx="8351493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Typical species: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hybrid poplar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eucalyptus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sweetgum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840" y="3831356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Special equipment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chips </a:t>
            </a:r>
            <a:b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trees as they are harvested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  <p:pic>
        <p:nvPicPr>
          <p:cNvPr id="5" name="Picture 4" descr="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114" y="2830286"/>
            <a:ext cx="5007426" cy="375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3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2766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err="1">
                <a:solidFill>
                  <a:prstClr val="white"/>
                </a:solidFill>
                <a:latin typeface="Avenir Heavy"/>
                <a:cs typeface="Avenir Heavy"/>
              </a:rPr>
              <a:t>Silviculture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8655" y="885708"/>
            <a:ext cx="828501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venir Black"/>
                <a:cs typeface="Avenir Black"/>
              </a:rPr>
              <a:t>Silviculture</a:t>
            </a:r>
            <a:r>
              <a:rPr lang="en-US" b="1" dirty="0">
                <a:latin typeface="Avenir Black"/>
                <a:cs typeface="Avenir Black"/>
              </a:rPr>
              <a:t>: </a:t>
            </a:r>
            <a:r>
              <a:rPr lang="en-US" dirty="0">
                <a:latin typeface="Avenir Medium"/>
                <a:cs typeface="Avenir Medium"/>
              </a:rPr>
              <a:t>the intentional growing of trees for human use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latin typeface="Avenir Medium"/>
                <a:cs typeface="Avenir Medium"/>
              </a:rPr>
              <a:t>Aka forest management</a:t>
            </a:r>
          </a:p>
          <a:p>
            <a:endParaRPr lang="en-US" sz="1000" b="1" dirty="0">
              <a:latin typeface="Avenir Medium"/>
              <a:cs typeface="Avenir Medium"/>
            </a:endParaRPr>
          </a:p>
          <a:p>
            <a:pPr marL="285750" indent="-285750">
              <a:buFont typeface="Arial"/>
              <a:buChar char="•"/>
            </a:pPr>
            <a:r>
              <a:rPr lang="en-US" i="1" dirty="0">
                <a:latin typeface="Avenir Medium"/>
                <a:cs typeface="Avenir Medium"/>
              </a:rPr>
              <a:t>Purposeful manipulation of the natural landscape to achieve a set of objections.</a:t>
            </a:r>
            <a:r>
              <a:rPr lang="en-US" i="1" dirty="0">
                <a:latin typeface="Avenir Black"/>
                <a:cs typeface="Avenir Black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099" y="2238437"/>
            <a:ext cx="8285011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Production of a forest product like pulpwood or timber.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Improving habitat for wildlife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Enhancing recreational opportunities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Improving the land for future generations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Aesthetics and beauty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1439" y="4931718"/>
            <a:ext cx="828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The </a:t>
            </a:r>
            <a:r>
              <a:rPr lang="en-US" dirty="0">
                <a:latin typeface="Avenir Black"/>
                <a:cs typeface="Avenir Black"/>
              </a:rPr>
              <a:t>intensity</a:t>
            </a:r>
            <a:r>
              <a:rPr lang="en-US" dirty="0">
                <a:latin typeface="Avenir Medium"/>
                <a:cs typeface="Avenir Medium"/>
              </a:rPr>
              <a:t> of </a:t>
            </a:r>
            <a:r>
              <a:rPr lang="en-US" dirty="0" err="1">
                <a:latin typeface="Avenir Medium"/>
                <a:cs typeface="Avenir Medium"/>
              </a:rPr>
              <a:t>silvicultural</a:t>
            </a:r>
            <a:r>
              <a:rPr lang="en-US" dirty="0">
                <a:latin typeface="Avenir Medium"/>
                <a:cs typeface="Avenir Medium"/>
              </a:rPr>
              <a:t> projects varies with location and objectives.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Most projects use </a:t>
            </a:r>
            <a:r>
              <a:rPr lang="en-US" b="1" dirty="0">
                <a:latin typeface="Avenir Medium"/>
                <a:cs typeface="Avenir Medium"/>
              </a:rPr>
              <a:t>foresters</a:t>
            </a:r>
            <a:r>
              <a:rPr lang="en-US" dirty="0">
                <a:latin typeface="Avenir Medium"/>
                <a:cs typeface="Avenir Medium"/>
              </a:rPr>
              <a:t> and other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4331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1549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Southern pine plantations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240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term ‘plantation’ reflects the intensely agricultural approach to this type of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silviculture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most productive seedlings are selected for the location and purpose.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Seedlings are planted in the most productive locations.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Seedlings are planted in rows at a specified density per acre.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Ground is prepared for planting.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Fertilizer is applied.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5618" y="3152689"/>
            <a:ext cx="8351493" cy="274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Forests are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monitored </a:t>
            </a:r>
            <a:b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and managed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to ensure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maximum production of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per acre.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Thinning produces the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first product; and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Allows remaining trees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to grow larger and faster.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09681" y="4733143"/>
            <a:ext cx="271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Split slide and add images?</a:t>
            </a:r>
          </a:p>
        </p:txBody>
      </p:sp>
      <p:pic>
        <p:nvPicPr>
          <p:cNvPr id="5" name="Picture 4" descr="IMG_68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253" y="3058433"/>
            <a:ext cx="4934857" cy="35392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2581" y="5894979"/>
            <a:ext cx="4617100" cy="92333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  <a:t>While most SRWCs involve growing </a:t>
            </a:r>
            <a:b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</a:br>
            <a:r>
              <a:rPr lang="en-US" i="1" dirty="0">
                <a:solidFill>
                  <a:srgbClr val="0000FF"/>
                </a:solidFill>
                <a:latin typeface="Avenir Black"/>
                <a:cs typeface="Avenir Black"/>
              </a:rPr>
              <a:t>softwoods</a:t>
            </a:r>
            <a: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  <a:t>, advances are being made </a:t>
            </a:r>
            <a:b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</a:br>
            <a: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  <a:t>with </a:t>
            </a:r>
            <a:r>
              <a:rPr lang="en-US" i="1" dirty="0">
                <a:solidFill>
                  <a:srgbClr val="0000FF"/>
                </a:solidFill>
                <a:latin typeface="Avenir Black"/>
                <a:cs typeface="Avenir Black"/>
              </a:rPr>
              <a:t>hardwood</a:t>
            </a:r>
            <a: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  <a:t> SRWCs in some locations.</a:t>
            </a:r>
          </a:p>
        </p:txBody>
      </p:sp>
    </p:spTree>
    <p:extLst>
      <p:ext uri="{BB962C8B-B14F-4D97-AF65-F5344CB8AC3E}">
        <p14:creationId xmlns:p14="http://schemas.microsoft.com/office/powerpoint/2010/main" val="9798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1549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Southern pine plantations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8600" y="816410"/>
            <a:ext cx="8351493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Harvest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can take several forms: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Clearcut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Seed tree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Shelter wood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Gap cuts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Group cuts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5881" y="1338541"/>
            <a:ext cx="4617100" cy="923330"/>
          </a:xfrm>
          <a:prstGeom prst="rect">
            <a:avLst/>
          </a:prstGeom>
          <a:noFill/>
          <a:ln>
            <a:solidFill>
              <a:srgbClr val="0000FF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  <a:t>While most SRWCs involve growing </a:t>
            </a:r>
            <a:b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</a:br>
            <a:r>
              <a:rPr lang="en-US" i="1" dirty="0">
                <a:solidFill>
                  <a:srgbClr val="0000FF"/>
                </a:solidFill>
                <a:latin typeface="Avenir Black"/>
                <a:cs typeface="Avenir Black"/>
              </a:rPr>
              <a:t>softwoods</a:t>
            </a:r>
            <a: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  <a:t>, advances are being made </a:t>
            </a:r>
            <a:b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</a:br>
            <a: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  <a:t>with </a:t>
            </a:r>
            <a:r>
              <a:rPr lang="en-US" i="1" dirty="0">
                <a:solidFill>
                  <a:srgbClr val="0000FF"/>
                </a:solidFill>
                <a:latin typeface="Avenir Black"/>
                <a:cs typeface="Avenir Black"/>
              </a:rPr>
              <a:t>hardwood</a:t>
            </a:r>
            <a:r>
              <a:rPr lang="en-US" i="1" dirty="0">
                <a:solidFill>
                  <a:srgbClr val="0000FF"/>
                </a:solidFill>
                <a:latin typeface="Avenir Medium"/>
                <a:cs typeface="Avenir Medium"/>
              </a:rPr>
              <a:t> SRWCs in some locations.</a:t>
            </a:r>
          </a:p>
        </p:txBody>
      </p:sp>
      <p:pic>
        <p:nvPicPr>
          <p:cNvPr id="13" name="Picture 12" descr="alternate_stri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809" y="2893902"/>
            <a:ext cx="5363482" cy="364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81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431</Words>
  <Application>Microsoft Macintosh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2019-09-05T00:45:47Z</dcterms:created>
  <dcterms:modified xsi:type="dcterms:W3CDTF">2019-09-05T00:46:47Z</dcterms:modified>
</cp:coreProperties>
</file>