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1" r:id="rId3"/>
    <p:sldId id="272" r:id="rId4"/>
    <p:sldId id="359"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34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8"/>
    <p:restoredTop sz="94663"/>
  </p:normalViewPr>
  <p:slideViewPr>
    <p:cSldViewPr snapToGrid="0" snapToObjects="1">
      <p:cViewPr varScale="1">
        <p:scale>
          <a:sx n="120" d="100"/>
          <a:sy n="120" d="100"/>
        </p:scale>
        <p:origin x="11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DB622B-76AD-424F-A34D-02F52B81BE3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32929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B622B-76AD-424F-A34D-02F52B81BE3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113116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B622B-76AD-424F-A34D-02F52B81BE3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320092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B622B-76AD-424F-A34D-02F52B81BE3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146882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B622B-76AD-424F-A34D-02F52B81BE31}" type="datetimeFigureOut">
              <a:rPr lang="en-US" smtClean="0"/>
              <a:t>9/4/19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247862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DB622B-76AD-424F-A34D-02F52B81BE31}" type="datetimeFigureOut">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201965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DB622B-76AD-424F-A34D-02F52B81BE31}" type="datetimeFigureOut">
              <a:rPr lang="en-US" smtClean="0"/>
              <a:t>9/4/19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15608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DB622B-76AD-424F-A34D-02F52B81BE31}" type="datetimeFigureOut">
              <a:rPr lang="en-US" smtClean="0"/>
              <a:t>9/4/19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161815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B622B-76AD-424F-A34D-02F52B81BE31}" type="datetimeFigureOut">
              <a:rPr lang="en-US" smtClean="0"/>
              <a:t>9/4/19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303624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DB622B-76AD-424F-A34D-02F52B81BE31}" type="datetimeFigureOut">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65678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DB622B-76AD-424F-A34D-02F52B81BE31}" type="datetimeFigureOut">
              <a:rPr lang="en-US" smtClean="0"/>
              <a:t>9/4/19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EA57C-0B6B-9740-93C2-AFE8448BEC1F}" type="slidenum">
              <a:rPr lang="en-US" smtClean="0"/>
              <a:t>‹#›</a:t>
            </a:fld>
            <a:endParaRPr lang="en-US"/>
          </a:p>
        </p:txBody>
      </p:sp>
    </p:spTree>
    <p:extLst>
      <p:ext uri="{BB962C8B-B14F-4D97-AF65-F5344CB8AC3E}">
        <p14:creationId xmlns:p14="http://schemas.microsoft.com/office/powerpoint/2010/main" val="59026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B622B-76AD-424F-A34D-02F52B81BE31}" type="datetimeFigureOut">
              <a:rPr lang="en-US" smtClean="0"/>
              <a:t>9/4/19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EA57C-0B6B-9740-93C2-AFE8448BEC1F}" type="slidenum">
              <a:rPr lang="en-US" smtClean="0"/>
              <a:t>‹#›</a:t>
            </a:fld>
            <a:endParaRPr lang="en-US"/>
          </a:p>
        </p:txBody>
      </p:sp>
    </p:spTree>
    <p:extLst>
      <p:ext uri="{BB962C8B-B14F-4D97-AF65-F5344CB8AC3E}">
        <p14:creationId xmlns:p14="http://schemas.microsoft.com/office/powerpoint/2010/main" val="4022590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6" name="TextBox 5"/>
          <p:cNvSpPr txBox="1"/>
          <p:nvPr/>
        </p:nvSpPr>
        <p:spPr>
          <a:xfrm>
            <a:off x="490662" y="947555"/>
            <a:ext cx="8255788" cy="4875181"/>
          </a:xfrm>
          <a:prstGeom prst="rect">
            <a:avLst/>
          </a:prstGeom>
          <a:noFill/>
        </p:spPr>
        <p:txBody>
          <a:bodyPr wrap="square" rtlCol="0">
            <a:spAutoFit/>
          </a:bodyPr>
          <a:lstStyle/>
          <a:p>
            <a:pPr>
              <a:lnSpc>
                <a:spcPct val="130000"/>
              </a:lnSpc>
            </a:pPr>
            <a:r>
              <a:rPr lang="en-US" sz="2400" dirty="0">
                <a:solidFill>
                  <a:prstClr val="black"/>
                </a:solidFill>
                <a:latin typeface="Avenir Black"/>
                <a:cs typeface="Avenir Black"/>
              </a:rPr>
              <a:t>Module 2A: Woody biomass resources</a:t>
            </a:r>
          </a:p>
          <a:p>
            <a:pPr>
              <a:lnSpc>
                <a:spcPct val="130000"/>
              </a:lnSpc>
            </a:pPr>
            <a:r>
              <a:rPr lang="en-US" sz="2400" b="1" dirty="0">
                <a:solidFill>
                  <a:prstClr val="black"/>
                </a:solidFill>
                <a:latin typeface="Avenir Medium"/>
                <a:cs typeface="Avenir Medium"/>
              </a:rPr>
              <a:t>2.1: </a:t>
            </a:r>
            <a:r>
              <a:rPr lang="en-US" sz="2400" dirty="0">
                <a:solidFill>
                  <a:prstClr val="black"/>
                </a:solidFill>
                <a:latin typeface="Avenir Medium"/>
                <a:cs typeface="Avenir Medium"/>
              </a:rPr>
              <a:t>Recap: What is woody biomass</a:t>
            </a:r>
          </a:p>
          <a:p>
            <a:pPr>
              <a:lnSpc>
                <a:spcPct val="130000"/>
              </a:lnSpc>
            </a:pPr>
            <a:r>
              <a:rPr lang="en-US" sz="2400" b="1" dirty="0">
                <a:solidFill>
                  <a:prstClr val="black"/>
                </a:solidFill>
                <a:latin typeface="Avenir Medium"/>
                <a:cs typeface="Avenir Medium"/>
              </a:rPr>
              <a:t>2.2: </a:t>
            </a:r>
            <a:r>
              <a:rPr lang="en-US" sz="2400" dirty="0">
                <a:solidFill>
                  <a:prstClr val="black"/>
                </a:solidFill>
                <a:latin typeface="Avenir Medium"/>
                <a:cs typeface="Avenir Medium"/>
              </a:rPr>
              <a:t>Use and benefits of woody biomass</a:t>
            </a:r>
          </a:p>
          <a:p>
            <a:pPr>
              <a:lnSpc>
                <a:spcPct val="130000"/>
              </a:lnSpc>
            </a:pPr>
            <a:r>
              <a:rPr lang="en-US" sz="2400" b="1" dirty="0">
                <a:solidFill>
                  <a:prstClr val="black"/>
                </a:solidFill>
                <a:latin typeface="Avenir Medium"/>
                <a:cs typeface="Avenir Medium"/>
              </a:rPr>
              <a:t>2.3: </a:t>
            </a:r>
            <a:r>
              <a:rPr lang="en-US" sz="2400" dirty="0">
                <a:solidFill>
                  <a:prstClr val="black"/>
                </a:solidFill>
                <a:latin typeface="Avenir Medium"/>
                <a:cs typeface="Avenir Medium"/>
              </a:rPr>
              <a:t>Sources of bioenergy biomass</a:t>
            </a:r>
          </a:p>
          <a:p>
            <a:pPr>
              <a:lnSpc>
                <a:spcPct val="130000"/>
              </a:lnSpc>
            </a:pPr>
            <a:r>
              <a:rPr lang="en-US" sz="2400" b="1" dirty="0">
                <a:solidFill>
                  <a:prstClr val="black"/>
                </a:solidFill>
                <a:latin typeface="Avenir Medium"/>
                <a:cs typeface="Avenir Medium"/>
              </a:rPr>
              <a:t>2.4: </a:t>
            </a:r>
            <a:r>
              <a:rPr lang="en-US" sz="2400" dirty="0">
                <a:solidFill>
                  <a:prstClr val="black"/>
                </a:solidFill>
                <a:latin typeface="Avenir Medium"/>
                <a:cs typeface="Avenir Medium"/>
              </a:rPr>
              <a:t>Wood resources</a:t>
            </a:r>
          </a:p>
          <a:p>
            <a:pPr>
              <a:lnSpc>
                <a:spcPct val="130000"/>
              </a:lnSpc>
            </a:pPr>
            <a:r>
              <a:rPr lang="en-US" sz="2400" b="1" dirty="0">
                <a:solidFill>
                  <a:prstClr val="black"/>
                </a:solidFill>
                <a:latin typeface="Avenir Medium"/>
                <a:cs typeface="Avenir Medium"/>
              </a:rPr>
              <a:t>2.5: </a:t>
            </a:r>
            <a:r>
              <a:rPr lang="en-US" sz="2400" dirty="0">
                <a:solidFill>
                  <a:prstClr val="black"/>
                </a:solidFill>
                <a:latin typeface="Avenir Medium"/>
                <a:cs typeface="Avenir Medium"/>
              </a:rPr>
              <a:t>Study of wood energy resources in Vermont</a:t>
            </a:r>
          </a:p>
          <a:p>
            <a:pPr>
              <a:lnSpc>
                <a:spcPct val="130000"/>
              </a:lnSpc>
            </a:pPr>
            <a:r>
              <a:rPr lang="en-US" sz="2400" b="1" dirty="0">
                <a:solidFill>
                  <a:prstClr val="black"/>
                </a:solidFill>
                <a:latin typeface="Avenir Medium"/>
                <a:cs typeface="Avenir Medium"/>
              </a:rPr>
              <a:t>2.6: </a:t>
            </a:r>
            <a:r>
              <a:rPr lang="en-US" sz="2400" dirty="0">
                <a:solidFill>
                  <a:prstClr val="black"/>
                </a:solidFill>
                <a:latin typeface="Avenir Medium"/>
                <a:cs typeface="Avenir Medium"/>
              </a:rPr>
              <a:t>Role of woody biomass in the Northern Forest region</a:t>
            </a:r>
          </a:p>
          <a:p>
            <a:pPr>
              <a:lnSpc>
                <a:spcPct val="130000"/>
              </a:lnSpc>
            </a:pPr>
            <a:r>
              <a:rPr lang="en-US" sz="2400" b="1" dirty="0">
                <a:solidFill>
                  <a:prstClr val="black"/>
                </a:solidFill>
                <a:latin typeface="Avenir Medium"/>
                <a:cs typeface="Avenir Medium"/>
              </a:rPr>
              <a:t>2.7: </a:t>
            </a:r>
            <a:r>
              <a:rPr lang="en-US" sz="2400" dirty="0">
                <a:solidFill>
                  <a:prstClr val="black"/>
                </a:solidFill>
                <a:latin typeface="Avenir Medium"/>
                <a:cs typeface="Avenir Medium"/>
              </a:rPr>
              <a:t>Harvesting, transporting &amp; storage of woody biomass</a:t>
            </a:r>
          </a:p>
          <a:p>
            <a:pPr>
              <a:lnSpc>
                <a:spcPct val="130000"/>
              </a:lnSpc>
            </a:pPr>
            <a:r>
              <a:rPr lang="en-US" sz="2400" b="1" dirty="0">
                <a:solidFill>
                  <a:prstClr val="black"/>
                </a:solidFill>
                <a:latin typeface="Avenir Medium"/>
                <a:cs typeface="Avenir Medium"/>
              </a:rPr>
              <a:t>2.8: </a:t>
            </a:r>
            <a:r>
              <a:rPr lang="en-US" sz="2400" dirty="0">
                <a:solidFill>
                  <a:prstClr val="black"/>
                </a:solidFill>
                <a:latin typeface="Avenir Medium"/>
                <a:cs typeface="Avenir Medium"/>
              </a:rPr>
              <a:t>Northern Forest recommendations for biomass use</a:t>
            </a:r>
          </a:p>
          <a:p>
            <a:pPr>
              <a:lnSpc>
                <a:spcPct val="130000"/>
              </a:lnSpc>
            </a:pPr>
            <a:r>
              <a:rPr lang="en-US" sz="2400" b="1" dirty="0">
                <a:solidFill>
                  <a:prstClr val="black"/>
                </a:solidFill>
                <a:latin typeface="Avenir Medium"/>
                <a:cs typeface="Avenir Medium"/>
              </a:rPr>
              <a:t>2.9: </a:t>
            </a:r>
            <a:r>
              <a:rPr lang="en-US" sz="2400" dirty="0">
                <a:solidFill>
                  <a:prstClr val="black"/>
                </a:solidFill>
                <a:latin typeface="Avenir Medium"/>
                <a:cs typeface="Avenir Medium"/>
              </a:rPr>
              <a:t>Future of woody biomass</a:t>
            </a:r>
          </a:p>
        </p:txBody>
      </p:sp>
      <p:sp>
        <p:nvSpPr>
          <p:cNvPr id="8" name="TextBox 7"/>
          <p:cNvSpPr txBox="1"/>
          <p:nvPr/>
        </p:nvSpPr>
        <p:spPr>
          <a:xfrm>
            <a:off x="228600" y="49316"/>
            <a:ext cx="439094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MEC 3040: Bioenergy</a:t>
            </a:r>
          </a:p>
        </p:txBody>
      </p:sp>
      <p:grpSp>
        <p:nvGrpSpPr>
          <p:cNvPr id="9" name="Group 8"/>
          <p:cNvGrpSpPr/>
          <p:nvPr/>
        </p:nvGrpSpPr>
        <p:grpSpPr>
          <a:xfrm>
            <a:off x="8098116" y="14530"/>
            <a:ext cx="830994" cy="634504"/>
            <a:chOff x="2066934" y="1319924"/>
            <a:chExt cx="3038142" cy="2464745"/>
          </a:xfrm>
        </p:grpSpPr>
        <p:sp>
          <p:nvSpPr>
            <p:cNvPr id="10" name="Oval 9"/>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ardrop 10"/>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76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08756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FIA net growth</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8" name="TextBox 7"/>
          <p:cNvSpPr txBox="1"/>
          <p:nvPr/>
        </p:nvSpPr>
        <p:spPr>
          <a:xfrm>
            <a:off x="1955673" y="1072445"/>
            <a:ext cx="5353884" cy="369332"/>
          </a:xfrm>
          <a:prstGeom prst="rect">
            <a:avLst/>
          </a:prstGeom>
          <a:noFill/>
        </p:spPr>
        <p:txBody>
          <a:bodyPr wrap="square" rtlCol="0">
            <a:spAutoFit/>
          </a:bodyPr>
          <a:lstStyle/>
          <a:p>
            <a:r>
              <a:rPr lang="en-US" dirty="0">
                <a:latin typeface="Avenir Black"/>
                <a:cs typeface="Avenir Black"/>
              </a:rPr>
              <a:t>Net growth </a:t>
            </a:r>
            <a:r>
              <a:rPr lang="en-US" dirty="0">
                <a:latin typeface="Avenir Medium"/>
                <a:cs typeface="Avenir Medium"/>
              </a:rPr>
              <a:t>= in-growth + accretion - mortality</a:t>
            </a:r>
          </a:p>
        </p:txBody>
      </p:sp>
      <p:sp>
        <p:nvSpPr>
          <p:cNvPr id="51" name="TextBox 50"/>
          <p:cNvSpPr txBox="1"/>
          <p:nvPr/>
        </p:nvSpPr>
        <p:spPr>
          <a:xfrm>
            <a:off x="163562" y="6264125"/>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sp>
        <p:nvSpPr>
          <p:cNvPr id="4" name="TextBox 3"/>
          <p:cNvSpPr txBox="1"/>
          <p:nvPr/>
        </p:nvSpPr>
        <p:spPr>
          <a:xfrm>
            <a:off x="2577822" y="1874336"/>
            <a:ext cx="1255760" cy="369332"/>
          </a:xfrm>
          <a:prstGeom prst="rect">
            <a:avLst/>
          </a:prstGeom>
          <a:noFill/>
        </p:spPr>
        <p:txBody>
          <a:bodyPr wrap="none" rtlCol="0">
            <a:spAutoFit/>
          </a:bodyPr>
          <a:lstStyle/>
          <a:p>
            <a:r>
              <a:rPr lang="en-US" dirty="0"/>
              <a:t>(new trees)</a:t>
            </a:r>
          </a:p>
        </p:txBody>
      </p:sp>
      <p:sp>
        <p:nvSpPr>
          <p:cNvPr id="11" name="TextBox 10"/>
          <p:cNvSpPr txBox="1"/>
          <p:nvPr/>
        </p:nvSpPr>
        <p:spPr>
          <a:xfrm>
            <a:off x="4169555" y="2396068"/>
            <a:ext cx="2542245" cy="369332"/>
          </a:xfrm>
          <a:prstGeom prst="rect">
            <a:avLst/>
          </a:prstGeom>
          <a:noFill/>
        </p:spPr>
        <p:txBody>
          <a:bodyPr wrap="none" rtlCol="0">
            <a:spAutoFit/>
          </a:bodyPr>
          <a:lstStyle/>
          <a:p>
            <a:r>
              <a:rPr lang="en-US" dirty="0"/>
              <a:t>(growth of existing trees)</a:t>
            </a:r>
          </a:p>
        </p:txBody>
      </p:sp>
      <p:sp>
        <p:nvSpPr>
          <p:cNvPr id="12" name="TextBox 11"/>
          <p:cNvSpPr txBox="1"/>
          <p:nvPr/>
        </p:nvSpPr>
        <p:spPr>
          <a:xfrm>
            <a:off x="5761288" y="1774336"/>
            <a:ext cx="2036285" cy="369332"/>
          </a:xfrm>
          <a:prstGeom prst="rect">
            <a:avLst/>
          </a:prstGeom>
          <a:noFill/>
        </p:spPr>
        <p:txBody>
          <a:bodyPr wrap="none" rtlCol="0">
            <a:spAutoFit/>
          </a:bodyPr>
          <a:lstStyle/>
          <a:p>
            <a:r>
              <a:rPr lang="en-US" dirty="0"/>
              <a:t>(natural tree death)</a:t>
            </a:r>
          </a:p>
        </p:txBody>
      </p:sp>
      <p:cxnSp>
        <p:nvCxnSpPr>
          <p:cNvPr id="7" name="Straight Arrow Connector 6"/>
          <p:cNvCxnSpPr>
            <a:stCxn id="4" idx="0"/>
          </p:cNvCxnSpPr>
          <p:nvPr/>
        </p:nvCxnSpPr>
        <p:spPr>
          <a:xfrm flipV="1">
            <a:off x="3205702" y="1441778"/>
            <a:ext cx="801854" cy="43255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302956" y="1441777"/>
            <a:ext cx="0" cy="954291"/>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482988" y="1397191"/>
            <a:ext cx="228812" cy="477145"/>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26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2305404"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Data filters</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306458"/>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sp>
        <p:nvSpPr>
          <p:cNvPr id="8" name="TextBox 7"/>
          <p:cNvSpPr txBox="1"/>
          <p:nvPr/>
        </p:nvSpPr>
        <p:spPr>
          <a:xfrm>
            <a:off x="389338" y="1086556"/>
            <a:ext cx="2672773" cy="1477328"/>
          </a:xfrm>
          <a:prstGeom prst="rect">
            <a:avLst/>
          </a:prstGeom>
          <a:noFill/>
        </p:spPr>
        <p:txBody>
          <a:bodyPr wrap="square" rtlCol="0">
            <a:spAutoFit/>
          </a:bodyPr>
          <a:lstStyle/>
          <a:p>
            <a:r>
              <a:rPr lang="en-US" dirty="0">
                <a:latin typeface="Avenir Medium"/>
                <a:cs typeface="Avenir Medium"/>
              </a:rPr>
              <a:t>The forest footprint was filtered for features that would indicate:</a:t>
            </a:r>
          </a:p>
          <a:p>
            <a:pPr marL="285750" indent="-285750">
              <a:buFont typeface="Arial"/>
              <a:buChar char="•"/>
            </a:pPr>
            <a:r>
              <a:rPr lang="en-US" b="1" dirty="0">
                <a:latin typeface="Avenir Medium"/>
                <a:cs typeface="Avenir Medium"/>
              </a:rPr>
              <a:t>Inaccessibility</a:t>
            </a:r>
            <a:r>
              <a:rPr lang="en-US" dirty="0">
                <a:latin typeface="Avenir Medium"/>
                <a:cs typeface="Avenir Medium"/>
              </a:rPr>
              <a:t>; or</a:t>
            </a:r>
          </a:p>
          <a:p>
            <a:pPr marL="285750" indent="-285750">
              <a:buFont typeface="Arial"/>
              <a:buChar char="•"/>
            </a:pPr>
            <a:r>
              <a:rPr lang="en-US" b="1" dirty="0">
                <a:latin typeface="Avenir Medium"/>
                <a:cs typeface="Avenir Medium"/>
              </a:rPr>
              <a:t>Inappropriateness</a:t>
            </a:r>
            <a:r>
              <a:rPr lang="en-US" dirty="0">
                <a:latin typeface="Avenir Medium"/>
                <a:cs typeface="Avenir Medium"/>
              </a:rPr>
              <a:t>.</a:t>
            </a:r>
          </a:p>
        </p:txBody>
      </p:sp>
      <p:pic>
        <p:nvPicPr>
          <p:cNvPr id="5" name="Picture 4"/>
          <p:cNvPicPr>
            <a:picLocks noChangeAspect="1"/>
          </p:cNvPicPr>
          <p:nvPr/>
        </p:nvPicPr>
        <p:blipFill>
          <a:blip r:embed="rId2"/>
          <a:stretch>
            <a:fillRect/>
          </a:stretch>
        </p:blipFill>
        <p:spPr>
          <a:xfrm>
            <a:off x="3030640" y="1086556"/>
            <a:ext cx="5346700" cy="5092700"/>
          </a:xfrm>
          <a:prstGeom prst="rect">
            <a:avLst/>
          </a:prstGeom>
        </p:spPr>
      </p:pic>
      <p:sp>
        <p:nvSpPr>
          <p:cNvPr id="11" name="TextBox 10">
            <a:extLst>
              <a:ext uri="{FF2B5EF4-FFF2-40B4-BE49-F238E27FC236}">
                <a16:creationId xmlns:a16="http://schemas.microsoft.com/office/drawing/2014/main" id="{E9A4CBB8-8241-1946-935A-0076C8E74B77}"/>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52769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17167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Forestland area</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064125"/>
            <a:ext cx="2689408" cy="738664"/>
          </a:xfrm>
          <a:prstGeom prst="rect">
            <a:avLst/>
          </a:prstGeom>
          <a:noFill/>
        </p:spPr>
        <p:txBody>
          <a:bodyPr wrap="none" rtlCol="0">
            <a:spAutoFit/>
          </a:bodyPr>
          <a:lstStyle/>
          <a:p>
            <a:r>
              <a:rPr lang="en-US" sz="1400" dirty="0"/>
              <a:t>Vermont Wood Fuel Supply Study,</a:t>
            </a:r>
            <a:br>
              <a:rPr lang="en-US" sz="1400" dirty="0"/>
            </a:br>
            <a:r>
              <a:rPr lang="en-US" sz="1400" dirty="0"/>
              <a:t> BERC (2007);</a:t>
            </a:r>
          </a:p>
          <a:p>
            <a:r>
              <a:rPr lang="en-US" sz="1400" dirty="0"/>
              <a:t>VTWFSS Update (2010)</a:t>
            </a:r>
          </a:p>
        </p:txBody>
      </p:sp>
      <p:pic>
        <p:nvPicPr>
          <p:cNvPr id="4" name="Picture 3"/>
          <p:cNvPicPr>
            <a:picLocks noChangeAspect="1"/>
          </p:cNvPicPr>
          <p:nvPr/>
        </p:nvPicPr>
        <p:blipFill>
          <a:blip r:embed="rId2"/>
          <a:stretch>
            <a:fillRect/>
          </a:stretch>
        </p:blipFill>
        <p:spPr>
          <a:xfrm>
            <a:off x="3386665" y="685800"/>
            <a:ext cx="5757335" cy="6182305"/>
          </a:xfrm>
          <a:prstGeom prst="rect">
            <a:avLst/>
          </a:prstGeom>
        </p:spPr>
      </p:pic>
      <p:graphicFrame>
        <p:nvGraphicFramePr>
          <p:cNvPr id="6" name="Table 5"/>
          <p:cNvGraphicFramePr>
            <a:graphicFrameLocks noGrp="1"/>
          </p:cNvGraphicFramePr>
          <p:nvPr/>
        </p:nvGraphicFramePr>
        <p:xfrm>
          <a:off x="210042" y="883820"/>
          <a:ext cx="3048000" cy="1899920"/>
        </p:xfrm>
        <a:graphic>
          <a:graphicData uri="http://schemas.openxmlformats.org/drawingml/2006/table">
            <a:tbl>
              <a:tblPr firstRow="1" bandRow="1">
                <a:tableStyleId>{5940675A-B579-460E-94D1-54222C63F5DA}</a:tableStyleId>
              </a:tblPr>
              <a:tblGrid>
                <a:gridCol w="2452810">
                  <a:extLst>
                    <a:ext uri="{9D8B030D-6E8A-4147-A177-3AD203B41FA5}">
                      <a16:colId xmlns:a16="http://schemas.microsoft.com/office/drawing/2014/main" val="20000"/>
                    </a:ext>
                  </a:extLst>
                </a:gridCol>
                <a:gridCol w="595190">
                  <a:extLst>
                    <a:ext uri="{9D8B030D-6E8A-4147-A177-3AD203B41FA5}">
                      <a16:colId xmlns:a16="http://schemas.microsoft.com/office/drawing/2014/main" val="20001"/>
                    </a:ext>
                  </a:extLst>
                </a:gridCol>
              </a:tblGrid>
              <a:tr h="370840">
                <a:tc>
                  <a:txBody>
                    <a:bodyPr/>
                    <a:lstStyle/>
                    <a:p>
                      <a:r>
                        <a:rPr lang="en-US" sz="1600" b="1" dirty="0">
                          <a:solidFill>
                            <a:srgbClr val="FFFFFF"/>
                          </a:solidFill>
                        </a:rPr>
                        <a:t>Vermont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1" dirty="0">
                          <a:solidFill>
                            <a:srgbClr val="FFFFFF"/>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0"/>
                  </a:ext>
                </a:extLst>
              </a:tr>
              <a:tr h="370840">
                <a:tc>
                  <a:txBody>
                    <a:bodyPr/>
                    <a:lstStyle/>
                    <a:p>
                      <a:r>
                        <a:rPr lang="en-US" sz="1600" dirty="0"/>
                        <a:t>Inaccessible, inappropriate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1600" dirty="0"/>
                        <a:t>Accessible</a:t>
                      </a:r>
                      <a:r>
                        <a:rPr lang="en-US" sz="1600" baseline="0" dirty="0"/>
                        <a:t> &amp; appropriate; not managed</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600" b="1" dirty="0"/>
                        <a:t>Accessible, appropriate &amp; managed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42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39FB5B8B-9FCA-9343-8901-148DD16E66B7}"/>
              </a:ext>
            </a:extLst>
          </p:cNvPr>
          <p:cNvSpPr txBox="1"/>
          <p:nvPr/>
        </p:nvSpPr>
        <p:spPr>
          <a:xfrm rot="16200000">
            <a:off x="-1825272" y="4543357"/>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5407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C6204F-0B8D-B149-B307-BE2EFC680FE2}"/>
              </a:ext>
            </a:extLst>
          </p:cNvPr>
          <p:cNvSpPr txBox="1"/>
          <p:nvPr/>
        </p:nvSpPr>
        <p:spPr>
          <a:xfrm rot="16200000">
            <a:off x="6881592" y="4100681"/>
            <a:ext cx="4104009" cy="584775"/>
          </a:xfrm>
          <a:prstGeom prst="rect">
            <a:avLst/>
          </a:prstGeom>
          <a:noFill/>
        </p:spPr>
        <p:txBody>
          <a:bodyPr wrap="none" rtlCol="0">
            <a:spAutoFit/>
          </a:bodyPr>
          <a:lstStyle/>
          <a:p>
            <a:r>
              <a:rPr lang="en-US" sz="3200" b="1" dirty="0">
                <a:solidFill>
                  <a:srgbClr val="929CFF"/>
                </a:solidFill>
              </a:rPr>
              <a:t>………….sidebar…………..</a:t>
            </a:r>
          </a:p>
        </p:txBody>
      </p:sp>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220722"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NAGL inventory (moderate scenario)</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nvGraphicFramePr>
        <p:xfrm>
          <a:off x="24346" y="790224"/>
          <a:ext cx="8932332" cy="6268521"/>
        </p:xfrm>
        <a:graphic>
          <a:graphicData uri="http://schemas.openxmlformats.org/drawingml/2006/table">
            <a:tbl>
              <a:tblPr firstRow="1" bandRow="1">
                <a:tableStyleId>{5940675A-B579-460E-94D1-54222C63F5DA}</a:tableStyleId>
              </a:tblPr>
              <a:tblGrid>
                <a:gridCol w="931334">
                  <a:extLst>
                    <a:ext uri="{9D8B030D-6E8A-4147-A177-3AD203B41FA5}">
                      <a16:colId xmlns:a16="http://schemas.microsoft.com/office/drawing/2014/main" val="20000"/>
                    </a:ext>
                  </a:extLst>
                </a:gridCol>
                <a:gridCol w="931333">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17222">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832556">
                  <a:extLst>
                    <a:ext uri="{9D8B030D-6E8A-4147-A177-3AD203B41FA5}">
                      <a16:colId xmlns:a16="http://schemas.microsoft.com/office/drawing/2014/main" val="20005"/>
                    </a:ext>
                  </a:extLst>
                </a:gridCol>
                <a:gridCol w="917222">
                  <a:extLst>
                    <a:ext uri="{9D8B030D-6E8A-4147-A177-3AD203B41FA5}">
                      <a16:colId xmlns:a16="http://schemas.microsoft.com/office/drawing/2014/main" val="20006"/>
                    </a:ext>
                  </a:extLst>
                </a:gridCol>
                <a:gridCol w="959556">
                  <a:extLst>
                    <a:ext uri="{9D8B030D-6E8A-4147-A177-3AD203B41FA5}">
                      <a16:colId xmlns:a16="http://schemas.microsoft.com/office/drawing/2014/main" val="20007"/>
                    </a:ext>
                  </a:extLst>
                </a:gridCol>
                <a:gridCol w="818444">
                  <a:extLst>
                    <a:ext uri="{9D8B030D-6E8A-4147-A177-3AD203B41FA5}">
                      <a16:colId xmlns:a16="http://schemas.microsoft.com/office/drawing/2014/main" val="20008"/>
                    </a:ext>
                  </a:extLst>
                </a:gridCol>
                <a:gridCol w="874887">
                  <a:extLst>
                    <a:ext uri="{9D8B030D-6E8A-4147-A177-3AD203B41FA5}">
                      <a16:colId xmlns:a16="http://schemas.microsoft.com/office/drawing/2014/main" val="20009"/>
                    </a:ext>
                  </a:extLst>
                </a:gridCol>
              </a:tblGrid>
              <a:tr h="341517">
                <a:tc>
                  <a:txBody>
                    <a:bodyPr/>
                    <a:lstStyle/>
                    <a:p>
                      <a:endParaRPr lang="en-US" sz="12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gridSpan="3">
                  <a:txBody>
                    <a:bodyPr/>
                    <a:lstStyle/>
                    <a:p>
                      <a:pPr algn="ctr"/>
                      <a:r>
                        <a:rPr lang="en-US" sz="1200" b="0" dirty="0">
                          <a:solidFill>
                            <a:srgbClr val="FFFFFF"/>
                          </a:solidFill>
                        </a:rPr>
                        <a:t>Growing stock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hMerge="1">
                  <a:txBody>
                    <a:bodyPr/>
                    <a:lstStyle/>
                    <a:p>
                      <a:endParaRPr lang="en-US" sz="1400" dirty="0"/>
                    </a:p>
                  </a:txBody>
                  <a:tcPr/>
                </a:tc>
                <a:tc hMerge="1">
                  <a:txBody>
                    <a:bodyPr/>
                    <a:lstStyle/>
                    <a:p>
                      <a:endParaRPr lang="en-US" sz="1400" dirty="0"/>
                    </a:p>
                  </a:txBody>
                  <a:tcPr/>
                </a:tc>
                <a:tc gridSpan="3">
                  <a:txBody>
                    <a:bodyPr/>
                    <a:lstStyle/>
                    <a:p>
                      <a:pPr algn="ctr"/>
                      <a:r>
                        <a:rPr lang="en-US" sz="1200" b="0" dirty="0">
                          <a:solidFill>
                            <a:srgbClr val="FFFFFF"/>
                          </a:solidFill>
                        </a:rPr>
                        <a:t>Cull trees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hMerge="1">
                  <a:txBody>
                    <a:bodyPr/>
                    <a:lstStyle/>
                    <a:p>
                      <a:endParaRPr lang="en-US" sz="1400" dirty="0"/>
                    </a:p>
                  </a:txBody>
                  <a:tcPr/>
                </a:tc>
                <a:tc hMerge="1">
                  <a:txBody>
                    <a:bodyPr/>
                    <a:lstStyle/>
                    <a:p>
                      <a:endParaRPr lang="en-US" sz="1400" dirty="0"/>
                    </a:p>
                  </a:txBody>
                  <a:tcPr/>
                </a:tc>
                <a:tc gridSpan="3">
                  <a:txBody>
                    <a:bodyPr/>
                    <a:lstStyle/>
                    <a:p>
                      <a:pPr algn="ctr"/>
                      <a:r>
                        <a:rPr lang="en-US" sz="1200" b="0" dirty="0">
                          <a:solidFill>
                            <a:srgbClr val="FFFFFF"/>
                          </a:solidFill>
                        </a:rPr>
                        <a:t>Total wood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hMerge="1">
                  <a:txBody>
                    <a:bodyPr/>
                    <a:lstStyle/>
                    <a:p>
                      <a:endParaRPr lang="en-US" sz="1400"/>
                    </a:p>
                  </a:txBody>
                  <a:tcPr/>
                </a:tc>
                <a:tc hMerge="1">
                  <a:txBody>
                    <a:bodyPr/>
                    <a:lstStyle/>
                    <a:p>
                      <a:endParaRPr lang="en-US" sz="1400" dirty="0"/>
                    </a:p>
                  </a:txBody>
                  <a:tcPr/>
                </a:tc>
                <a:extLst>
                  <a:ext uri="{0D108BD9-81ED-4DB2-BD59-A6C34878D82A}">
                    <a16:rowId xmlns:a16="http://schemas.microsoft.com/office/drawing/2014/main" val="10000"/>
                  </a:ext>
                </a:extLst>
              </a:tr>
              <a:tr h="439017">
                <a:tc>
                  <a:txBody>
                    <a:bodyPr/>
                    <a:lstStyle/>
                    <a:p>
                      <a:endParaRPr lang="en-US" sz="12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baseline="0" dirty="0">
                          <a:solidFill>
                            <a:srgbClr val="FFFFFF"/>
                          </a:solidFill>
                        </a:rPr>
                        <a:t>boles</a:t>
                      </a:r>
                      <a:endParaRPr lang="en-US" sz="12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tops &amp; limbs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boles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tops &amp;</a:t>
                      </a:r>
                      <a:r>
                        <a:rPr lang="en-US" sz="1200" b="0" baseline="0" dirty="0">
                          <a:solidFill>
                            <a:srgbClr val="FFFFFF"/>
                          </a:solidFill>
                        </a:rPr>
                        <a:t> limbs</a:t>
                      </a:r>
                      <a:endParaRPr lang="en-US" sz="12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boles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tops</a:t>
                      </a:r>
                      <a:r>
                        <a:rPr lang="en-US" sz="1200" b="0" baseline="0" dirty="0">
                          <a:solidFill>
                            <a:srgbClr val="FFFFFF"/>
                          </a:solidFill>
                        </a:rPr>
                        <a:t> &amp; limbs</a:t>
                      </a:r>
                      <a:endParaRPr lang="en-US" sz="12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200" b="0" dirty="0">
                          <a:solidFill>
                            <a:srgbClr val="FFFFFF"/>
                          </a:solidFill>
                        </a:rPr>
                        <a:t>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1"/>
                  </a:ext>
                </a:extLst>
              </a:tr>
              <a:tr h="341517">
                <a:tc>
                  <a:txBody>
                    <a:bodyPr/>
                    <a:lstStyle/>
                    <a:p>
                      <a:r>
                        <a:rPr lang="en-US" sz="1200" dirty="0"/>
                        <a:t>Addison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3,441,891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419,333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3,861,225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1,018,565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71,203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1,089,769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4,460,457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490,537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4,950,990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517">
                <a:tc>
                  <a:txBody>
                    <a:bodyPr/>
                    <a:lstStyle/>
                    <a:p>
                      <a:r>
                        <a:rPr lang="en-US" sz="1200" dirty="0"/>
                        <a:t>Bennington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5,014,087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600,922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5,615,010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1,003,679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76,207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1,079,887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6,017,767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677,129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6,694,897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517">
                <a:tc>
                  <a:txBody>
                    <a:bodyPr/>
                    <a:lstStyle/>
                    <a:p>
                      <a:r>
                        <a:rPr lang="en-US" sz="1200" dirty="0"/>
                        <a:t>Caledonia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3,332,124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398,610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3,730,735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1,476,066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89,348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1,565,414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4,808,191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487,958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5,296,149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517">
                <a:tc>
                  <a:txBody>
                    <a:bodyPr/>
                    <a:lstStyle/>
                    <a:p>
                      <a:r>
                        <a:rPr lang="en-US" sz="1200" dirty="0"/>
                        <a:t>Chittenden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3,068,780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376,372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3,445,153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808,747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55,751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864,498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3,877,528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432,123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4,309,651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517">
                <a:tc>
                  <a:txBody>
                    <a:bodyPr/>
                    <a:lstStyle/>
                    <a:p>
                      <a:r>
                        <a:rPr lang="en-US" sz="1200" dirty="0"/>
                        <a:t>Essex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4,511,428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603,023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5,114,451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831,097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71,912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903,010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5,342,525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674,936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6,017,462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1517">
                <a:tc>
                  <a:txBody>
                    <a:bodyPr/>
                    <a:lstStyle/>
                    <a:p>
                      <a:r>
                        <a:rPr lang="en-US" sz="1200" dirty="0"/>
                        <a:t>Franklin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3,916,993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489,761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4,406,754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1,108,336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72,871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1,181,208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5,025,329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562,633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5,587,963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517">
                <a:tc>
                  <a:txBody>
                    <a:bodyPr/>
                    <a:lstStyle/>
                    <a:p>
                      <a:r>
                        <a:rPr lang="en-US" sz="1200" dirty="0"/>
                        <a:t>Grand Isle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251,336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31,741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283,078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22,250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24,284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273,587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33,774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307,362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1517">
                <a:tc>
                  <a:txBody>
                    <a:bodyPr/>
                    <a:lstStyle/>
                    <a:p>
                      <a:r>
                        <a:rPr lang="en-US" sz="1200" dirty="0"/>
                        <a:t>Lamoille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4,162,847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514,832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4,677,680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1,135,991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77,260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1,213,251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5,298,838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592,093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5,890,931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1517">
                <a:tc>
                  <a:txBody>
                    <a:bodyPr/>
                    <a:lstStyle/>
                    <a:p>
                      <a:r>
                        <a:rPr lang="en-US" sz="1200" dirty="0"/>
                        <a:t>Orange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5,597,063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637,203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6,234,266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1,115,052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75,248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1,190,301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6,712,116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712,451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7,424,568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1517">
                <a:tc>
                  <a:txBody>
                    <a:bodyPr/>
                    <a:lstStyle/>
                    <a:p>
                      <a:r>
                        <a:rPr lang="en-US" sz="1200" dirty="0"/>
                        <a:t>Orleans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3,901,181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494,102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4,395,284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1,525,058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107,307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1,623,366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5,246,240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601,410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6,027,651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1517">
                <a:tc>
                  <a:txBody>
                    <a:bodyPr/>
                    <a:lstStyle/>
                    <a:p>
                      <a:r>
                        <a:rPr lang="en-US" sz="1200" dirty="0"/>
                        <a:t>Rutland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6,814,036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812,706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7,626,743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1,392,758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100,529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1,493,287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8,206,794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913,236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9,120,030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1517">
                <a:tc>
                  <a:txBody>
                    <a:bodyPr/>
                    <a:lstStyle/>
                    <a:p>
                      <a:r>
                        <a:rPr lang="en-US" sz="1200" dirty="0"/>
                        <a:t>Washington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5,044,535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609,590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5,654,126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1,201,157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85,493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1,295,651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6,254,693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695,084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6,949,777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1517">
                <a:tc>
                  <a:txBody>
                    <a:bodyPr/>
                    <a:lstStyle/>
                    <a:p>
                      <a:r>
                        <a:rPr lang="en-US" sz="1200" dirty="0"/>
                        <a:t>Windham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9,205,693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1,073,539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10,279,232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1,380,600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91,575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1,472,175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10,586,293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1,165,114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11,751,408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1517">
                <a:tc>
                  <a:txBody>
                    <a:bodyPr/>
                    <a:lstStyle/>
                    <a:p>
                      <a:r>
                        <a:rPr lang="en-US" sz="1200" dirty="0"/>
                        <a:t>Windsor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9,573,023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1,135,837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10,708,860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1,344,309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94,619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1,438,929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10,917,332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1,230,457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12,147,789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341517">
                <a:tc>
                  <a:txBody>
                    <a:bodyPr/>
                    <a:lstStyle/>
                    <a:p>
                      <a:r>
                        <a:rPr lang="en-US" sz="1200" b="1" dirty="0"/>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67,835,024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8,197,579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76,032,603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15,372,673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1,071,363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16,444,036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83,207,697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9,268,942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a:t>92,476,639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8141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813987"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Most low-grade wood is bole</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6" name="TextBox 5"/>
          <p:cNvSpPr txBox="1"/>
          <p:nvPr/>
        </p:nvSpPr>
        <p:spPr>
          <a:xfrm>
            <a:off x="467852" y="818866"/>
            <a:ext cx="8278597" cy="2977739"/>
          </a:xfrm>
          <a:prstGeom prst="rect">
            <a:avLst/>
          </a:prstGeom>
          <a:noFill/>
        </p:spPr>
        <p:txBody>
          <a:bodyPr wrap="square" rtlCol="0">
            <a:spAutoFit/>
          </a:bodyPr>
          <a:lstStyle/>
          <a:p>
            <a:pPr>
              <a:lnSpc>
                <a:spcPct val="150000"/>
              </a:lnSpc>
            </a:pPr>
            <a:r>
              <a:rPr lang="en-US" dirty="0">
                <a:latin typeface="Avenir Medium"/>
                <a:cs typeface="Avenir Medium"/>
              </a:rPr>
              <a:t>Some conclusions:</a:t>
            </a:r>
          </a:p>
          <a:p>
            <a:pPr marL="285750" indent="-285750">
              <a:lnSpc>
                <a:spcPct val="150000"/>
              </a:lnSpc>
              <a:buFont typeface="Arial"/>
              <a:buChar char="•"/>
            </a:pPr>
            <a:r>
              <a:rPr lang="en-US" dirty="0">
                <a:latin typeface="Avenir Medium"/>
                <a:cs typeface="Avenir Medium"/>
              </a:rPr>
              <a:t>Most NAGL wood is </a:t>
            </a:r>
            <a:r>
              <a:rPr lang="en-US" dirty="0">
                <a:latin typeface="Avenir Black"/>
                <a:cs typeface="Avenir Black"/>
              </a:rPr>
              <a:t>growing stock </a:t>
            </a:r>
            <a:r>
              <a:rPr lang="en-US" dirty="0">
                <a:latin typeface="Avenir Medium"/>
                <a:cs typeface="Avenir Medium"/>
              </a:rPr>
              <a:t>vs. cull;</a:t>
            </a:r>
          </a:p>
          <a:p>
            <a:pPr marL="285750" indent="-285750">
              <a:lnSpc>
                <a:spcPct val="150000"/>
              </a:lnSpc>
              <a:buFont typeface="Arial"/>
              <a:buChar char="•"/>
            </a:pPr>
            <a:r>
              <a:rPr lang="en-US" dirty="0">
                <a:latin typeface="Avenir Medium"/>
                <a:cs typeface="Avenir Medium"/>
              </a:rPr>
              <a:t>And most is </a:t>
            </a:r>
            <a:r>
              <a:rPr lang="en-US" dirty="0">
                <a:latin typeface="Avenir Black"/>
                <a:cs typeface="Avenir Black"/>
              </a:rPr>
              <a:t>bole</a:t>
            </a:r>
            <a:r>
              <a:rPr lang="en-US" dirty="0">
                <a:latin typeface="Avenir Medium"/>
                <a:cs typeface="Avenir Medium"/>
              </a:rPr>
              <a:t> vs. top and limb;</a:t>
            </a:r>
          </a:p>
          <a:p>
            <a:pPr marL="285750" indent="-285750">
              <a:lnSpc>
                <a:spcPct val="150000"/>
              </a:lnSpc>
              <a:buFont typeface="Arial"/>
              <a:buChar char="•"/>
            </a:pPr>
            <a:r>
              <a:rPr lang="en-US" dirty="0">
                <a:latin typeface="Avenir Medium"/>
                <a:cs typeface="Avenir Medium"/>
              </a:rPr>
              <a:t>Net annual growth rates of NAGL are highest in Vermont’s </a:t>
            </a:r>
            <a:r>
              <a:rPr lang="en-US" dirty="0">
                <a:latin typeface="Avenir Black"/>
                <a:cs typeface="Avenir Black"/>
              </a:rPr>
              <a:t>southern counties</a:t>
            </a:r>
            <a:r>
              <a:rPr lang="en-US" dirty="0">
                <a:latin typeface="Avenir Medium"/>
                <a:cs typeface="Avenir Medium"/>
              </a:rPr>
              <a:t> where they reach 200,000 green tons/year.</a:t>
            </a:r>
          </a:p>
          <a:p>
            <a:pPr marL="285750" indent="-285750">
              <a:lnSpc>
                <a:spcPct val="150000"/>
              </a:lnSpc>
              <a:buFont typeface="Arial"/>
              <a:buChar char="•"/>
            </a:pPr>
            <a:r>
              <a:rPr lang="en-US" dirty="0">
                <a:latin typeface="Avenir Medium"/>
                <a:cs typeface="Avenir Medium"/>
              </a:rPr>
              <a:t>Harvest of saw logs has </a:t>
            </a:r>
            <a:r>
              <a:rPr lang="en-US" dirty="0">
                <a:latin typeface="Avenir Black"/>
                <a:cs typeface="Avenir Black"/>
              </a:rPr>
              <a:t>dropped</a:t>
            </a:r>
            <a:r>
              <a:rPr lang="en-US" dirty="0">
                <a:latin typeface="Avenir Medium"/>
                <a:cs typeface="Avenir Medium"/>
              </a:rPr>
              <a:t> with economic decline.</a:t>
            </a:r>
          </a:p>
          <a:p>
            <a:pPr marL="285750" indent="-285750">
              <a:lnSpc>
                <a:spcPct val="150000"/>
              </a:lnSpc>
              <a:buFont typeface="Arial"/>
              <a:buChar char="•"/>
            </a:pPr>
            <a:r>
              <a:rPr lang="en-US" dirty="0">
                <a:latin typeface="Avenir Medium"/>
                <a:cs typeface="Avenir Medium"/>
              </a:rPr>
              <a:t>Harvest of pulpwood has </a:t>
            </a:r>
            <a:r>
              <a:rPr lang="en-US" dirty="0">
                <a:latin typeface="Avenir Black"/>
                <a:cs typeface="Avenir Black"/>
              </a:rPr>
              <a:t>declined</a:t>
            </a:r>
            <a:r>
              <a:rPr lang="en-US" dirty="0">
                <a:latin typeface="Avenir Medium"/>
                <a:cs typeface="Avenir Medium"/>
              </a:rPr>
              <a:t> due to closure of mills in NH.</a:t>
            </a:r>
          </a:p>
        </p:txBody>
      </p:sp>
      <p:sp>
        <p:nvSpPr>
          <p:cNvPr id="10" name="TextBox 9"/>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9" name="TextBox 8">
            <a:extLst>
              <a:ext uri="{FF2B5EF4-FFF2-40B4-BE49-F238E27FC236}">
                <a16:creationId xmlns:a16="http://schemas.microsoft.com/office/drawing/2014/main" id="{F7C6DD65-F0EB-0A4E-98D3-2068E0FAF103}"/>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180429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693361"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Harvest of NAGL in Vermont</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graphicFrame>
        <p:nvGraphicFramePr>
          <p:cNvPr id="8" name="Table 7"/>
          <p:cNvGraphicFramePr>
            <a:graphicFrameLocks noGrp="1"/>
          </p:cNvGraphicFramePr>
          <p:nvPr/>
        </p:nvGraphicFramePr>
        <p:xfrm>
          <a:off x="363091" y="790224"/>
          <a:ext cx="8208547" cy="5561772"/>
        </p:xfrm>
        <a:graphic>
          <a:graphicData uri="http://schemas.openxmlformats.org/drawingml/2006/table">
            <a:tbl>
              <a:tblPr firstRow="1" bandRow="1">
                <a:tableStyleId>{5940675A-B579-460E-94D1-54222C63F5DA}</a:tableStyleId>
              </a:tblPr>
              <a:tblGrid>
                <a:gridCol w="1687740">
                  <a:extLst>
                    <a:ext uri="{9D8B030D-6E8A-4147-A177-3AD203B41FA5}">
                      <a16:colId xmlns:a16="http://schemas.microsoft.com/office/drawing/2014/main" val="20000"/>
                    </a:ext>
                  </a:extLst>
                </a:gridCol>
                <a:gridCol w="1687738">
                  <a:extLst>
                    <a:ext uri="{9D8B030D-6E8A-4147-A177-3AD203B41FA5}">
                      <a16:colId xmlns:a16="http://schemas.microsoft.com/office/drawing/2014/main" val="20001"/>
                    </a:ext>
                  </a:extLst>
                </a:gridCol>
                <a:gridCol w="1534308">
                  <a:extLst>
                    <a:ext uri="{9D8B030D-6E8A-4147-A177-3AD203B41FA5}">
                      <a16:colId xmlns:a16="http://schemas.microsoft.com/office/drawing/2014/main" val="20002"/>
                    </a:ext>
                  </a:extLst>
                </a:gridCol>
                <a:gridCol w="1662166">
                  <a:extLst>
                    <a:ext uri="{9D8B030D-6E8A-4147-A177-3AD203B41FA5}">
                      <a16:colId xmlns:a16="http://schemas.microsoft.com/office/drawing/2014/main" val="20003"/>
                    </a:ext>
                  </a:extLst>
                </a:gridCol>
                <a:gridCol w="1636595">
                  <a:extLst>
                    <a:ext uri="{9D8B030D-6E8A-4147-A177-3AD203B41FA5}">
                      <a16:colId xmlns:a16="http://schemas.microsoft.com/office/drawing/2014/main" val="20004"/>
                    </a:ext>
                  </a:extLst>
                </a:gridCol>
              </a:tblGrid>
              <a:tr h="439017">
                <a:tc>
                  <a:txBody>
                    <a:bodyPr/>
                    <a:lstStyle/>
                    <a:p>
                      <a:endParaRPr lang="en-US" sz="1600" b="0" dirty="0">
                        <a:solidFill>
                          <a:srgbClr val="FFFFFF"/>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0" baseline="0" dirty="0">
                          <a:solidFill>
                            <a:srgbClr val="FFFFFF"/>
                          </a:solidFill>
                        </a:rPr>
                        <a:t>Firewood</a:t>
                      </a:r>
                      <a:endParaRPr lang="en-US" sz="1600" b="0" dirty="0">
                        <a:solidFill>
                          <a:srgbClr val="FFFFFF"/>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0" dirty="0">
                          <a:solidFill>
                            <a:srgbClr val="FFFFFF"/>
                          </a:solidFill>
                        </a:rPr>
                        <a:t>Pulp</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0" dirty="0">
                          <a:solidFill>
                            <a:srgbClr val="FFFFFF"/>
                          </a:solidFill>
                        </a:rPr>
                        <a:t>Woodchips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0" dirty="0">
                          <a:solidFill>
                            <a:srgbClr val="FFFFFF"/>
                          </a:solidFill>
                        </a:rPr>
                        <a:t>Total</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0"/>
                  </a:ext>
                </a:extLst>
              </a:tr>
              <a:tr h="341517">
                <a:tc>
                  <a:txBody>
                    <a:bodyPr/>
                    <a:lstStyle/>
                    <a:p>
                      <a:r>
                        <a:rPr lang="en-US" sz="1600" dirty="0"/>
                        <a:t>Addison</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35,026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3,600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1,141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39,766</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1517">
                <a:tc>
                  <a:txBody>
                    <a:bodyPr/>
                    <a:lstStyle/>
                    <a:p>
                      <a:r>
                        <a:rPr lang="en-US" sz="1600" dirty="0"/>
                        <a:t>Bennington</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37,565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6,302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8,888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53,755</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1517">
                <a:tc>
                  <a:txBody>
                    <a:bodyPr/>
                    <a:lstStyle/>
                    <a:p>
                      <a:r>
                        <a:rPr lang="en-US" sz="1600" dirty="0"/>
                        <a:t>Caledonia</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55,762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96,282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21,719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173,763</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1517">
                <a:tc>
                  <a:txBody>
                    <a:bodyPr/>
                    <a:lstStyle/>
                    <a:p>
                      <a:r>
                        <a:rPr lang="en-US" sz="1600" dirty="0"/>
                        <a:t>Chittenden</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56,196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3,706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19,397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79,300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1517">
                <a:tc>
                  <a:txBody>
                    <a:bodyPr/>
                    <a:lstStyle/>
                    <a:p>
                      <a:r>
                        <a:rPr lang="en-US" sz="1600" dirty="0"/>
                        <a:t>Essex</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24,684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30,101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12,560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67,345</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1517">
                <a:tc>
                  <a:txBody>
                    <a:bodyPr/>
                    <a:lstStyle/>
                    <a:p>
                      <a:r>
                        <a:rPr lang="en-US" sz="1600" dirty="0"/>
                        <a:t>Franklin</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54,890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15,045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14,263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84,198</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1517">
                <a:tc>
                  <a:txBody>
                    <a:bodyPr/>
                    <a:lstStyle/>
                    <a:p>
                      <a:r>
                        <a:rPr lang="en-US" sz="1600" dirty="0"/>
                        <a:t>Grand Isle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11,796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11,796</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1517">
                <a:tc>
                  <a:txBody>
                    <a:bodyPr/>
                    <a:lstStyle/>
                    <a:p>
                      <a:r>
                        <a:rPr lang="en-US" sz="1600" dirty="0"/>
                        <a:t>Lamoille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53,434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5,934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7,650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67,018</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1517">
                <a:tc>
                  <a:txBody>
                    <a:bodyPr/>
                    <a:lstStyle/>
                    <a:p>
                      <a:r>
                        <a:rPr lang="en-US" sz="1600" dirty="0"/>
                        <a:t>Orange</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82,886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37,541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7,650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167,732</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1517">
                <a:tc>
                  <a:txBody>
                    <a:bodyPr/>
                    <a:lstStyle/>
                    <a:p>
                      <a:r>
                        <a:rPr lang="en-US" sz="1600" dirty="0"/>
                        <a:t>Orleans</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45,727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26,619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13,502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85,848</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1517">
                <a:tc>
                  <a:txBody>
                    <a:bodyPr/>
                    <a:lstStyle/>
                    <a:p>
                      <a:r>
                        <a:rPr lang="en-US" sz="1600" dirty="0"/>
                        <a:t>Rutland</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31,385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17,514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2,282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51,181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1517">
                <a:tc>
                  <a:txBody>
                    <a:bodyPr/>
                    <a:lstStyle/>
                    <a:p>
                      <a:r>
                        <a:rPr lang="en-US" sz="1600" dirty="0"/>
                        <a:t>Washington</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80,640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16,027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12,058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108,725</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1517">
                <a:tc>
                  <a:txBody>
                    <a:bodyPr/>
                    <a:lstStyle/>
                    <a:p>
                      <a:r>
                        <a:rPr lang="en-US" sz="1600" dirty="0"/>
                        <a:t>Windham</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72,262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17,860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826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90,948</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1517">
                <a:tc>
                  <a:txBody>
                    <a:bodyPr/>
                    <a:lstStyle/>
                    <a:p>
                      <a:r>
                        <a:rPr lang="en-US" sz="1600" dirty="0"/>
                        <a:t>Windsor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109,793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25,571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49,456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184,820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1517">
                <a:tc>
                  <a:txBody>
                    <a:bodyPr/>
                    <a:lstStyle/>
                    <a:p>
                      <a:r>
                        <a:rPr lang="en-US" sz="1600" b="1" dirty="0"/>
                        <a:t>Total</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752,045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302,102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211,047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1,265,194</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
        <p:nvSpPr>
          <p:cNvPr id="4" name="TextBox 3"/>
          <p:cNvSpPr txBox="1"/>
          <p:nvPr/>
        </p:nvSpPr>
        <p:spPr>
          <a:xfrm>
            <a:off x="2530662" y="6388397"/>
            <a:ext cx="5705412" cy="369332"/>
          </a:xfrm>
          <a:prstGeom prst="rect">
            <a:avLst/>
          </a:prstGeom>
          <a:noFill/>
        </p:spPr>
        <p:txBody>
          <a:bodyPr wrap="square" rtlCol="0">
            <a:spAutoFit/>
          </a:bodyPr>
          <a:lstStyle/>
          <a:p>
            <a:r>
              <a:rPr lang="en-US" dirty="0">
                <a:solidFill>
                  <a:srgbClr val="0432FF"/>
                </a:solidFill>
              </a:rPr>
              <a:t>59%			      24%                       17%	</a:t>
            </a:r>
          </a:p>
        </p:txBody>
      </p:sp>
      <p:sp>
        <p:nvSpPr>
          <p:cNvPr id="9" name="TextBox 8">
            <a:extLst>
              <a:ext uri="{FF2B5EF4-FFF2-40B4-BE49-F238E27FC236}">
                <a16:creationId xmlns:a16="http://schemas.microsoft.com/office/drawing/2014/main" id="{E42FF571-0B16-D843-AC43-B32ED7C88904}"/>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375700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2928343"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NALG analysis</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197944" y="6306458"/>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pic>
        <p:nvPicPr>
          <p:cNvPr id="7" name="Picture 6"/>
          <p:cNvPicPr>
            <a:picLocks noChangeAspect="1"/>
          </p:cNvPicPr>
          <p:nvPr/>
        </p:nvPicPr>
        <p:blipFill>
          <a:blip r:embed="rId2"/>
          <a:stretch>
            <a:fillRect/>
          </a:stretch>
        </p:blipFill>
        <p:spPr>
          <a:xfrm>
            <a:off x="3924187" y="685800"/>
            <a:ext cx="4715933" cy="6126305"/>
          </a:xfrm>
          <a:prstGeom prst="rect">
            <a:avLst/>
          </a:prstGeom>
        </p:spPr>
      </p:pic>
      <p:sp>
        <p:nvSpPr>
          <p:cNvPr id="9" name="TextBox 8"/>
          <p:cNvSpPr txBox="1"/>
          <p:nvPr/>
        </p:nvSpPr>
        <p:spPr>
          <a:xfrm>
            <a:off x="122270" y="1035277"/>
            <a:ext cx="3564343" cy="923330"/>
          </a:xfrm>
          <a:prstGeom prst="rect">
            <a:avLst/>
          </a:prstGeom>
          <a:noFill/>
        </p:spPr>
        <p:txBody>
          <a:bodyPr wrap="square" rtlCol="0">
            <a:spAutoFit/>
          </a:bodyPr>
          <a:lstStyle/>
          <a:p>
            <a:r>
              <a:rPr lang="en-US" dirty="0">
                <a:latin typeface="Avenir Black"/>
                <a:cs typeface="Avenir Black"/>
              </a:rPr>
              <a:t>Spatial distribution </a:t>
            </a:r>
            <a:r>
              <a:rPr lang="en-US" dirty="0">
                <a:latin typeface="Avenir Medium"/>
                <a:cs typeface="Avenir Medium"/>
              </a:rPr>
              <a:t>of NAGL modeling in the moderate scenario deemed most realistic.</a:t>
            </a:r>
          </a:p>
        </p:txBody>
      </p:sp>
      <p:sp>
        <p:nvSpPr>
          <p:cNvPr id="15" name="TextBox 14"/>
          <p:cNvSpPr txBox="1"/>
          <p:nvPr/>
        </p:nvSpPr>
        <p:spPr>
          <a:xfrm>
            <a:off x="174416" y="2116359"/>
            <a:ext cx="3564343" cy="2031325"/>
          </a:xfrm>
          <a:prstGeom prst="rect">
            <a:avLst/>
          </a:prstGeom>
          <a:noFill/>
        </p:spPr>
        <p:txBody>
          <a:bodyPr wrap="square" rtlCol="0">
            <a:spAutoFit/>
          </a:bodyPr>
          <a:lstStyle/>
          <a:p>
            <a:r>
              <a:rPr lang="en-US" dirty="0">
                <a:latin typeface="Avenir Medium"/>
                <a:cs typeface="Avenir Medium"/>
              </a:rPr>
              <a:t>Note that forest cover in some surrounding counties is high and harvest in NH has dropped as mills closed. NY has likely underestimated current harvests for paper mills in Ticonderoga and </a:t>
            </a:r>
            <a:r>
              <a:rPr lang="en-US" dirty="0" err="1">
                <a:latin typeface="Avenir Medium"/>
                <a:cs typeface="Avenir Medium"/>
              </a:rPr>
              <a:t>Glenns</a:t>
            </a:r>
            <a:r>
              <a:rPr lang="en-US" dirty="0">
                <a:latin typeface="Avenir Medium"/>
                <a:cs typeface="Avenir Medium"/>
              </a:rPr>
              <a:t> Falls</a:t>
            </a:r>
          </a:p>
        </p:txBody>
      </p:sp>
      <p:sp>
        <p:nvSpPr>
          <p:cNvPr id="11" name="TextBox 10">
            <a:extLst>
              <a:ext uri="{FF2B5EF4-FFF2-40B4-BE49-F238E27FC236}">
                <a16:creationId xmlns:a16="http://schemas.microsoft.com/office/drawing/2014/main" id="{7C7B1E2B-CE1A-284F-9C47-A16FADA3BDDC}"/>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294765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044971"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NALG density per county</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306458"/>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sp>
        <p:nvSpPr>
          <p:cNvPr id="9" name="TextBox 8"/>
          <p:cNvSpPr txBox="1"/>
          <p:nvPr/>
        </p:nvSpPr>
        <p:spPr>
          <a:xfrm>
            <a:off x="228600" y="735096"/>
            <a:ext cx="8259572" cy="923330"/>
          </a:xfrm>
          <a:prstGeom prst="rect">
            <a:avLst/>
          </a:prstGeom>
          <a:noFill/>
        </p:spPr>
        <p:txBody>
          <a:bodyPr wrap="square" rtlCol="0">
            <a:spAutoFit/>
          </a:bodyPr>
          <a:lstStyle/>
          <a:p>
            <a:r>
              <a:rPr lang="en-US" dirty="0">
                <a:latin typeface="Avenir Medium"/>
                <a:cs typeface="Avenir Medium"/>
              </a:rPr>
              <a:t>NALG wood yields shown on a per-acre basis.</a:t>
            </a:r>
          </a:p>
          <a:p>
            <a:pPr marL="285750" indent="-285750">
              <a:buFont typeface="Arial"/>
              <a:buChar char="•"/>
            </a:pPr>
            <a:r>
              <a:rPr lang="en-US" dirty="0">
                <a:latin typeface="Avenir Medium"/>
                <a:cs typeface="Avenir Medium"/>
              </a:rPr>
              <a:t>Reflects the high levels of low-grade harvest in Caledonia, Orange &amp; Windsor counties.</a:t>
            </a:r>
          </a:p>
        </p:txBody>
      </p:sp>
      <p:pic>
        <p:nvPicPr>
          <p:cNvPr id="4" name="Picture 3"/>
          <p:cNvPicPr>
            <a:picLocks noChangeAspect="1"/>
          </p:cNvPicPr>
          <p:nvPr/>
        </p:nvPicPr>
        <p:blipFill>
          <a:blip r:embed="rId2"/>
          <a:stretch>
            <a:fillRect/>
          </a:stretch>
        </p:blipFill>
        <p:spPr>
          <a:xfrm>
            <a:off x="1228105" y="1658426"/>
            <a:ext cx="6953555" cy="4648032"/>
          </a:xfrm>
          <a:prstGeom prst="rect">
            <a:avLst/>
          </a:prstGeom>
        </p:spPr>
      </p:pic>
      <p:sp>
        <p:nvSpPr>
          <p:cNvPr id="10" name="TextBox 9">
            <a:extLst>
              <a:ext uri="{FF2B5EF4-FFF2-40B4-BE49-F238E27FC236}">
                <a16:creationId xmlns:a16="http://schemas.microsoft.com/office/drawing/2014/main" id="{45F29B13-4302-4548-9238-FF393F7B735A}"/>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112250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54777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Ownership affects forest management</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306458"/>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pic>
        <p:nvPicPr>
          <p:cNvPr id="5" name="Picture 4"/>
          <p:cNvPicPr>
            <a:picLocks noChangeAspect="1"/>
          </p:cNvPicPr>
          <p:nvPr/>
        </p:nvPicPr>
        <p:blipFill>
          <a:blip r:embed="rId2"/>
          <a:stretch>
            <a:fillRect/>
          </a:stretch>
        </p:blipFill>
        <p:spPr>
          <a:xfrm>
            <a:off x="376582" y="935846"/>
            <a:ext cx="8184510" cy="5370612"/>
          </a:xfrm>
          <a:prstGeom prst="rect">
            <a:avLst/>
          </a:prstGeom>
        </p:spPr>
      </p:pic>
      <p:sp>
        <p:nvSpPr>
          <p:cNvPr id="9" name="TextBox 8">
            <a:extLst>
              <a:ext uri="{FF2B5EF4-FFF2-40B4-BE49-F238E27FC236}">
                <a16:creationId xmlns:a16="http://schemas.microsoft.com/office/drawing/2014/main" id="{273B1538-FE4B-DE43-A6C5-3C0843372D66}"/>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209268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54777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Ownership affects forest management</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nvGraphicFramePr>
        <p:xfrm>
          <a:off x="807973" y="1654442"/>
          <a:ext cx="7393021" cy="4534107"/>
        </p:xfrm>
        <a:graphic>
          <a:graphicData uri="http://schemas.openxmlformats.org/drawingml/2006/table">
            <a:tbl>
              <a:tblPr firstRow="1" bandRow="1">
                <a:tableStyleId>{5940675A-B579-460E-94D1-54222C63F5DA}</a:tableStyleId>
              </a:tblPr>
              <a:tblGrid>
                <a:gridCol w="2339260">
                  <a:extLst>
                    <a:ext uri="{9D8B030D-6E8A-4147-A177-3AD203B41FA5}">
                      <a16:colId xmlns:a16="http://schemas.microsoft.com/office/drawing/2014/main" val="20000"/>
                    </a:ext>
                  </a:extLst>
                </a:gridCol>
                <a:gridCol w="1871408">
                  <a:extLst>
                    <a:ext uri="{9D8B030D-6E8A-4147-A177-3AD203B41FA5}">
                      <a16:colId xmlns:a16="http://schemas.microsoft.com/office/drawing/2014/main" val="20001"/>
                    </a:ext>
                  </a:extLst>
                </a:gridCol>
                <a:gridCol w="1771154">
                  <a:extLst>
                    <a:ext uri="{9D8B030D-6E8A-4147-A177-3AD203B41FA5}">
                      <a16:colId xmlns:a16="http://schemas.microsoft.com/office/drawing/2014/main" val="20002"/>
                    </a:ext>
                  </a:extLst>
                </a:gridCol>
                <a:gridCol w="1411199">
                  <a:extLst>
                    <a:ext uri="{9D8B030D-6E8A-4147-A177-3AD203B41FA5}">
                      <a16:colId xmlns:a16="http://schemas.microsoft.com/office/drawing/2014/main" val="20003"/>
                    </a:ext>
                  </a:extLst>
                </a:gridCol>
              </a:tblGrid>
              <a:tr h="395811">
                <a:tc>
                  <a:txBody>
                    <a:bodyPr/>
                    <a:lstStyle/>
                    <a:p>
                      <a:endParaRPr lang="en-US"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gridSpan="3">
                  <a:txBody>
                    <a:bodyPr/>
                    <a:lstStyle/>
                    <a:p>
                      <a:r>
                        <a:rPr lang="en-US" b="1" dirty="0">
                          <a:solidFill>
                            <a:srgbClr val="FFFFFF"/>
                          </a:solidFill>
                        </a:rPr>
                        <a:t>% actively managed &amp;</a:t>
                      </a:r>
                      <a:r>
                        <a:rPr lang="en-US" b="1" baseline="0" dirty="0">
                          <a:solidFill>
                            <a:srgbClr val="FFFFFF"/>
                          </a:solidFill>
                        </a:rPr>
                        <a:t> periodically harvested</a:t>
                      </a:r>
                      <a:endParaRPr lang="en-US"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95811">
                <a:tc>
                  <a:txBody>
                    <a:bodyPr/>
                    <a:lstStyle/>
                    <a:p>
                      <a:r>
                        <a:rPr lang="en-US" b="1" dirty="0">
                          <a:solidFill>
                            <a:srgbClr val="FFFFFF"/>
                          </a:solidFill>
                        </a:rPr>
                        <a:t>ownership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dirty="0">
                          <a:solidFill>
                            <a:srgbClr val="FFFFFF"/>
                          </a:solidFill>
                        </a:rPr>
                        <a:t>conservative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dirty="0">
                          <a:solidFill>
                            <a:srgbClr val="FFFFFF"/>
                          </a:solidFill>
                        </a:rPr>
                        <a:t>moderate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dirty="0">
                          <a:solidFill>
                            <a:srgbClr val="FFFFFF"/>
                          </a:solidFill>
                        </a:rPr>
                        <a:t>intensive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1"/>
                  </a:ext>
                </a:extLst>
              </a:tr>
              <a:tr h="395811">
                <a:tc>
                  <a:txBody>
                    <a:bodyPr/>
                    <a:lstStyle/>
                    <a:p>
                      <a:r>
                        <a:rPr lang="en-US" dirty="0"/>
                        <a:t>National Forest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5811">
                <a:tc>
                  <a:txBody>
                    <a:bodyPr/>
                    <a:lstStyle/>
                    <a:p>
                      <a:r>
                        <a:rPr lang="en-US" dirty="0"/>
                        <a:t>State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5811">
                <a:tc>
                  <a:txBody>
                    <a:bodyPr/>
                    <a:lstStyle/>
                    <a:p>
                      <a:r>
                        <a:rPr lang="en-US" dirty="0"/>
                        <a:t>Municipal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5811">
                <a:tc>
                  <a:txBody>
                    <a:bodyPr/>
                    <a:lstStyle/>
                    <a:p>
                      <a:r>
                        <a:rPr lang="en-US" dirty="0"/>
                        <a:t>Forest industry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80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5811">
                <a:tc>
                  <a:txBody>
                    <a:bodyPr/>
                    <a:lstStyle/>
                    <a:p>
                      <a:r>
                        <a:rPr lang="en-US" dirty="0"/>
                        <a:t>Farmer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95811">
                <a:tc>
                  <a:txBody>
                    <a:bodyPr/>
                    <a:lstStyle/>
                    <a:p>
                      <a:r>
                        <a:rPr lang="en-US" dirty="0"/>
                        <a:t>Corporate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85904">
                <a:tc>
                  <a:txBody>
                    <a:bodyPr/>
                    <a:lstStyle/>
                    <a:p>
                      <a:r>
                        <a:rPr lang="en-US" dirty="0"/>
                        <a:t>Individual &lt;</a:t>
                      </a:r>
                      <a:r>
                        <a:rPr lang="en-US" baseline="0" dirty="0"/>
                        <a:t>50 acres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85904">
                <a:tc>
                  <a:txBody>
                    <a:bodyPr/>
                    <a:lstStyle/>
                    <a:p>
                      <a:r>
                        <a:rPr lang="en-US" dirty="0"/>
                        <a:t>Individual</a:t>
                      </a:r>
                      <a:r>
                        <a:rPr lang="en-US" baseline="0" dirty="0"/>
                        <a:t> &gt;50 acres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65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95811">
                <a:tc>
                  <a:txBody>
                    <a:bodyPr/>
                    <a:lstStyle/>
                    <a:p>
                      <a:r>
                        <a:rPr lang="en-US" dirty="0"/>
                        <a:t>Other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11" name="TextBox 10"/>
          <p:cNvSpPr txBox="1"/>
          <p:nvPr/>
        </p:nvSpPr>
        <p:spPr>
          <a:xfrm>
            <a:off x="392267" y="852615"/>
            <a:ext cx="8430513" cy="646331"/>
          </a:xfrm>
          <a:prstGeom prst="rect">
            <a:avLst/>
          </a:prstGeom>
          <a:noFill/>
        </p:spPr>
        <p:txBody>
          <a:bodyPr wrap="square" rtlCol="0">
            <a:spAutoFit/>
          </a:bodyPr>
          <a:lstStyle/>
          <a:p>
            <a:r>
              <a:rPr lang="en-US" dirty="0">
                <a:latin typeface="Avenir Medium"/>
                <a:cs typeface="Avenir Medium"/>
              </a:rPr>
              <a:t>Note that </a:t>
            </a:r>
            <a:r>
              <a:rPr lang="en-US" dirty="0">
                <a:latin typeface="Avenir Black"/>
                <a:cs typeface="Avenir Black"/>
              </a:rPr>
              <a:t>parcel size </a:t>
            </a:r>
            <a:r>
              <a:rPr lang="en-US" dirty="0">
                <a:latin typeface="Avenir Medium"/>
                <a:cs typeface="Avenir Medium"/>
              </a:rPr>
              <a:t>also influences management: parcels of greater than 50 acres are more likely to be harvested than smaller parcels.</a:t>
            </a:r>
          </a:p>
        </p:txBody>
      </p:sp>
      <p:sp>
        <p:nvSpPr>
          <p:cNvPr id="12" name="TextBox 11"/>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10" name="TextBox 9">
            <a:extLst>
              <a:ext uri="{FF2B5EF4-FFF2-40B4-BE49-F238E27FC236}">
                <a16:creationId xmlns:a16="http://schemas.microsoft.com/office/drawing/2014/main" id="{E527FE74-6AAC-0447-B8D5-14EF3A96D2E2}"/>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413588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6" name="TextBox 5"/>
          <p:cNvSpPr txBox="1"/>
          <p:nvPr/>
        </p:nvSpPr>
        <p:spPr>
          <a:xfrm>
            <a:off x="425618" y="2622994"/>
            <a:ext cx="8351493" cy="1323439"/>
          </a:xfrm>
          <a:prstGeom prst="rect">
            <a:avLst/>
          </a:prstGeom>
          <a:noFill/>
        </p:spPr>
        <p:txBody>
          <a:bodyPr wrap="square" rtlCol="0">
            <a:spAutoFit/>
          </a:bodyPr>
          <a:lstStyle/>
          <a:p>
            <a:pPr algn="ctr"/>
            <a:r>
              <a:rPr lang="en-US" sz="4000" b="1" i="1" dirty="0">
                <a:solidFill>
                  <a:prstClr val="black"/>
                </a:solidFill>
                <a:latin typeface="Avenir Black"/>
                <a:cs typeface="Avenir Black"/>
              </a:rPr>
              <a:t>2.5: Study of wood energy </a:t>
            </a:r>
          </a:p>
          <a:p>
            <a:pPr algn="ctr"/>
            <a:r>
              <a:rPr lang="en-US" sz="4000" b="1" i="1" dirty="0">
                <a:solidFill>
                  <a:prstClr val="black"/>
                </a:solidFill>
                <a:latin typeface="Avenir Black"/>
                <a:cs typeface="Avenir Black"/>
              </a:rPr>
              <a:t>resources in Vermont</a:t>
            </a:r>
          </a:p>
        </p:txBody>
      </p:sp>
      <p:grpSp>
        <p:nvGrpSpPr>
          <p:cNvPr id="7" name="Group 6"/>
          <p:cNvGrpSpPr/>
          <p:nvPr/>
        </p:nvGrpSpPr>
        <p:grpSpPr>
          <a:xfrm>
            <a:off x="8098116" y="14530"/>
            <a:ext cx="830994" cy="634504"/>
            <a:chOff x="2066934" y="1319924"/>
            <a:chExt cx="3038142" cy="2464745"/>
          </a:xfrm>
        </p:grpSpPr>
        <p:sp>
          <p:nvSpPr>
            <p:cNvPr id="8" name="Oval 7"/>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ardrop 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38800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271577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NAGL results</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graphicFrame>
        <p:nvGraphicFramePr>
          <p:cNvPr id="9" name="Table 8"/>
          <p:cNvGraphicFramePr>
            <a:graphicFrameLocks noGrp="1"/>
          </p:cNvGraphicFramePr>
          <p:nvPr/>
        </p:nvGraphicFramePr>
        <p:xfrm>
          <a:off x="1335243" y="756800"/>
          <a:ext cx="6571952" cy="5765698"/>
        </p:xfrm>
        <a:graphic>
          <a:graphicData uri="http://schemas.openxmlformats.org/drawingml/2006/table">
            <a:tbl>
              <a:tblPr firstRow="1" bandRow="1">
                <a:tableStyleId>{5940675A-B579-460E-94D1-54222C63F5DA}</a:tableStyleId>
              </a:tblPr>
              <a:tblGrid>
                <a:gridCol w="1687740">
                  <a:extLst>
                    <a:ext uri="{9D8B030D-6E8A-4147-A177-3AD203B41FA5}">
                      <a16:colId xmlns:a16="http://schemas.microsoft.com/office/drawing/2014/main" val="20000"/>
                    </a:ext>
                  </a:extLst>
                </a:gridCol>
                <a:gridCol w="1687738">
                  <a:extLst>
                    <a:ext uri="{9D8B030D-6E8A-4147-A177-3AD203B41FA5}">
                      <a16:colId xmlns:a16="http://schemas.microsoft.com/office/drawing/2014/main" val="20001"/>
                    </a:ext>
                  </a:extLst>
                </a:gridCol>
                <a:gridCol w="1534308">
                  <a:extLst>
                    <a:ext uri="{9D8B030D-6E8A-4147-A177-3AD203B41FA5}">
                      <a16:colId xmlns:a16="http://schemas.microsoft.com/office/drawing/2014/main" val="20002"/>
                    </a:ext>
                  </a:extLst>
                </a:gridCol>
                <a:gridCol w="1662166">
                  <a:extLst>
                    <a:ext uri="{9D8B030D-6E8A-4147-A177-3AD203B41FA5}">
                      <a16:colId xmlns:a16="http://schemas.microsoft.com/office/drawing/2014/main" val="20003"/>
                    </a:ext>
                  </a:extLst>
                </a:gridCol>
              </a:tblGrid>
              <a:tr h="401218">
                <a:tc>
                  <a:txBody>
                    <a:bodyPr/>
                    <a:lstStyle/>
                    <a:p>
                      <a:endParaRPr lang="en-US" sz="16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0" baseline="0" dirty="0">
                          <a:solidFill>
                            <a:srgbClr val="FFFFFF"/>
                          </a:solidFill>
                        </a:rPr>
                        <a:t>conservative</a:t>
                      </a:r>
                      <a:endParaRPr lang="en-US" sz="1600" b="0"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0" dirty="0">
                          <a:solidFill>
                            <a:srgbClr val="FFFFFF"/>
                          </a:solidFill>
                        </a:rPr>
                        <a:t>moderate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tc>
                  <a:txBody>
                    <a:bodyPr/>
                    <a:lstStyle/>
                    <a:p>
                      <a:pPr algn="ctr"/>
                      <a:r>
                        <a:rPr lang="en-US" sz="1600" b="0" dirty="0">
                          <a:solidFill>
                            <a:srgbClr val="FFFFFF"/>
                          </a:solidFill>
                        </a:rPr>
                        <a:t>intensive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FF"/>
                    </a:solidFill>
                  </a:tcPr>
                </a:tc>
                <a:extLst>
                  <a:ext uri="{0D108BD9-81ED-4DB2-BD59-A6C34878D82A}">
                    <a16:rowId xmlns:a16="http://schemas.microsoft.com/office/drawing/2014/main" val="10000"/>
                  </a:ext>
                </a:extLst>
              </a:tr>
              <a:tr h="326104">
                <a:tc>
                  <a:txBody>
                    <a:bodyPr/>
                    <a:lstStyle/>
                    <a:p>
                      <a:r>
                        <a:rPr lang="en-US" sz="1600" dirty="0"/>
                        <a:t>Addison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24,475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69,681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131,549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6104">
                <a:tc>
                  <a:txBody>
                    <a:bodyPr/>
                    <a:lstStyle/>
                    <a:p>
                      <a:r>
                        <a:rPr lang="en-US" sz="1600" dirty="0"/>
                        <a:t>Bennington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40,596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97,732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188,040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6104">
                <a:tc>
                  <a:txBody>
                    <a:bodyPr/>
                    <a:lstStyle/>
                    <a:p>
                      <a:r>
                        <a:rPr lang="en-US" sz="1600" dirty="0"/>
                        <a:t>Caledonia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7,058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6104">
                <a:tc>
                  <a:txBody>
                    <a:bodyPr/>
                    <a:lstStyle/>
                    <a:p>
                      <a:r>
                        <a:rPr lang="en-US" sz="1600" dirty="0"/>
                        <a:t>Chittenden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25,381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69,249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6104">
                <a:tc>
                  <a:txBody>
                    <a:bodyPr/>
                    <a:lstStyle/>
                    <a:p>
                      <a:r>
                        <a:rPr lang="en-US" sz="1600" dirty="0"/>
                        <a:t>Essex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20,083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61,401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133,513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6104">
                <a:tc>
                  <a:txBody>
                    <a:bodyPr/>
                    <a:lstStyle/>
                    <a:p>
                      <a:r>
                        <a:rPr lang="en-US" sz="1600" dirty="0"/>
                        <a:t>Franklin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1,271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39,369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105,578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6104">
                <a:tc>
                  <a:txBody>
                    <a:bodyPr/>
                    <a:lstStyle/>
                    <a:p>
                      <a:r>
                        <a:rPr lang="en-US" sz="1600" dirty="0"/>
                        <a:t>Grand Isle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750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1,963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6104">
                <a:tc>
                  <a:txBody>
                    <a:bodyPr/>
                    <a:lstStyle/>
                    <a:p>
                      <a:r>
                        <a:rPr lang="en-US" sz="1600" dirty="0"/>
                        <a:t>Lamoille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14,467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61,624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134,513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6104">
                <a:tc>
                  <a:txBody>
                    <a:bodyPr/>
                    <a:lstStyle/>
                    <a:p>
                      <a:r>
                        <a:rPr lang="en-US" sz="1600" dirty="0"/>
                        <a:t>Orange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28,115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98,648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26104">
                <a:tc>
                  <a:txBody>
                    <a:bodyPr/>
                    <a:lstStyle/>
                    <a:p>
                      <a:r>
                        <a:rPr lang="en-US" sz="1600" dirty="0"/>
                        <a:t>Orleans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4,225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45,854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120,391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6104">
                <a:tc>
                  <a:txBody>
                    <a:bodyPr/>
                    <a:lstStyle/>
                    <a:p>
                      <a:r>
                        <a:rPr lang="en-US" sz="1600" dirty="0"/>
                        <a:t>Rutland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66,614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151,143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269,166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26104">
                <a:tc>
                  <a:txBody>
                    <a:bodyPr/>
                    <a:lstStyle/>
                    <a:p>
                      <a:r>
                        <a:rPr lang="en-US" sz="1600" dirty="0"/>
                        <a:t>Washington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43,574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131,660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26104">
                <a:tc>
                  <a:txBody>
                    <a:bodyPr/>
                    <a:lstStyle/>
                    <a:p>
                      <a:r>
                        <a:rPr lang="en-US" sz="1600" dirty="0"/>
                        <a:t>Windham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57,930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166,216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314,943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26104">
                <a:tc>
                  <a:txBody>
                    <a:bodyPr/>
                    <a:lstStyle/>
                    <a:p>
                      <a:r>
                        <a:rPr lang="en-US" sz="1600" dirty="0"/>
                        <a:t>Windsor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17,138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104,055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234,928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26104">
                <a:tc>
                  <a:txBody>
                    <a:bodyPr/>
                    <a:lstStyle/>
                    <a:p>
                      <a:r>
                        <a:rPr lang="en-US" sz="1600" b="1" dirty="0"/>
                        <a:t>Vermont</a:t>
                      </a:r>
                      <a:r>
                        <a:rPr lang="en-US" sz="1600" b="1" baseline="0" dirty="0"/>
                        <a:t> t</a:t>
                      </a:r>
                      <a:r>
                        <a:rPr lang="en-US" sz="1600" b="1" dirty="0"/>
                        <a: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246,799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894,893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1,940,695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326104">
                <a:tc>
                  <a:txBody>
                    <a:bodyPr/>
                    <a:lstStyle/>
                    <a:p>
                      <a:r>
                        <a:rPr lang="en-US" sz="1600" b="1" dirty="0"/>
                        <a:t>Study 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1,332,419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3,107,597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t>5,822,497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10" name="TextBox 9"/>
          <p:cNvSpPr txBox="1"/>
          <p:nvPr/>
        </p:nvSpPr>
        <p:spPr>
          <a:xfrm>
            <a:off x="389338" y="6545239"/>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11" name="TextBox 10">
            <a:extLst>
              <a:ext uri="{FF2B5EF4-FFF2-40B4-BE49-F238E27FC236}">
                <a16:creationId xmlns:a16="http://schemas.microsoft.com/office/drawing/2014/main" id="{1A72D985-40E2-3B49-9389-C9D02DC4CA5A}"/>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177095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655263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NAGL is sensitive to assumptions</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461679"/>
            <a:ext cx="3621980" cy="307777"/>
          </a:xfrm>
          <a:prstGeom prst="rect">
            <a:avLst/>
          </a:prstGeom>
          <a:noFill/>
        </p:spPr>
        <p:txBody>
          <a:bodyPr wrap="none" rtlCol="0">
            <a:spAutoFit/>
          </a:bodyPr>
          <a:lstStyle/>
          <a:p>
            <a:r>
              <a:rPr lang="en-US" sz="1400" dirty="0"/>
              <a:t>Vermont Wood Fuel Supply Study, BERC (2007)</a:t>
            </a:r>
          </a:p>
        </p:txBody>
      </p:sp>
      <p:sp>
        <p:nvSpPr>
          <p:cNvPr id="10" name="TextBox 9"/>
          <p:cNvSpPr txBox="1"/>
          <p:nvPr/>
        </p:nvSpPr>
        <p:spPr>
          <a:xfrm>
            <a:off x="389339" y="744435"/>
            <a:ext cx="8539772" cy="1754327"/>
          </a:xfrm>
          <a:prstGeom prst="rect">
            <a:avLst/>
          </a:prstGeom>
          <a:noFill/>
        </p:spPr>
        <p:txBody>
          <a:bodyPr wrap="square" rtlCol="0">
            <a:spAutoFit/>
          </a:bodyPr>
          <a:lstStyle/>
          <a:p>
            <a:r>
              <a:rPr lang="en-US" dirty="0">
                <a:latin typeface="Avenir Medium"/>
                <a:cs typeface="Avenir Medium"/>
              </a:rPr>
              <a:t>The results of the VTWSSF study are dependent on a </a:t>
            </a:r>
            <a:r>
              <a:rPr lang="en-US" dirty="0">
                <a:latin typeface="Avenir Black"/>
                <a:cs typeface="Avenir Black"/>
              </a:rPr>
              <a:t>host of variables </a:t>
            </a:r>
            <a:r>
              <a:rPr lang="en-US" dirty="0">
                <a:latin typeface="Avenir Medium"/>
                <a:cs typeface="Avenir Medium"/>
              </a:rPr>
              <a:t>that include </a:t>
            </a:r>
            <a:r>
              <a:rPr lang="en-US" dirty="0">
                <a:latin typeface="Avenir Black"/>
                <a:cs typeface="Avenir Black"/>
              </a:rPr>
              <a:t>assumptions</a:t>
            </a:r>
            <a:r>
              <a:rPr lang="en-US" dirty="0">
                <a:latin typeface="Avenir Medium"/>
                <a:cs typeface="Avenir Medium"/>
              </a:rPr>
              <a:t>. Some of these assumptions can vary widely with </a:t>
            </a:r>
            <a:r>
              <a:rPr lang="en-US" dirty="0">
                <a:latin typeface="Avenir Black"/>
                <a:cs typeface="Avenir Black"/>
              </a:rPr>
              <a:t>interpretation</a:t>
            </a:r>
            <a:r>
              <a:rPr lang="en-US" dirty="0">
                <a:latin typeface="Avenir Medium"/>
                <a:cs typeface="Avenir Medium"/>
              </a:rPr>
              <a:t>.</a:t>
            </a:r>
          </a:p>
          <a:p>
            <a:pPr marL="285750" indent="-285750">
              <a:buFont typeface="Arial"/>
              <a:buChar char="•"/>
            </a:pPr>
            <a:r>
              <a:rPr lang="en-US" dirty="0">
                <a:latin typeface="Avenir Medium"/>
                <a:cs typeface="Avenir Medium"/>
              </a:rPr>
              <a:t>For example, if a group of foresters walk through a plot each may estimate a different percent of growing stock bole wood.</a:t>
            </a:r>
          </a:p>
          <a:p>
            <a:pPr marL="285750" indent="-285750">
              <a:buFont typeface="Arial"/>
              <a:buChar char="•"/>
            </a:pPr>
            <a:r>
              <a:rPr lang="en-US" dirty="0">
                <a:latin typeface="Avenir Medium"/>
                <a:cs typeface="Avenir Medium"/>
              </a:rPr>
              <a:t>These differences change the inventory of NAGL green tons.</a:t>
            </a:r>
            <a:endParaRPr lang="en-US" dirty="0">
              <a:latin typeface="Avenir Black"/>
              <a:cs typeface="Avenir Black"/>
            </a:endParaRPr>
          </a:p>
        </p:txBody>
      </p:sp>
      <p:pic>
        <p:nvPicPr>
          <p:cNvPr id="4" name="Picture 3"/>
          <p:cNvPicPr>
            <a:picLocks noChangeAspect="1"/>
          </p:cNvPicPr>
          <p:nvPr/>
        </p:nvPicPr>
        <p:blipFill>
          <a:blip r:embed="rId2"/>
          <a:stretch>
            <a:fillRect/>
          </a:stretch>
        </p:blipFill>
        <p:spPr>
          <a:xfrm>
            <a:off x="1524317" y="2557240"/>
            <a:ext cx="5893078" cy="3880556"/>
          </a:xfrm>
          <a:prstGeom prst="rect">
            <a:avLst/>
          </a:prstGeom>
        </p:spPr>
      </p:pic>
      <p:sp>
        <p:nvSpPr>
          <p:cNvPr id="11" name="TextBox 10"/>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12" name="TextBox 11">
            <a:extLst>
              <a:ext uri="{FF2B5EF4-FFF2-40B4-BE49-F238E27FC236}">
                <a16:creationId xmlns:a16="http://schemas.microsoft.com/office/drawing/2014/main" id="{D3A4AE38-BF03-EF4F-A484-D6F340F43F6B}"/>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41185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55638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Effect of changing forest growth rate?</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0" name="TextBox 9"/>
          <p:cNvSpPr txBox="1"/>
          <p:nvPr/>
        </p:nvSpPr>
        <p:spPr>
          <a:xfrm>
            <a:off x="389339" y="758865"/>
            <a:ext cx="8539772" cy="923330"/>
          </a:xfrm>
          <a:prstGeom prst="rect">
            <a:avLst/>
          </a:prstGeom>
          <a:noFill/>
        </p:spPr>
        <p:txBody>
          <a:bodyPr wrap="square" rtlCol="0">
            <a:spAutoFit/>
          </a:bodyPr>
          <a:lstStyle/>
          <a:p>
            <a:r>
              <a:rPr lang="en-US" dirty="0">
                <a:latin typeface="Avenir Medium"/>
                <a:cs typeface="Avenir Medium"/>
              </a:rPr>
              <a:t>The NALG model uses a constant annual growth rate.</a:t>
            </a:r>
          </a:p>
          <a:p>
            <a:pPr marL="285750" indent="-285750">
              <a:buFont typeface="Arial"/>
              <a:buChar char="•"/>
            </a:pPr>
            <a:r>
              <a:rPr lang="en-US" dirty="0">
                <a:latin typeface="Avenir Medium"/>
                <a:cs typeface="Avenir Medium"/>
              </a:rPr>
              <a:t>If that rate is </a:t>
            </a:r>
            <a:r>
              <a:rPr lang="en-US" dirty="0">
                <a:latin typeface="Avenir Black"/>
                <a:cs typeface="Avenir Black"/>
              </a:rPr>
              <a:t>changed </a:t>
            </a:r>
            <a:r>
              <a:rPr lang="en-US" dirty="0">
                <a:latin typeface="Avenir Medium"/>
                <a:cs typeface="Avenir Medium"/>
              </a:rPr>
              <a:t>over the 10-year study period, the inventory of NAGL wood is dramatically changed.</a:t>
            </a:r>
            <a:endParaRPr lang="en-US" dirty="0">
              <a:latin typeface="Avenir Black"/>
              <a:cs typeface="Avenir Black"/>
            </a:endParaRPr>
          </a:p>
        </p:txBody>
      </p:sp>
      <p:pic>
        <p:nvPicPr>
          <p:cNvPr id="5" name="Picture 4"/>
          <p:cNvPicPr>
            <a:picLocks noChangeAspect="1"/>
          </p:cNvPicPr>
          <p:nvPr/>
        </p:nvPicPr>
        <p:blipFill>
          <a:blip r:embed="rId2"/>
          <a:stretch>
            <a:fillRect/>
          </a:stretch>
        </p:blipFill>
        <p:spPr>
          <a:xfrm>
            <a:off x="521867" y="1768775"/>
            <a:ext cx="7937500" cy="4813300"/>
          </a:xfrm>
          <a:prstGeom prst="rect">
            <a:avLst/>
          </a:prstGeom>
        </p:spPr>
      </p:pic>
      <p:sp>
        <p:nvSpPr>
          <p:cNvPr id="12" name="TextBox 11"/>
          <p:cNvSpPr txBox="1"/>
          <p:nvPr/>
        </p:nvSpPr>
        <p:spPr>
          <a:xfrm>
            <a:off x="389338" y="6528527"/>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11" name="TextBox 10">
            <a:extLst>
              <a:ext uri="{FF2B5EF4-FFF2-40B4-BE49-F238E27FC236}">
                <a16:creationId xmlns:a16="http://schemas.microsoft.com/office/drawing/2014/main" id="{51245D10-C160-064D-B93C-89AD184D35E6}"/>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393143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5572290"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Economic analysis: chip cost</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461679"/>
            <a:ext cx="3621980" cy="307777"/>
          </a:xfrm>
          <a:prstGeom prst="rect">
            <a:avLst/>
          </a:prstGeom>
          <a:noFill/>
        </p:spPr>
        <p:txBody>
          <a:bodyPr wrap="none" rtlCol="0">
            <a:spAutoFit/>
          </a:bodyPr>
          <a:lstStyle/>
          <a:p>
            <a:r>
              <a:rPr lang="en-US" sz="1400" dirty="0"/>
              <a:t>Vermont Wood Fuel Supply Study, BERC (2007)</a:t>
            </a:r>
          </a:p>
        </p:txBody>
      </p:sp>
      <p:sp>
        <p:nvSpPr>
          <p:cNvPr id="10" name="TextBox 9"/>
          <p:cNvSpPr txBox="1"/>
          <p:nvPr/>
        </p:nvSpPr>
        <p:spPr>
          <a:xfrm>
            <a:off x="389339" y="845445"/>
            <a:ext cx="8539772" cy="1477328"/>
          </a:xfrm>
          <a:prstGeom prst="rect">
            <a:avLst/>
          </a:prstGeom>
          <a:noFill/>
        </p:spPr>
        <p:txBody>
          <a:bodyPr wrap="square" rtlCol="0">
            <a:spAutoFit/>
          </a:bodyPr>
          <a:lstStyle/>
          <a:p>
            <a:r>
              <a:rPr lang="en-US" dirty="0">
                <a:latin typeface="Avenir Medium"/>
                <a:cs typeface="Avenir Medium"/>
              </a:rPr>
              <a:t>There are two types of wood chips:</a:t>
            </a:r>
          </a:p>
          <a:p>
            <a:pPr marL="342900" indent="-342900">
              <a:buFont typeface="+mj-lt"/>
              <a:buAutoNum type="arabicPeriod"/>
            </a:pPr>
            <a:r>
              <a:rPr lang="en-US" dirty="0">
                <a:latin typeface="Avenir Black"/>
                <a:cs typeface="Avenir Black"/>
              </a:rPr>
              <a:t>Residue chips</a:t>
            </a:r>
            <a:r>
              <a:rPr lang="en-US" dirty="0">
                <a:latin typeface="Avenir Medium"/>
                <a:cs typeface="Avenir Medium"/>
              </a:rPr>
              <a:t>, a co-product of activities; and</a:t>
            </a:r>
          </a:p>
          <a:p>
            <a:pPr marL="342900" indent="-342900">
              <a:buFont typeface="+mj-lt"/>
              <a:buAutoNum type="arabicPeriod"/>
            </a:pPr>
            <a:r>
              <a:rPr lang="en-US" dirty="0">
                <a:latin typeface="Avenir Medium"/>
                <a:cs typeface="Avenir Medium"/>
              </a:rPr>
              <a:t>Chips produced from wood harvested for fuel</a:t>
            </a:r>
          </a:p>
          <a:p>
            <a:pPr marL="800100" lvl="1" indent="-342900">
              <a:buFont typeface="Arial"/>
              <a:buChar char="•"/>
            </a:pPr>
            <a:r>
              <a:rPr lang="en-US" dirty="0">
                <a:latin typeface="Avenir Black"/>
                <a:cs typeface="Avenir Black"/>
              </a:rPr>
              <a:t>Whole-tree chips</a:t>
            </a:r>
          </a:p>
          <a:p>
            <a:pPr marL="800100" lvl="1" indent="-342900">
              <a:buFont typeface="Arial"/>
              <a:buChar char="•"/>
            </a:pPr>
            <a:r>
              <a:rPr lang="en-US" dirty="0">
                <a:latin typeface="Avenir Black"/>
                <a:cs typeface="Avenir Black"/>
              </a:rPr>
              <a:t>Bole chips</a:t>
            </a:r>
          </a:p>
        </p:txBody>
      </p:sp>
      <p:sp>
        <p:nvSpPr>
          <p:cNvPr id="11" name="TextBox 10"/>
          <p:cNvSpPr txBox="1"/>
          <p:nvPr/>
        </p:nvSpPr>
        <p:spPr>
          <a:xfrm>
            <a:off x="442962" y="2475173"/>
            <a:ext cx="8539772" cy="646331"/>
          </a:xfrm>
          <a:prstGeom prst="rect">
            <a:avLst/>
          </a:prstGeom>
          <a:noFill/>
        </p:spPr>
        <p:txBody>
          <a:bodyPr wrap="square" rtlCol="0">
            <a:spAutoFit/>
          </a:bodyPr>
          <a:lstStyle/>
          <a:p>
            <a:r>
              <a:rPr lang="en-US" dirty="0">
                <a:latin typeface="Avenir Medium"/>
                <a:cs typeface="Avenir Medium"/>
              </a:rPr>
              <a:t>Increased demand won’t increase the production of residue chips, but will </a:t>
            </a:r>
            <a:r>
              <a:rPr lang="en-US" u="sng" dirty="0">
                <a:latin typeface="Avenir Medium"/>
                <a:cs typeface="Avenir Medium"/>
              </a:rPr>
              <a:t>increase the amount of chips produced for energy production</a:t>
            </a:r>
            <a:r>
              <a:rPr lang="en-US" dirty="0">
                <a:latin typeface="Avenir Medium"/>
                <a:cs typeface="Avenir Medium"/>
              </a:rPr>
              <a:t>.</a:t>
            </a:r>
            <a:endParaRPr lang="en-US" dirty="0">
              <a:latin typeface="Avenir Black"/>
              <a:cs typeface="Avenir Black"/>
            </a:endParaRPr>
          </a:p>
        </p:txBody>
      </p:sp>
      <p:sp>
        <p:nvSpPr>
          <p:cNvPr id="5" name="Curved Right Arrow 4"/>
          <p:cNvSpPr/>
          <p:nvPr/>
        </p:nvSpPr>
        <p:spPr>
          <a:xfrm rot="1799866">
            <a:off x="374669" y="1778000"/>
            <a:ext cx="505177" cy="719666"/>
          </a:xfrm>
          <a:prstGeom prst="curvedRightArrow">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68363" y="3273904"/>
            <a:ext cx="8539772" cy="1477328"/>
          </a:xfrm>
          <a:prstGeom prst="rect">
            <a:avLst/>
          </a:prstGeom>
          <a:noFill/>
        </p:spPr>
        <p:txBody>
          <a:bodyPr wrap="square" rtlCol="0">
            <a:spAutoFit/>
          </a:bodyPr>
          <a:lstStyle/>
          <a:p>
            <a:r>
              <a:rPr lang="en-US" dirty="0">
                <a:latin typeface="Avenir Medium"/>
                <a:cs typeface="Avenir Medium"/>
              </a:rPr>
              <a:t>The economics of wood chips were studied under </a:t>
            </a:r>
            <a:r>
              <a:rPr lang="en-US" dirty="0">
                <a:latin typeface="Avenir Black"/>
                <a:cs typeface="Avenir Black"/>
              </a:rPr>
              <a:t>three conditions</a:t>
            </a:r>
            <a:r>
              <a:rPr lang="en-US" dirty="0">
                <a:latin typeface="Avenir Medium"/>
                <a:cs typeface="Avenir Medium"/>
              </a:rPr>
              <a:t>:</a:t>
            </a:r>
          </a:p>
          <a:p>
            <a:pPr marL="342900" indent="-342900">
              <a:buFont typeface="+mj-lt"/>
              <a:buAutoNum type="arabicPeriod"/>
            </a:pPr>
            <a:r>
              <a:rPr lang="en-US" dirty="0">
                <a:latin typeface="Avenir Medium"/>
                <a:cs typeface="Avenir Medium"/>
              </a:rPr>
              <a:t>Current product mix maintained under integrated harvesting;</a:t>
            </a:r>
          </a:p>
          <a:p>
            <a:pPr marL="342900" indent="-342900">
              <a:buFont typeface="+mj-lt"/>
              <a:buAutoNum type="arabicPeriod"/>
            </a:pPr>
            <a:r>
              <a:rPr lang="en-US" dirty="0">
                <a:latin typeface="Avenir Medium"/>
                <a:cs typeface="Avenir Medium"/>
              </a:rPr>
              <a:t>Increased demand for low-grade wood under integrated harvesting; and</a:t>
            </a:r>
          </a:p>
          <a:p>
            <a:pPr marL="342900" indent="-342900">
              <a:buFont typeface="+mj-lt"/>
              <a:buAutoNum type="arabicPeriod"/>
            </a:pPr>
            <a:r>
              <a:rPr lang="en-US" dirty="0">
                <a:latin typeface="Avenir Medium"/>
                <a:cs typeface="Avenir Medium"/>
              </a:rPr>
              <a:t>Complete independence from integrated harvesting (</a:t>
            </a:r>
            <a:r>
              <a:rPr lang="en-US" dirty="0" err="1">
                <a:latin typeface="Avenir Medium"/>
                <a:cs typeface="Avenir Medium"/>
              </a:rPr>
              <a:t>ie</a:t>
            </a:r>
            <a:r>
              <a:rPr lang="en-US" dirty="0">
                <a:latin typeface="Avenir Medium"/>
                <a:cs typeface="Avenir Medium"/>
              </a:rPr>
              <a:t> harvesting </a:t>
            </a:r>
            <a:br>
              <a:rPr lang="en-US" dirty="0">
                <a:latin typeface="Avenir Medium"/>
                <a:cs typeface="Avenir Medium"/>
              </a:rPr>
            </a:br>
            <a:r>
              <a:rPr lang="en-US" dirty="0">
                <a:latin typeface="Avenir Medium"/>
                <a:cs typeface="Avenir Medium"/>
              </a:rPr>
              <a:t>low-grade wood exclusively.</a:t>
            </a:r>
            <a:endParaRPr lang="en-US" dirty="0">
              <a:latin typeface="Avenir Black"/>
              <a:cs typeface="Avenir Black"/>
            </a:endParaRPr>
          </a:p>
        </p:txBody>
      </p:sp>
      <p:graphicFrame>
        <p:nvGraphicFramePr>
          <p:cNvPr id="6" name="Table 5"/>
          <p:cNvGraphicFramePr>
            <a:graphicFrameLocks noGrp="1"/>
          </p:cNvGraphicFramePr>
          <p:nvPr/>
        </p:nvGraphicFramePr>
        <p:xfrm>
          <a:off x="889000" y="4967111"/>
          <a:ext cx="3866445" cy="1112520"/>
        </p:xfrm>
        <a:graphic>
          <a:graphicData uri="http://schemas.openxmlformats.org/drawingml/2006/table">
            <a:tbl>
              <a:tblPr firstRow="1" bandRow="1">
                <a:tableStyleId>{2D5ABB26-0587-4C30-8999-92F81FD0307C}</a:tableStyleId>
              </a:tblPr>
              <a:tblGrid>
                <a:gridCol w="2102556">
                  <a:extLst>
                    <a:ext uri="{9D8B030D-6E8A-4147-A177-3AD203B41FA5}">
                      <a16:colId xmlns:a16="http://schemas.microsoft.com/office/drawing/2014/main" val="20000"/>
                    </a:ext>
                  </a:extLst>
                </a:gridCol>
                <a:gridCol w="1763889">
                  <a:extLst>
                    <a:ext uri="{9D8B030D-6E8A-4147-A177-3AD203B41FA5}">
                      <a16:colId xmlns:a16="http://schemas.microsoft.com/office/drawing/2014/main" val="20001"/>
                    </a:ext>
                  </a:extLst>
                </a:gridCol>
              </a:tblGrid>
              <a:tr h="370840">
                <a:tc>
                  <a:txBody>
                    <a:bodyPr/>
                    <a:lstStyle/>
                    <a:p>
                      <a:r>
                        <a:rPr lang="en-US" b="1" dirty="0">
                          <a:solidFill>
                            <a:srgbClr val="FFFFFF"/>
                          </a:solidFill>
                        </a:rPr>
                        <a:t>Product</a:t>
                      </a:r>
                    </a:p>
                  </a:txBody>
                  <a:tcPr>
                    <a:solidFill>
                      <a:srgbClr val="6666FF"/>
                    </a:solidFill>
                  </a:tcPr>
                </a:tc>
                <a:tc>
                  <a:txBody>
                    <a:bodyPr/>
                    <a:lstStyle/>
                    <a:p>
                      <a:pPr algn="r"/>
                      <a:r>
                        <a:rPr lang="en-US" b="1" dirty="0">
                          <a:solidFill>
                            <a:srgbClr val="FFFFFF"/>
                          </a:solidFill>
                        </a:rPr>
                        <a:t>$/green</a:t>
                      </a:r>
                      <a:r>
                        <a:rPr lang="en-US" b="1" baseline="0" dirty="0">
                          <a:solidFill>
                            <a:srgbClr val="FFFFFF"/>
                          </a:solidFill>
                        </a:rPr>
                        <a:t> ton</a:t>
                      </a:r>
                      <a:endParaRPr lang="en-US" b="1" dirty="0">
                        <a:solidFill>
                          <a:srgbClr val="FFFFFF"/>
                        </a:solidFill>
                      </a:endParaRPr>
                    </a:p>
                  </a:txBody>
                  <a:tcPr>
                    <a:solidFill>
                      <a:srgbClr val="6666FF"/>
                    </a:solidFill>
                  </a:tcPr>
                </a:tc>
                <a:extLst>
                  <a:ext uri="{0D108BD9-81ED-4DB2-BD59-A6C34878D82A}">
                    <a16:rowId xmlns:a16="http://schemas.microsoft.com/office/drawing/2014/main" val="10000"/>
                  </a:ext>
                </a:extLst>
              </a:tr>
              <a:tr h="370840">
                <a:tc>
                  <a:txBody>
                    <a:bodyPr/>
                    <a:lstStyle/>
                    <a:p>
                      <a:r>
                        <a:rPr lang="en-US" dirty="0"/>
                        <a:t>Bole chips</a:t>
                      </a:r>
                    </a:p>
                  </a:txBody>
                  <a:tcPr/>
                </a:tc>
                <a:tc>
                  <a:txBody>
                    <a:bodyPr/>
                    <a:lstStyle/>
                    <a:p>
                      <a:pPr algn="r"/>
                      <a:r>
                        <a:rPr lang="en-US" dirty="0"/>
                        <a:t>$40 - $64</a:t>
                      </a:r>
                    </a:p>
                  </a:txBody>
                  <a:tcPr/>
                </a:tc>
                <a:extLst>
                  <a:ext uri="{0D108BD9-81ED-4DB2-BD59-A6C34878D82A}">
                    <a16:rowId xmlns:a16="http://schemas.microsoft.com/office/drawing/2014/main" val="10001"/>
                  </a:ext>
                </a:extLst>
              </a:tr>
              <a:tr h="370840">
                <a:tc>
                  <a:txBody>
                    <a:bodyPr/>
                    <a:lstStyle/>
                    <a:p>
                      <a:r>
                        <a:rPr lang="en-US" dirty="0"/>
                        <a:t>Whole-tree chips</a:t>
                      </a:r>
                    </a:p>
                  </a:txBody>
                  <a:tcPr/>
                </a:tc>
                <a:tc>
                  <a:txBody>
                    <a:bodyPr/>
                    <a:lstStyle/>
                    <a:p>
                      <a:pPr algn="r"/>
                      <a:r>
                        <a:rPr lang="en-US" dirty="0"/>
                        <a:t>$30 - $40</a:t>
                      </a: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5024340" y="5156301"/>
            <a:ext cx="3722110" cy="923330"/>
          </a:xfrm>
          <a:prstGeom prst="rect">
            <a:avLst/>
          </a:prstGeom>
          <a:noFill/>
        </p:spPr>
        <p:txBody>
          <a:bodyPr wrap="square" rtlCol="0">
            <a:spAutoFit/>
          </a:bodyPr>
          <a:lstStyle/>
          <a:p>
            <a:r>
              <a:rPr lang="en-US" i="1" dirty="0"/>
              <a:t>Higher costs occur when low-grade</a:t>
            </a:r>
            <a:br>
              <a:rPr lang="en-US" i="1" dirty="0"/>
            </a:br>
            <a:r>
              <a:rPr lang="en-US" i="1" dirty="0"/>
              <a:t>wood is harvested for energy rather than as part of integrated harvesting.</a:t>
            </a:r>
          </a:p>
        </p:txBody>
      </p:sp>
      <p:sp>
        <p:nvSpPr>
          <p:cNvPr id="15" name="TextBox 14"/>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16" name="TextBox 15">
            <a:extLst>
              <a:ext uri="{FF2B5EF4-FFF2-40B4-BE49-F238E27FC236}">
                <a16:creationId xmlns:a16="http://schemas.microsoft.com/office/drawing/2014/main" id="{3DD66177-ACB4-174C-827A-F4098C0DA4D1}"/>
              </a:ext>
            </a:extLst>
          </p:cNvPr>
          <p:cNvSpPr txBox="1"/>
          <p:nvPr/>
        </p:nvSpPr>
        <p:spPr>
          <a:xfrm rot="16200000">
            <a:off x="6775262" y="3696639"/>
            <a:ext cx="4104009" cy="584775"/>
          </a:xfrm>
          <a:prstGeom prst="rect">
            <a:avLst/>
          </a:prstGeom>
          <a:noFill/>
        </p:spPr>
        <p:txBody>
          <a:bodyPr wrap="none" rtlCol="0">
            <a:spAutoFit/>
          </a:bodyPr>
          <a:lstStyle/>
          <a:p>
            <a:r>
              <a:rPr lang="en-US" sz="3200" b="1" dirty="0">
                <a:solidFill>
                  <a:srgbClr val="929CFF"/>
                </a:solidFill>
              </a:rPr>
              <a:t>………….sidebar…………..</a:t>
            </a:r>
          </a:p>
        </p:txBody>
      </p:sp>
    </p:spTree>
    <p:extLst>
      <p:ext uri="{BB962C8B-B14F-4D97-AF65-F5344CB8AC3E}">
        <p14:creationId xmlns:p14="http://schemas.microsoft.com/office/powerpoint/2010/main" val="30874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4105254"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VTWFSS conclusions</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461679"/>
            <a:ext cx="3621980" cy="307777"/>
          </a:xfrm>
          <a:prstGeom prst="rect">
            <a:avLst/>
          </a:prstGeom>
          <a:noFill/>
        </p:spPr>
        <p:txBody>
          <a:bodyPr wrap="none" rtlCol="0">
            <a:spAutoFit/>
          </a:bodyPr>
          <a:lstStyle/>
          <a:p>
            <a:r>
              <a:rPr lang="en-US" sz="1400" dirty="0"/>
              <a:t>Vermont Wood Fuel Supply Study, BERC (2007)</a:t>
            </a:r>
          </a:p>
        </p:txBody>
      </p:sp>
      <p:sp>
        <p:nvSpPr>
          <p:cNvPr id="10" name="TextBox 9"/>
          <p:cNvSpPr txBox="1"/>
          <p:nvPr/>
        </p:nvSpPr>
        <p:spPr>
          <a:xfrm>
            <a:off x="389339" y="728461"/>
            <a:ext cx="8539772" cy="369332"/>
          </a:xfrm>
          <a:prstGeom prst="rect">
            <a:avLst/>
          </a:prstGeom>
          <a:noFill/>
        </p:spPr>
        <p:txBody>
          <a:bodyPr wrap="square" rtlCol="0">
            <a:spAutoFit/>
          </a:bodyPr>
          <a:lstStyle/>
          <a:p>
            <a:pPr marL="285750" indent="-285750">
              <a:buFont typeface="Arial"/>
              <a:buChar char="•"/>
            </a:pPr>
            <a:r>
              <a:rPr lang="en-US" dirty="0">
                <a:latin typeface="Avenir Medium"/>
                <a:cs typeface="Avenir Medium"/>
              </a:rPr>
              <a:t>Vermont’s biomass supply is produced as a </a:t>
            </a:r>
            <a:r>
              <a:rPr lang="en-US" dirty="0">
                <a:latin typeface="Avenir Black"/>
                <a:cs typeface="Avenir Black"/>
              </a:rPr>
              <a:t>co-product </a:t>
            </a:r>
            <a:r>
              <a:rPr lang="en-US" dirty="0">
                <a:latin typeface="Avenir Medium"/>
                <a:cs typeface="Avenir Medium"/>
              </a:rPr>
              <a:t>of forest harvesting.</a:t>
            </a:r>
          </a:p>
        </p:txBody>
      </p:sp>
      <p:sp>
        <p:nvSpPr>
          <p:cNvPr id="14" name="TextBox 13"/>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11" name="TextBox 10">
            <a:extLst>
              <a:ext uri="{FF2B5EF4-FFF2-40B4-BE49-F238E27FC236}">
                <a16:creationId xmlns:a16="http://schemas.microsoft.com/office/drawing/2014/main" id="{78760AF5-C7ED-C448-9A37-99CCB252BFE5}"/>
              </a:ext>
            </a:extLst>
          </p:cNvPr>
          <p:cNvSpPr txBox="1"/>
          <p:nvPr/>
        </p:nvSpPr>
        <p:spPr>
          <a:xfrm>
            <a:off x="389338" y="913127"/>
            <a:ext cx="8539772" cy="923330"/>
          </a:xfrm>
          <a:prstGeom prst="rect">
            <a:avLst/>
          </a:prstGeom>
          <a:noFill/>
        </p:spPr>
        <p:txBody>
          <a:bodyPr wrap="square" rtlCol="0">
            <a:spAutoFit/>
          </a:bodyPr>
          <a:lstStyle/>
          <a:p>
            <a:endParaRPr lang="en-US" dirty="0">
              <a:latin typeface="Avenir Medium"/>
              <a:cs typeface="Avenir Medium"/>
            </a:endParaRPr>
          </a:p>
          <a:p>
            <a:pPr marL="285750" indent="-285750">
              <a:buFont typeface="Arial"/>
              <a:buChar char="•"/>
            </a:pPr>
            <a:r>
              <a:rPr lang="en-US" dirty="0">
                <a:latin typeface="Avenir Medium"/>
                <a:cs typeface="Avenir Medium"/>
              </a:rPr>
              <a:t>Vermont’s forests have the capacity to sustain </a:t>
            </a:r>
            <a:r>
              <a:rPr lang="en-US" i="1" u="sng" dirty="0">
                <a:latin typeface="Avenir Black"/>
                <a:cs typeface="Avenir Black"/>
              </a:rPr>
              <a:t>some</a:t>
            </a:r>
            <a:r>
              <a:rPr lang="en-US" dirty="0">
                <a:latin typeface="Avenir Black"/>
                <a:cs typeface="Avenir Black"/>
              </a:rPr>
              <a:t> additional biomass fuel </a:t>
            </a:r>
            <a:r>
              <a:rPr lang="en-US" dirty="0">
                <a:latin typeface="Avenir Medium"/>
                <a:cs typeface="Avenir Medium"/>
              </a:rPr>
              <a:t>harvest: 0.25 – 1.9 million green tons.</a:t>
            </a:r>
          </a:p>
        </p:txBody>
      </p:sp>
      <p:sp>
        <p:nvSpPr>
          <p:cNvPr id="12" name="TextBox 11">
            <a:extLst>
              <a:ext uri="{FF2B5EF4-FFF2-40B4-BE49-F238E27FC236}">
                <a16:creationId xmlns:a16="http://schemas.microsoft.com/office/drawing/2014/main" id="{568EA1BC-DCC7-AE46-A7FB-931F3CCCF78D}"/>
              </a:ext>
            </a:extLst>
          </p:cNvPr>
          <p:cNvSpPr txBox="1"/>
          <p:nvPr/>
        </p:nvSpPr>
        <p:spPr>
          <a:xfrm>
            <a:off x="389338" y="1605224"/>
            <a:ext cx="8539772" cy="646331"/>
          </a:xfrm>
          <a:prstGeom prst="rect">
            <a:avLst/>
          </a:prstGeom>
          <a:noFill/>
        </p:spPr>
        <p:txBody>
          <a:bodyPr wrap="square" rtlCol="0">
            <a:spAutoFit/>
          </a:bodyPr>
          <a:lstStyle/>
          <a:p>
            <a:pPr marL="285750" indent="-285750">
              <a:buFont typeface="Arial"/>
              <a:buChar char="•"/>
            </a:pPr>
            <a:endParaRPr lang="en-US" dirty="0">
              <a:latin typeface="Avenir Medium"/>
              <a:cs typeface="Avenir Medium"/>
            </a:endParaRPr>
          </a:p>
          <a:p>
            <a:pPr marL="285750" indent="-285750">
              <a:buFont typeface="Arial"/>
              <a:buChar char="•"/>
            </a:pPr>
            <a:r>
              <a:rPr lang="en-US" dirty="0">
                <a:latin typeface="Avenir Medium"/>
                <a:cs typeface="Avenir Medium"/>
              </a:rPr>
              <a:t>Some </a:t>
            </a:r>
            <a:r>
              <a:rPr lang="en-US" u="sng" dirty="0">
                <a:latin typeface="Avenir Medium"/>
                <a:cs typeface="Avenir Medium"/>
              </a:rPr>
              <a:t>counties</a:t>
            </a:r>
            <a:r>
              <a:rPr lang="en-US" dirty="0">
                <a:latin typeface="Avenir Medium"/>
                <a:cs typeface="Avenir Medium"/>
              </a:rPr>
              <a:t> have greater capacity than others.</a:t>
            </a:r>
          </a:p>
        </p:txBody>
      </p:sp>
      <p:sp>
        <p:nvSpPr>
          <p:cNvPr id="13" name="TextBox 12">
            <a:extLst>
              <a:ext uri="{FF2B5EF4-FFF2-40B4-BE49-F238E27FC236}">
                <a16:creationId xmlns:a16="http://schemas.microsoft.com/office/drawing/2014/main" id="{88B6EA27-24B5-2644-9806-6E57FD01C016}"/>
              </a:ext>
            </a:extLst>
          </p:cNvPr>
          <p:cNvSpPr txBox="1"/>
          <p:nvPr/>
        </p:nvSpPr>
        <p:spPr>
          <a:xfrm>
            <a:off x="389338" y="2159221"/>
            <a:ext cx="8539772" cy="923330"/>
          </a:xfrm>
          <a:prstGeom prst="rect">
            <a:avLst/>
          </a:prstGeom>
          <a:noFill/>
        </p:spPr>
        <p:txBody>
          <a:bodyPr wrap="square" rtlCol="0">
            <a:spAutoFit/>
          </a:bodyPr>
          <a:lstStyle/>
          <a:p>
            <a:endParaRPr lang="en-US" dirty="0">
              <a:latin typeface="Avenir Medium"/>
              <a:cs typeface="Avenir Medium"/>
            </a:endParaRPr>
          </a:p>
          <a:p>
            <a:pPr marL="285750" indent="-285750">
              <a:buFont typeface="Arial"/>
              <a:buChar char="•"/>
            </a:pPr>
            <a:r>
              <a:rPr lang="en-US" dirty="0">
                <a:latin typeface="Avenir Medium"/>
                <a:cs typeface="Avenir Medium"/>
              </a:rPr>
              <a:t>The future of the </a:t>
            </a:r>
            <a:r>
              <a:rPr lang="en-US" u="sng" dirty="0">
                <a:latin typeface="Avenir Medium"/>
                <a:cs typeface="Avenir Medium"/>
              </a:rPr>
              <a:t>pulp and paper industry </a:t>
            </a:r>
            <a:r>
              <a:rPr lang="en-US" dirty="0">
                <a:latin typeface="Avenir Medium"/>
                <a:cs typeface="Avenir Medium"/>
              </a:rPr>
              <a:t>will effect the harvest &amp; cost of biomass for heating.</a:t>
            </a:r>
          </a:p>
        </p:txBody>
      </p:sp>
      <p:sp>
        <p:nvSpPr>
          <p:cNvPr id="15" name="TextBox 14">
            <a:extLst>
              <a:ext uri="{FF2B5EF4-FFF2-40B4-BE49-F238E27FC236}">
                <a16:creationId xmlns:a16="http://schemas.microsoft.com/office/drawing/2014/main" id="{CD3B8E0A-310F-7C4E-A42A-C75241BD3B95}"/>
              </a:ext>
            </a:extLst>
          </p:cNvPr>
          <p:cNvSpPr txBox="1"/>
          <p:nvPr/>
        </p:nvSpPr>
        <p:spPr>
          <a:xfrm>
            <a:off x="389338" y="2907260"/>
            <a:ext cx="8539772" cy="923330"/>
          </a:xfrm>
          <a:prstGeom prst="rect">
            <a:avLst/>
          </a:prstGeom>
          <a:noFill/>
        </p:spPr>
        <p:txBody>
          <a:bodyPr wrap="square" rtlCol="0">
            <a:spAutoFit/>
          </a:bodyPr>
          <a:lstStyle/>
          <a:p>
            <a:pPr marL="285750" indent="-285750">
              <a:buFont typeface="Arial"/>
              <a:buChar char="•"/>
            </a:pPr>
            <a:endParaRPr lang="en-US" dirty="0">
              <a:latin typeface="Avenir Medium"/>
              <a:cs typeface="Avenir Medium"/>
            </a:endParaRPr>
          </a:p>
          <a:p>
            <a:pPr marL="285750" indent="-285750">
              <a:buFont typeface="Arial"/>
              <a:buChar char="•"/>
            </a:pPr>
            <a:r>
              <a:rPr lang="en-US" dirty="0">
                <a:latin typeface="Avenir Medium"/>
                <a:cs typeface="Avenir Medium"/>
              </a:rPr>
              <a:t>Higher </a:t>
            </a:r>
            <a:r>
              <a:rPr lang="en-US" dirty="0">
                <a:latin typeface="Avenir Black"/>
                <a:cs typeface="Avenir Black"/>
              </a:rPr>
              <a:t>prices</a:t>
            </a:r>
            <a:r>
              <a:rPr lang="en-US" dirty="0">
                <a:latin typeface="Avenir Medium"/>
                <a:cs typeface="Avenir Medium"/>
              </a:rPr>
              <a:t> paid for wood fuel will increase harvest and reliability of biomass supply.</a:t>
            </a:r>
          </a:p>
        </p:txBody>
      </p:sp>
      <p:sp>
        <p:nvSpPr>
          <p:cNvPr id="16" name="TextBox 15">
            <a:extLst>
              <a:ext uri="{FF2B5EF4-FFF2-40B4-BE49-F238E27FC236}">
                <a16:creationId xmlns:a16="http://schemas.microsoft.com/office/drawing/2014/main" id="{00AD0083-134B-A140-A293-AD19E956614D}"/>
              </a:ext>
            </a:extLst>
          </p:cNvPr>
          <p:cNvSpPr txBox="1"/>
          <p:nvPr/>
        </p:nvSpPr>
        <p:spPr>
          <a:xfrm>
            <a:off x="389338" y="3738256"/>
            <a:ext cx="8539772" cy="923330"/>
          </a:xfrm>
          <a:prstGeom prst="rect">
            <a:avLst/>
          </a:prstGeom>
          <a:noFill/>
        </p:spPr>
        <p:txBody>
          <a:bodyPr wrap="square" rtlCol="0">
            <a:spAutoFit/>
          </a:bodyPr>
          <a:lstStyle/>
          <a:p>
            <a:pPr marL="285750" indent="-285750">
              <a:buFont typeface="Arial"/>
              <a:buChar char="•"/>
            </a:pPr>
            <a:endParaRPr lang="en-US" dirty="0">
              <a:latin typeface="Avenir Medium"/>
              <a:cs typeface="Avenir Medium"/>
            </a:endParaRPr>
          </a:p>
          <a:p>
            <a:pPr marL="285750" indent="-285750">
              <a:buFont typeface="Arial"/>
              <a:buChar char="•"/>
            </a:pPr>
            <a:r>
              <a:rPr lang="en-US" dirty="0">
                <a:latin typeface="Avenir Medium"/>
                <a:cs typeface="Avenir Medium"/>
              </a:rPr>
              <a:t>Bole- &amp; whole-tree chips may become a </a:t>
            </a:r>
            <a:r>
              <a:rPr lang="en-US" dirty="0">
                <a:latin typeface="Avenir Black"/>
                <a:cs typeface="Avenir Black"/>
              </a:rPr>
              <a:t>commodity</a:t>
            </a:r>
            <a:r>
              <a:rPr lang="en-US" dirty="0">
                <a:latin typeface="Avenir Medium"/>
                <a:cs typeface="Avenir Medium"/>
              </a:rPr>
              <a:t> on their own rather than as a co-product.</a:t>
            </a:r>
          </a:p>
        </p:txBody>
      </p:sp>
      <p:sp>
        <p:nvSpPr>
          <p:cNvPr id="17" name="TextBox 16">
            <a:extLst>
              <a:ext uri="{FF2B5EF4-FFF2-40B4-BE49-F238E27FC236}">
                <a16:creationId xmlns:a16="http://schemas.microsoft.com/office/drawing/2014/main" id="{83E4956A-EE11-D141-94EF-249CF376FF40}"/>
              </a:ext>
            </a:extLst>
          </p:cNvPr>
          <p:cNvSpPr txBox="1"/>
          <p:nvPr/>
        </p:nvSpPr>
        <p:spPr>
          <a:xfrm>
            <a:off x="389338" y="4652211"/>
            <a:ext cx="8539772" cy="1477328"/>
          </a:xfrm>
          <a:prstGeom prst="rect">
            <a:avLst/>
          </a:prstGeom>
          <a:noFill/>
        </p:spPr>
        <p:txBody>
          <a:bodyPr wrap="square" rtlCol="0">
            <a:spAutoFit/>
          </a:bodyPr>
          <a:lstStyle/>
          <a:p>
            <a:pPr marL="285750" indent="-285750">
              <a:buFont typeface="Arial"/>
              <a:buChar char="•"/>
            </a:pPr>
            <a:endParaRPr lang="en-US" dirty="0">
              <a:latin typeface="Avenir Medium"/>
              <a:cs typeface="Avenir Medium"/>
            </a:endParaRPr>
          </a:p>
          <a:p>
            <a:pPr marL="285750" indent="-285750">
              <a:buFont typeface="Arial"/>
              <a:buChar char="•"/>
            </a:pPr>
            <a:r>
              <a:rPr lang="en-US" dirty="0">
                <a:latin typeface="Avenir Black"/>
                <a:cs typeface="Avenir Black"/>
              </a:rPr>
              <a:t>Loggers &amp; mills are barely surviving</a:t>
            </a:r>
            <a:r>
              <a:rPr lang="en-US" dirty="0">
                <a:latin typeface="Avenir Medium"/>
                <a:cs typeface="Avenir Medium"/>
              </a:rPr>
              <a:t>.</a:t>
            </a:r>
          </a:p>
          <a:p>
            <a:pPr marL="742950" lvl="1" indent="-285750">
              <a:buFont typeface="Arial"/>
              <a:buChar char="•"/>
            </a:pPr>
            <a:r>
              <a:rPr lang="en-US" dirty="0">
                <a:latin typeface="Avenir Medium"/>
                <a:cs typeface="Avenir Medium"/>
              </a:rPr>
              <a:t>Average age of loggers is 45.</a:t>
            </a:r>
          </a:p>
          <a:p>
            <a:pPr marL="742950" lvl="1" indent="-285750">
              <a:buFont typeface="Arial"/>
              <a:buChar char="•"/>
            </a:pPr>
            <a:r>
              <a:rPr lang="en-US" dirty="0">
                <a:latin typeface="Avenir Medium"/>
                <a:cs typeface="Avenir Medium"/>
              </a:rPr>
              <a:t>There are no new sawmills in Vermont.</a:t>
            </a:r>
          </a:p>
          <a:p>
            <a:pPr marL="742950" lvl="1" indent="-285750">
              <a:buFont typeface="Arial"/>
              <a:buChar char="•"/>
            </a:pPr>
            <a:r>
              <a:rPr lang="en-US" dirty="0">
                <a:latin typeface="Avenir Medium"/>
                <a:cs typeface="Avenir Medium"/>
              </a:rPr>
              <a:t>Pulp mill activity is decreasing.</a:t>
            </a:r>
            <a:endParaRPr lang="en-US" dirty="0">
              <a:latin typeface="Avenir Black"/>
              <a:cs typeface="Avenir Black"/>
            </a:endParaRPr>
          </a:p>
        </p:txBody>
      </p:sp>
    </p:spTree>
    <p:extLst>
      <p:ext uri="{BB962C8B-B14F-4D97-AF65-F5344CB8AC3E}">
        <p14:creationId xmlns:p14="http://schemas.microsoft.com/office/powerpoint/2010/main" val="32075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890429" cy="584776"/>
          </a:xfrm>
          <a:prstGeom prst="rect">
            <a:avLst/>
          </a:prstGeom>
          <a:noFill/>
        </p:spPr>
        <p:txBody>
          <a:bodyPr wrap="none" rtlCol="0">
            <a:spAutoFit/>
          </a:bodyPr>
          <a:lstStyle/>
          <a:p>
            <a:pPr defTabSz="914400"/>
            <a:r>
              <a:rPr lang="en-US" sz="3200" dirty="0">
                <a:solidFill>
                  <a:srgbClr val="FFFFFF"/>
                </a:solidFill>
                <a:latin typeface="Avenir Heavy"/>
                <a:cs typeface="Avenir Heavy"/>
              </a:rPr>
              <a:t>Capacity to expand wood energy in VT?</a:t>
            </a:r>
          </a:p>
        </p:txBody>
      </p:sp>
      <p:sp>
        <p:nvSpPr>
          <p:cNvPr id="6" name="TextBox 5"/>
          <p:cNvSpPr txBox="1"/>
          <p:nvPr/>
        </p:nvSpPr>
        <p:spPr>
          <a:xfrm>
            <a:off x="228600" y="781210"/>
            <a:ext cx="8517850" cy="3739486"/>
          </a:xfrm>
          <a:prstGeom prst="rect">
            <a:avLst/>
          </a:prstGeom>
          <a:noFill/>
        </p:spPr>
        <p:txBody>
          <a:bodyPr wrap="square" rtlCol="0">
            <a:spAutoFit/>
          </a:bodyPr>
          <a:lstStyle/>
          <a:p>
            <a:pPr marL="3175" indent="-3175">
              <a:lnSpc>
                <a:spcPct val="120000"/>
              </a:lnSpc>
            </a:pPr>
            <a:r>
              <a:rPr lang="en-US" dirty="0">
                <a:solidFill>
                  <a:prstClr val="black"/>
                </a:solidFill>
                <a:latin typeface="Avenir Medium"/>
                <a:cs typeface="Avenir Medium"/>
              </a:rPr>
              <a:t>What are the implications of </a:t>
            </a:r>
            <a:r>
              <a:rPr lang="en-US" dirty="0">
                <a:solidFill>
                  <a:prstClr val="black"/>
                </a:solidFill>
                <a:latin typeface="Avenir Black"/>
                <a:cs typeface="Avenir Black"/>
              </a:rPr>
              <a:t>some additional “low-grade” wood fuel</a:t>
            </a:r>
            <a:r>
              <a:rPr lang="en-US" dirty="0">
                <a:solidFill>
                  <a:prstClr val="black"/>
                </a:solidFill>
                <a:latin typeface="Avenir Medium"/>
                <a:cs typeface="Avenir Medium"/>
              </a:rPr>
              <a:t>?</a:t>
            </a:r>
            <a:br>
              <a:rPr lang="en-US" dirty="0">
                <a:solidFill>
                  <a:prstClr val="black"/>
                </a:solidFill>
                <a:latin typeface="Avenir Medium"/>
                <a:cs typeface="Avenir Medium"/>
              </a:rPr>
            </a:br>
            <a:endParaRPr lang="en-US" dirty="0">
              <a:solidFill>
                <a:prstClr val="black"/>
              </a:solidFill>
              <a:latin typeface="Avenir Medium"/>
              <a:cs typeface="Avenir Medium"/>
            </a:endParaRPr>
          </a:p>
          <a:p>
            <a:pPr marL="285750" indent="-285750">
              <a:lnSpc>
                <a:spcPct val="120000"/>
              </a:lnSpc>
              <a:buFont typeface="Arial"/>
              <a:buChar char="•"/>
            </a:pPr>
            <a:r>
              <a:rPr lang="en-US" dirty="0">
                <a:solidFill>
                  <a:prstClr val="black"/>
                </a:solidFill>
                <a:latin typeface="Avenir Medium"/>
                <a:cs typeface="Avenir Medium"/>
              </a:rPr>
              <a:t>250,000 – 900,000 additional green tons per year in sustainable scenarios.</a:t>
            </a:r>
          </a:p>
          <a:p>
            <a:pPr marL="285750" indent="-285750">
              <a:lnSpc>
                <a:spcPct val="120000"/>
              </a:lnSpc>
              <a:buFont typeface="Arial"/>
              <a:buChar char="•"/>
            </a:pPr>
            <a:endParaRPr lang="en-US" dirty="0">
              <a:solidFill>
                <a:prstClr val="black"/>
              </a:solidFill>
              <a:latin typeface="Avenir Medium"/>
              <a:cs typeface="Avenir Medium"/>
            </a:endParaRPr>
          </a:p>
          <a:p>
            <a:pPr marL="285750" indent="-285750">
              <a:lnSpc>
                <a:spcPct val="120000"/>
              </a:lnSpc>
              <a:buFont typeface="Arial"/>
              <a:buChar char="•"/>
            </a:pPr>
            <a:r>
              <a:rPr lang="en-US" dirty="0">
                <a:solidFill>
                  <a:prstClr val="black"/>
                </a:solidFill>
                <a:latin typeface="Avenir Medium"/>
                <a:cs typeface="Avenir Medium"/>
              </a:rPr>
              <a:t>The </a:t>
            </a:r>
            <a:r>
              <a:rPr lang="en-US" u="sng" dirty="0">
                <a:solidFill>
                  <a:prstClr val="black"/>
                </a:solidFill>
                <a:latin typeface="Avenir Medium"/>
                <a:cs typeface="Avenir Medium"/>
              </a:rPr>
              <a:t>conservative amount </a:t>
            </a:r>
            <a:r>
              <a:rPr lang="en-US" dirty="0">
                <a:solidFill>
                  <a:prstClr val="black"/>
                </a:solidFill>
                <a:latin typeface="Avenir Medium"/>
                <a:cs typeface="Avenir Medium"/>
              </a:rPr>
              <a:t>wouldn’t even fire one large electric generation facility.</a:t>
            </a:r>
          </a:p>
          <a:p>
            <a:pPr marL="285750" indent="-285750">
              <a:lnSpc>
                <a:spcPct val="120000"/>
              </a:lnSpc>
              <a:buFont typeface="Arial"/>
              <a:buChar char="•"/>
            </a:pPr>
            <a:endParaRPr lang="is-IS" dirty="0">
              <a:solidFill>
                <a:prstClr val="black"/>
              </a:solidFill>
              <a:latin typeface="Avenir Medium"/>
              <a:cs typeface="Avenir Medium"/>
            </a:endParaRPr>
          </a:p>
          <a:p>
            <a:pPr marL="285750" indent="-285750">
              <a:lnSpc>
                <a:spcPct val="120000"/>
              </a:lnSpc>
              <a:buFont typeface="Arial"/>
              <a:buChar char="•"/>
            </a:pPr>
            <a:r>
              <a:rPr lang="is-IS" dirty="0">
                <a:solidFill>
                  <a:prstClr val="black"/>
                </a:solidFill>
                <a:latin typeface="Avenir Medium"/>
                <a:cs typeface="Avenir Medium"/>
              </a:rPr>
              <a:t>The </a:t>
            </a:r>
            <a:r>
              <a:rPr lang="is-IS" u="sng" dirty="0">
                <a:solidFill>
                  <a:prstClr val="black"/>
                </a:solidFill>
                <a:latin typeface="Avenir Medium"/>
                <a:cs typeface="Avenir Medium"/>
              </a:rPr>
              <a:t>high estimate </a:t>
            </a:r>
            <a:r>
              <a:rPr lang="is-IS" dirty="0">
                <a:solidFill>
                  <a:prstClr val="black"/>
                </a:solidFill>
                <a:latin typeface="Avenir Medium"/>
                <a:cs typeface="Avenir Medium"/>
              </a:rPr>
              <a:t>would supply several power stations, OR </a:t>
            </a:r>
          </a:p>
          <a:p>
            <a:pPr marL="742950" lvl="1" indent="-285750">
              <a:lnSpc>
                <a:spcPct val="120000"/>
              </a:lnSpc>
              <a:buFont typeface="Arial"/>
              <a:buChar char="•"/>
            </a:pPr>
            <a:r>
              <a:rPr lang="is-IS" dirty="0">
                <a:solidFill>
                  <a:prstClr val="black"/>
                </a:solidFill>
                <a:latin typeface="Avenir Medium"/>
                <a:cs typeface="Avenir Medium"/>
              </a:rPr>
              <a:t>could be used to hat all of the states schools</a:t>
            </a:r>
          </a:p>
          <a:p>
            <a:pPr marL="742950" lvl="1" indent="-285750">
              <a:lnSpc>
                <a:spcPct val="120000"/>
              </a:lnSpc>
              <a:buFont typeface="Arial"/>
              <a:buChar char="•"/>
            </a:pPr>
            <a:r>
              <a:rPr lang="en-US" dirty="0">
                <a:solidFill>
                  <a:prstClr val="black"/>
                </a:solidFill>
                <a:latin typeface="Avenir Medium"/>
                <a:cs typeface="Avenir Medium"/>
              </a:rPr>
              <a:t>a</a:t>
            </a:r>
            <a:r>
              <a:rPr lang="is-IS" dirty="0">
                <a:solidFill>
                  <a:prstClr val="black"/>
                </a:solidFill>
                <a:latin typeface="Avenir Medium"/>
                <a:cs typeface="Avenir Medium"/>
              </a:rPr>
              <a:t>nd heat more homes; </a:t>
            </a:r>
          </a:p>
          <a:p>
            <a:pPr marL="742950" lvl="1" indent="-285750">
              <a:lnSpc>
                <a:spcPct val="120000"/>
              </a:lnSpc>
              <a:buFont typeface="Arial"/>
              <a:buChar char="•"/>
            </a:pPr>
            <a:r>
              <a:rPr lang="is-IS" dirty="0">
                <a:solidFill>
                  <a:prstClr val="black"/>
                </a:solidFill>
                <a:latin typeface="Avenir Medium"/>
                <a:cs typeface="Avenir Medium"/>
              </a:rPr>
              <a:t>plus heating districts like Monteplier and Brattleboro.</a:t>
            </a:r>
          </a:p>
        </p:txBody>
      </p:sp>
      <p:grpSp>
        <p:nvGrpSpPr>
          <p:cNvPr id="8" name="Group 7"/>
          <p:cNvGrpSpPr/>
          <p:nvPr/>
        </p:nvGrpSpPr>
        <p:grpSpPr>
          <a:xfrm>
            <a:off x="8098116" y="14530"/>
            <a:ext cx="830994" cy="634504"/>
            <a:chOff x="2066934" y="1319924"/>
            <a:chExt cx="3038142" cy="2464745"/>
          </a:xfrm>
        </p:grpSpPr>
        <p:sp>
          <p:nvSpPr>
            <p:cNvPr id="9" name="Oval 8"/>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ardrop 9"/>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18" name="TextBox 17"/>
          <p:cNvSpPr txBox="1"/>
          <p:nvPr/>
        </p:nvSpPr>
        <p:spPr>
          <a:xfrm>
            <a:off x="178472" y="6411567"/>
            <a:ext cx="8128851" cy="307777"/>
          </a:xfrm>
          <a:prstGeom prst="rect">
            <a:avLst/>
          </a:prstGeom>
          <a:noFill/>
        </p:spPr>
        <p:txBody>
          <a:bodyPr wrap="square" rtlCol="0">
            <a:spAutoFit/>
          </a:bodyPr>
          <a:lstStyle/>
          <a:p>
            <a:r>
              <a:rPr lang="en-US" sz="1400" dirty="0"/>
              <a:t>Vermont’s forests and our energy future, National Wildlife Federation and VNRC</a:t>
            </a:r>
          </a:p>
        </p:txBody>
      </p:sp>
      <p:sp>
        <p:nvSpPr>
          <p:cNvPr id="12" name="TextBox 11"/>
          <p:cNvSpPr txBox="1"/>
          <p:nvPr/>
        </p:nvSpPr>
        <p:spPr>
          <a:xfrm>
            <a:off x="248259" y="4874474"/>
            <a:ext cx="8517850" cy="747897"/>
          </a:xfrm>
          <a:prstGeom prst="rect">
            <a:avLst/>
          </a:prstGeom>
          <a:noFill/>
        </p:spPr>
        <p:txBody>
          <a:bodyPr wrap="square" rtlCol="0">
            <a:spAutoFit/>
          </a:bodyPr>
          <a:lstStyle/>
          <a:p>
            <a:pPr marL="3175" indent="-3175">
              <a:lnSpc>
                <a:spcPct val="120000"/>
              </a:lnSpc>
            </a:pPr>
            <a:r>
              <a:rPr lang="en-US" dirty="0">
                <a:solidFill>
                  <a:prstClr val="black"/>
                </a:solidFill>
                <a:latin typeface="Avenir Medium"/>
                <a:cs typeface="Avenir Medium"/>
              </a:rPr>
              <a:t>Vermont must use this small additional supply </a:t>
            </a:r>
            <a:r>
              <a:rPr lang="en-US" dirty="0">
                <a:solidFill>
                  <a:prstClr val="black"/>
                </a:solidFill>
                <a:latin typeface="Avenir Black"/>
                <a:cs typeface="Avenir Black"/>
              </a:rPr>
              <a:t>wisely and sustainably</a:t>
            </a:r>
            <a:r>
              <a:rPr lang="en-US" dirty="0">
                <a:solidFill>
                  <a:prstClr val="black"/>
                </a:solidFill>
                <a:latin typeface="Avenir Medium"/>
                <a:cs typeface="Avenir Medium"/>
              </a:rPr>
              <a:t>.</a:t>
            </a:r>
          </a:p>
          <a:p>
            <a:pPr marL="285750" indent="-285750">
              <a:lnSpc>
                <a:spcPct val="120000"/>
              </a:lnSpc>
              <a:buFont typeface="Arial"/>
              <a:buChar char="•"/>
            </a:pPr>
            <a:r>
              <a:rPr lang="en-US" dirty="0">
                <a:solidFill>
                  <a:prstClr val="black"/>
                </a:solidFill>
                <a:latin typeface="Avenir Medium"/>
                <a:cs typeface="Avenir Medium"/>
              </a:rPr>
              <a:t>Decentralized use would spread the economic benefits across the state.</a:t>
            </a:r>
            <a:endParaRPr lang="is-IS" dirty="0">
              <a:solidFill>
                <a:prstClr val="black"/>
              </a:solidFill>
              <a:latin typeface="Avenir Medium"/>
              <a:cs typeface="Avenir Medium"/>
            </a:endParaRPr>
          </a:p>
        </p:txBody>
      </p:sp>
    </p:spTree>
    <p:extLst>
      <p:ext uri="{BB962C8B-B14F-4D97-AF65-F5344CB8AC3E}">
        <p14:creationId xmlns:p14="http://schemas.microsoft.com/office/powerpoint/2010/main" val="30005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644278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Study of Vermont’s wood supply</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
        <p:nvSpPr>
          <p:cNvPr id="66" name="TextBox 65"/>
          <p:cNvSpPr txBox="1"/>
          <p:nvPr/>
        </p:nvSpPr>
        <p:spPr>
          <a:xfrm>
            <a:off x="425618" y="701168"/>
            <a:ext cx="8477136" cy="1080296"/>
          </a:xfrm>
          <a:prstGeom prst="rect">
            <a:avLst/>
          </a:prstGeom>
          <a:noFill/>
        </p:spPr>
        <p:txBody>
          <a:bodyPr wrap="square" rtlCol="0">
            <a:spAutoFit/>
          </a:bodyPr>
          <a:lstStyle/>
          <a:p>
            <a:pPr marL="3175" indent="-3175">
              <a:lnSpc>
                <a:spcPct val="120000"/>
              </a:lnSpc>
            </a:pPr>
            <a:r>
              <a:rPr lang="en-US" dirty="0">
                <a:solidFill>
                  <a:prstClr val="black"/>
                </a:solidFill>
                <a:latin typeface="Avenir Medium"/>
                <a:cs typeface="Avenir Medium"/>
              </a:rPr>
              <a:t>In 2007, Vermont’s Biomass Energy Research Center undertook a study called the </a:t>
            </a:r>
            <a:r>
              <a:rPr lang="en-US" dirty="0">
                <a:solidFill>
                  <a:prstClr val="black"/>
                </a:solidFill>
                <a:latin typeface="Avenir Black"/>
                <a:cs typeface="Avenir Black"/>
              </a:rPr>
              <a:t>Vermont Wood Fuel Supply Study </a:t>
            </a:r>
            <a:r>
              <a:rPr lang="en-US" dirty="0">
                <a:solidFill>
                  <a:prstClr val="black"/>
                </a:solidFill>
                <a:latin typeface="Avenir Medium"/>
                <a:cs typeface="Avenir Medium"/>
              </a:rPr>
              <a:t>(VTWFSS) to understand the capacity of Vermont’s forest to provide fuel in a sustainable fashion.</a:t>
            </a:r>
          </a:p>
        </p:txBody>
      </p:sp>
      <p:pic>
        <p:nvPicPr>
          <p:cNvPr id="4" name="Picture 3" descr="Screen Shot 2016-10-13 at 1.42.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1879601"/>
            <a:ext cx="4496867" cy="2401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23523" y="4447779"/>
            <a:ext cx="8222927" cy="1754327"/>
          </a:xfrm>
          <a:prstGeom prst="rect">
            <a:avLst/>
          </a:prstGeom>
          <a:noFill/>
        </p:spPr>
        <p:txBody>
          <a:bodyPr wrap="square" rtlCol="0">
            <a:spAutoFit/>
          </a:bodyPr>
          <a:lstStyle/>
          <a:p>
            <a:pPr marL="285750" indent="-285750">
              <a:buFont typeface="Arial"/>
              <a:buChar char="•"/>
            </a:pPr>
            <a:r>
              <a:rPr lang="en-US" dirty="0">
                <a:latin typeface="Avenir Medium"/>
                <a:cs typeface="Avenir Medium"/>
              </a:rPr>
              <a:t>The study focused on Vermont &amp; adjacent counties of NY, MA, NH and considered large users of wood fuel in those same areas.</a:t>
            </a:r>
          </a:p>
          <a:p>
            <a:pPr marL="285750" indent="-285750">
              <a:buFont typeface="Arial"/>
              <a:buChar char="•"/>
            </a:pPr>
            <a:r>
              <a:rPr lang="en-US" dirty="0">
                <a:latin typeface="Avenir Black"/>
                <a:cs typeface="Avenir Black"/>
              </a:rPr>
              <a:t>Goals:</a:t>
            </a:r>
          </a:p>
          <a:p>
            <a:pPr marL="800100" lvl="1" indent="-342900">
              <a:buFont typeface="+mj-lt"/>
              <a:buAutoNum type="arabicPeriod"/>
            </a:pPr>
            <a:r>
              <a:rPr lang="en-US" dirty="0">
                <a:latin typeface="Avenir Medium"/>
                <a:cs typeface="Avenir Medium"/>
              </a:rPr>
              <a:t>Determine the potential low-grade wood available for harvest;</a:t>
            </a:r>
          </a:p>
          <a:p>
            <a:pPr marL="800100" lvl="1" indent="-342900">
              <a:buFont typeface="+mj-lt"/>
              <a:buAutoNum type="arabicPeriod"/>
            </a:pPr>
            <a:r>
              <a:rPr lang="en-US" dirty="0">
                <a:latin typeface="Avenir Medium"/>
                <a:cs typeface="Avenir Medium"/>
              </a:rPr>
              <a:t>Model the impacts of future demand for fuel wood; and</a:t>
            </a:r>
          </a:p>
          <a:p>
            <a:pPr marL="800100" lvl="1" indent="-342900">
              <a:buFont typeface="+mj-lt"/>
              <a:buAutoNum type="arabicPeriod"/>
            </a:pPr>
            <a:r>
              <a:rPr lang="en-US" dirty="0">
                <a:latin typeface="Avenir Medium"/>
                <a:cs typeface="Avenir Medium"/>
              </a:rPr>
              <a:t>Examine economics of fuel wood supply.</a:t>
            </a:r>
          </a:p>
        </p:txBody>
      </p:sp>
      <p:sp>
        <p:nvSpPr>
          <p:cNvPr id="6" name="TextBox 5"/>
          <p:cNvSpPr txBox="1"/>
          <p:nvPr/>
        </p:nvSpPr>
        <p:spPr>
          <a:xfrm>
            <a:off x="5319889" y="2455333"/>
            <a:ext cx="3230087" cy="1200329"/>
          </a:xfrm>
          <a:prstGeom prst="rect">
            <a:avLst/>
          </a:prstGeom>
          <a:noFill/>
        </p:spPr>
        <p:txBody>
          <a:bodyPr wrap="square" rtlCol="0">
            <a:spAutoFit/>
          </a:bodyPr>
          <a:lstStyle/>
          <a:p>
            <a:r>
              <a:rPr lang="en-US" i="1" dirty="0"/>
              <a:t>Note that most forest data focuses on high quality wood used for timber.</a:t>
            </a:r>
            <a:br>
              <a:rPr lang="en-US" i="1" dirty="0"/>
            </a:br>
            <a:r>
              <a:rPr lang="en-US" i="1" dirty="0"/>
              <a:t>Energy wood is of lower quality.</a:t>
            </a:r>
          </a:p>
        </p:txBody>
      </p:sp>
    </p:spTree>
    <p:extLst>
      <p:ext uri="{BB962C8B-B14F-4D97-AF65-F5344CB8AC3E}">
        <p14:creationId xmlns:p14="http://schemas.microsoft.com/office/powerpoint/2010/main" val="32884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7099254"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Graphic of wood energy in Vermont</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461679"/>
            <a:ext cx="5532284" cy="307777"/>
          </a:xfrm>
          <a:prstGeom prst="rect">
            <a:avLst/>
          </a:prstGeom>
          <a:noFill/>
        </p:spPr>
        <p:txBody>
          <a:bodyPr wrap="none" rtlCol="0">
            <a:spAutoFit/>
          </a:bodyPr>
          <a:lstStyle/>
          <a:p>
            <a:r>
              <a:rPr lang="en-US" sz="1400" dirty="0"/>
              <a:t>http://</a:t>
            </a:r>
            <a:r>
              <a:rPr lang="en-US" sz="1400" dirty="0" err="1"/>
              <a:t>www.revermont.org</a:t>
            </a:r>
            <a:r>
              <a:rPr lang="en-US" sz="1400" dirty="0"/>
              <a:t>/technology/bioenergy/</a:t>
            </a:r>
            <a:r>
              <a:rPr lang="en-US" sz="1400" dirty="0" err="1"/>
              <a:t>modernwoodheating</a:t>
            </a:r>
            <a:r>
              <a:rPr lang="en-US" sz="1400" dirty="0"/>
              <a:t>/</a:t>
            </a:r>
          </a:p>
        </p:txBody>
      </p:sp>
      <p:pic>
        <p:nvPicPr>
          <p:cNvPr id="7" name="Picture 6" descr="Vermont-Wood-Heat-Facts-Im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1095"/>
            <a:ext cx="9144000" cy="4905579"/>
          </a:xfrm>
          <a:prstGeom prst="rect">
            <a:avLst/>
          </a:prstGeom>
        </p:spPr>
      </p:pic>
    </p:spTree>
    <p:extLst>
      <p:ext uri="{BB962C8B-B14F-4D97-AF65-F5344CB8AC3E}">
        <p14:creationId xmlns:p14="http://schemas.microsoft.com/office/powerpoint/2010/main" val="187598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817603"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Demand &amp; supply?</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461679"/>
            <a:ext cx="3621980" cy="307777"/>
          </a:xfrm>
          <a:prstGeom prst="rect">
            <a:avLst/>
          </a:prstGeom>
          <a:noFill/>
        </p:spPr>
        <p:txBody>
          <a:bodyPr wrap="none" rtlCol="0">
            <a:spAutoFit/>
          </a:bodyPr>
          <a:lstStyle/>
          <a:p>
            <a:r>
              <a:rPr lang="en-US" sz="1400" dirty="0"/>
              <a:t>Vermont Wood Fuel Supply Study, BERC (2007)</a:t>
            </a:r>
          </a:p>
        </p:txBody>
      </p:sp>
      <p:sp>
        <p:nvSpPr>
          <p:cNvPr id="66" name="TextBox 65"/>
          <p:cNvSpPr txBox="1"/>
          <p:nvPr/>
        </p:nvSpPr>
        <p:spPr>
          <a:xfrm>
            <a:off x="425618" y="701168"/>
            <a:ext cx="8320831" cy="1080296"/>
          </a:xfrm>
          <a:prstGeom prst="rect">
            <a:avLst/>
          </a:prstGeom>
          <a:noFill/>
        </p:spPr>
        <p:txBody>
          <a:bodyPr wrap="square" rtlCol="0">
            <a:spAutoFit/>
          </a:bodyPr>
          <a:lstStyle/>
          <a:p>
            <a:pPr marL="3175" indent="-3175">
              <a:lnSpc>
                <a:spcPct val="120000"/>
              </a:lnSpc>
            </a:pPr>
            <a:r>
              <a:rPr lang="en-US" dirty="0">
                <a:solidFill>
                  <a:prstClr val="black"/>
                </a:solidFill>
                <a:latin typeface="Avenir Medium"/>
                <a:cs typeface="Avenir Medium"/>
              </a:rPr>
              <a:t>Combined </a:t>
            </a:r>
            <a:r>
              <a:rPr lang="en-US" dirty="0">
                <a:solidFill>
                  <a:prstClr val="black"/>
                </a:solidFill>
                <a:latin typeface="Avenir Black"/>
                <a:cs typeface="Avenir Black"/>
              </a:rPr>
              <a:t>consumption</a:t>
            </a:r>
            <a:r>
              <a:rPr lang="en-US" dirty="0">
                <a:solidFill>
                  <a:prstClr val="black"/>
                </a:solidFill>
                <a:latin typeface="Avenir Medium"/>
                <a:cs typeface="Avenir Medium"/>
              </a:rPr>
              <a:t> of residue &amp; low-grade wood for pulp, biomass &amp; seasonal heating by chips or cordwood within the study are is estimated at </a:t>
            </a:r>
            <a:r>
              <a:rPr lang="en-US" dirty="0">
                <a:solidFill>
                  <a:prstClr val="black"/>
                </a:solidFill>
                <a:latin typeface="Avenir Black"/>
                <a:cs typeface="Avenir Black"/>
              </a:rPr>
              <a:t>3.5 million green tons annually</a:t>
            </a:r>
            <a:r>
              <a:rPr lang="en-US" dirty="0">
                <a:solidFill>
                  <a:prstClr val="black"/>
                </a:solidFill>
                <a:latin typeface="Avenir Medium"/>
                <a:cs typeface="Avenir Medium"/>
              </a:rPr>
              <a:t>.</a:t>
            </a:r>
          </a:p>
        </p:txBody>
      </p:sp>
      <p:sp>
        <p:nvSpPr>
          <p:cNvPr id="12" name="TextBox 11"/>
          <p:cNvSpPr txBox="1"/>
          <p:nvPr/>
        </p:nvSpPr>
        <p:spPr>
          <a:xfrm>
            <a:off x="423752" y="1739131"/>
            <a:ext cx="8477136" cy="415498"/>
          </a:xfrm>
          <a:prstGeom prst="rect">
            <a:avLst/>
          </a:prstGeom>
          <a:noFill/>
        </p:spPr>
        <p:txBody>
          <a:bodyPr wrap="square" rtlCol="0">
            <a:spAutoFit/>
          </a:bodyPr>
          <a:lstStyle/>
          <a:p>
            <a:pPr marL="285750" indent="-285750">
              <a:lnSpc>
                <a:spcPct val="120000"/>
              </a:lnSpc>
              <a:buFont typeface="Arial"/>
              <a:buChar char="•"/>
            </a:pPr>
            <a:r>
              <a:rPr lang="en-US" dirty="0">
                <a:solidFill>
                  <a:prstClr val="black"/>
                </a:solidFill>
                <a:latin typeface="Avenir Medium"/>
                <a:cs typeface="Avenir Medium"/>
              </a:rPr>
              <a:t>Today much of this need is met using wood harvested outside the study area.</a:t>
            </a:r>
          </a:p>
        </p:txBody>
      </p:sp>
      <p:graphicFrame>
        <p:nvGraphicFramePr>
          <p:cNvPr id="7" name="Table 6"/>
          <p:cNvGraphicFramePr>
            <a:graphicFrameLocks noGrp="1"/>
          </p:cNvGraphicFramePr>
          <p:nvPr/>
        </p:nvGraphicFramePr>
        <p:xfrm>
          <a:off x="425619" y="2921563"/>
          <a:ext cx="8320830" cy="2392680"/>
        </p:xfrm>
        <a:graphic>
          <a:graphicData uri="http://schemas.openxmlformats.org/drawingml/2006/table">
            <a:tbl>
              <a:tblPr firstRow="1" bandRow="1">
                <a:tableStyleId>{2D5ABB26-0587-4C30-8999-92F81FD0307C}</a:tableStyleId>
              </a:tblPr>
              <a:tblGrid>
                <a:gridCol w="3257381">
                  <a:extLst>
                    <a:ext uri="{9D8B030D-6E8A-4147-A177-3AD203B41FA5}">
                      <a16:colId xmlns:a16="http://schemas.microsoft.com/office/drawing/2014/main" val="20000"/>
                    </a:ext>
                  </a:extLst>
                </a:gridCol>
                <a:gridCol w="2427111">
                  <a:extLst>
                    <a:ext uri="{9D8B030D-6E8A-4147-A177-3AD203B41FA5}">
                      <a16:colId xmlns:a16="http://schemas.microsoft.com/office/drawing/2014/main" val="20001"/>
                    </a:ext>
                  </a:extLst>
                </a:gridCol>
                <a:gridCol w="2636338">
                  <a:extLst>
                    <a:ext uri="{9D8B030D-6E8A-4147-A177-3AD203B41FA5}">
                      <a16:colId xmlns:a16="http://schemas.microsoft.com/office/drawing/2014/main" val="20002"/>
                    </a:ext>
                  </a:extLst>
                </a:gridCol>
              </a:tblGrid>
              <a:tr h="370840">
                <a:tc>
                  <a:txBody>
                    <a:bodyPr/>
                    <a:lstStyle/>
                    <a:p>
                      <a:r>
                        <a:rPr lang="en-US" b="1" dirty="0">
                          <a:solidFill>
                            <a:schemeClr val="bg1"/>
                          </a:solidFill>
                        </a:rPr>
                        <a:t>In study area</a:t>
                      </a:r>
                    </a:p>
                  </a:txBody>
                  <a:tcPr>
                    <a:solidFill>
                      <a:srgbClr val="6666FF"/>
                    </a:solidFill>
                  </a:tcPr>
                </a:tc>
                <a:tc>
                  <a:txBody>
                    <a:bodyPr/>
                    <a:lstStyle/>
                    <a:p>
                      <a:pPr algn="r"/>
                      <a:r>
                        <a:rPr lang="en-US" b="1" i="1" dirty="0">
                          <a:solidFill>
                            <a:schemeClr val="bg1"/>
                          </a:solidFill>
                        </a:rPr>
                        <a:t>Just outside study area</a:t>
                      </a:r>
                    </a:p>
                  </a:txBody>
                  <a:tcPr>
                    <a:solidFill>
                      <a:srgbClr val="6666FF"/>
                    </a:solidFill>
                  </a:tcPr>
                </a:tc>
                <a:tc>
                  <a:txBody>
                    <a:bodyPr/>
                    <a:lstStyle/>
                    <a:p>
                      <a:pPr algn="r"/>
                      <a:r>
                        <a:rPr lang="en-US" b="1" dirty="0">
                          <a:solidFill>
                            <a:schemeClr val="bg1"/>
                          </a:solidFill>
                        </a:rPr>
                        <a:t>Green tons used</a:t>
                      </a:r>
                      <a:r>
                        <a:rPr lang="en-US" b="1" baseline="0" dirty="0">
                          <a:solidFill>
                            <a:schemeClr val="bg1"/>
                          </a:solidFill>
                        </a:rPr>
                        <a:t> annually</a:t>
                      </a:r>
                      <a:endParaRPr lang="en-US" b="1" dirty="0">
                        <a:solidFill>
                          <a:schemeClr val="bg1"/>
                        </a:solidFill>
                      </a:endParaRPr>
                    </a:p>
                  </a:txBody>
                  <a:tcPr>
                    <a:solidFill>
                      <a:srgbClr val="6666FF"/>
                    </a:solidFill>
                  </a:tcPr>
                </a:tc>
                <a:extLst>
                  <a:ext uri="{0D108BD9-81ED-4DB2-BD59-A6C34878D82A}">
                    <a16:rowId xmlns:a16="http://schemas.microsoft.com/office/drawing/2014/main" val="10000"/>
                  </a:ext>
                </a:extLst>
              </a:tr>
              <a:tr h="370840">
                <a:tc>
                  <a:txBody>
                    <a:bodyPr/>
                    <a:lstStyle/>
                    <a:p>
                      <a:r>
                        <a:rPr lang="en-US" dirty="0"/>
                        <a:t>1 pulp mill</a:t>
                      </a:r>
                    </a:p>
                  </a:txBody>
                  <a:tcPr/>
                </a:tc>
                <a:tc>
                  <a:txBody>
                    <a:bodyPr/>
                    <a:lstStyle/>
                    <a:p>
                      <a:pPr algn="r"/>
                      <a:r>
                        <a:rPr lang="en-US" i="1" dirty="0"/>
                        <a:t>3 </a:t>
                      </a:r>
                      <a:r>
                        <a:rPr lang="en-US" i="1" dirty="0" err="1"/>
                        <a:t>pulpmills</a:t>
                      </a:r>
                      <a:endParaRPr lang="en-US" i="1" dirty="0"/>
                    </a:p>
                  </a:txBody>
                  <a:tcPr/>
                </a:tc>
                <a:tc>
                  <a:txBody>
                    <a:bodyPr/>
                    <a:lstStyle/>
                    <a:p>
                      <a:pPr algn="r"/>
                      <a:r>
                        <a:rPr lang="en-US" dirty="0"/>
                        <a:t>750,000</a:t>
                      </a:r>
                    </a:p>
                  </a:txBody>
                  <a:tcPr/>
                </a:tc>
                <a:extLst>
                  <a:ext uri="{0D108BD9-81ED-4DB2-BD59-A6C34878D82A}">
                    <a16:rowId xmlns:a16="http://schemas.microsoft.com/office/drawing/2014/main" val="10001"/>
                  </a:ext>
                </a:extLst>
              </a:tr>
              <a:tr h="370840">
                <a:tc>
                  <a:txBody>
                    <a:bodyPr/>
                    <a:lstStyle/>
                    <a:p>
                      <a:r>
                        <a:rPr lang="en-US" dirty="0"/>
                        <a:t>6</a:t>
                      </a:r>
                      <a:r>
                        <a:rPr lang="en-US" baseline="0" dirty="0"/>
                        <a:t> biomass power plants</a:t>
                      </a:r>
                      <a:endParaRPr lang="en-US" dirty="0"/>
                    </a:p>
                  </a:txBody>
                  <a:tcPr/>
                </a:tc>
                <a:tc>
                  <a:txBody>
                    <a:bodyPr/>
                    <a:lstStyle/>
                    <a:p>
                      <a:pPr algn="r"/>
                      <a:r>
                        <a:rPr lang="en-US" i="1" dirty="0"/>
                        <a:t>5 power plants</a:t>
                      </a:r>
                    </a:p>
                  </a:txBody>
                  <a:tcPr/>
                </a:tc>
                <a:tc>
                  <a:txBody>
                    <a:bodyPr/>
                    <a:lstStyle/>
                    <a:p>
                      <a:pPr algn="r"/>
                      <a:r>
                        <a:rPr lang="en-US" dirty="0"/>
                        <a:t>1,400,000</a:t>
                      </a:r>
                    </a:p>
                  </a:txBody>
                  <a:tcPr/>
                </a:tc>
                <a:extLst>
                  <a:ext uri="{0D108BD9-81ED-4DB2-BD59-A6C34878D82A}">
                    <a16:rowId xmlns:a16="http://schemas.microsoft.com/office/drawing/2014/main" val="10002"/>
                  </a:ext>
                </a:extLst>
              </a:tr>
              <a:tr h="370840">
                <a:tc>
                  <a:txBody>
                    <a:bodyPr/>
                    <a:lstStyle/>
                    <a:p>
                      <a:r>
                        <a:rPr lang="en-US" dirty="0"/>
                        <a:t>Many</a:t>
                      </a:r>
                      <a:r>
                        <a:rPr lang="en-US" baseline="0" dirty="0"/>
                        <a:t> institutional &amp; commercial heating systems</a:t>
                      </a:r>
                      <a:endParaRPr lang="en-US" dirty="0"/>
                    </a:p>
                  </a:txBody>
                  <a:tcPr/>
                </a:tc>
                <a:tc>
                  <a:txBody>
                    <a:bodyPr/>
                    <a:lstStyle/>
                    <a:p>
                      <a:pPr algn="r"/>
                      <a:endParaRPr lang="en-US" i="1" dirty="0"/>
                    </a:p>
                  </a:txBody>
                  <a:tcPr/>
                </a:tc>
                <a:tc>
                  <a:txBody>
                    <a:bodyPr/>
                    <a:lstStyle/>
                    <a:p>
                      <a:pPr algn="r"/>
                      <a:r>
                        <a:rPr lang="en-US" dirty="0"/>
                        <a:t>40,000</a:t>
                      </a:r>
                    </a:p>
                  </a:txBody>
                  <a:tcPr/>
                </a:tc>
                <a:extLst>
                  <a:ext uri="{0D108BD9-81ED-4DB2-BD59-A6C34878D82A}">
                    <a16:rowId xmlns:a16="http://schemas.microsoft.com/office/drawing/2014/main" val="10003"/>
                  </a:ext>
                </a:extLst>
              </a:tr>
              <a:tr h="370840">
                <a:tc>
                  <a:txBody>
                    <a:bodyPr/>
                    <a:lstStyle/>
                    <a:p>
                      <a:r>
                        <a:rPr lang="en-US" dirty="0"/>
                        <a:t>Widespread</a:t>
                      </a:r>
                      <a:r>
                        <a:rPr lang="en-US" baseline="0" dirty="0"/>
                        <a:t> use of firewood for residential heating</a:t>
                      </a:r>
                      <a:endParaRPr lang="en-US" dirty="0"/>
                    </a:p>
                  </a:txBody>
                  <a:tcPr>
                    <a:lnB w="12700" cap="flat" cmpd="sng" algn="ctr">
                      <a:solidFill>
                        <a:schemeClr val="tx1"/>
                      </a:solidFill>
                      <a:prstDash val="solid"/>
                      <a:round/>
                      <a:headEnd type="none" w="med" len="med"/>
                      <a:tailEnd type="none" w="med" len="med"/>
                    </a:lnB>
                  </a:tcPr>
                </a:tc>
                <a:tc>
                  <a:txBody>
                    <a:bodyPr/>
                    <a:lstStyle/>
                    <a:p>
                      <a:pPr algn="r"/>
                      <a:endParaRPr lang="en-US" i="1" dirty="0"/>
                    </a:p>
                  </a:txBody>
                  <a:tcPr>
                    <a:lnB w="12700" cap="flat" cmpd="sng" algn="ctr">
                      <a:solidFill>
                        <a:schemeClr val="tx1"/>
                      </a:solidFill>
                      <a:prstDash val="solid"/>
                      <a:round/>
                      <a:headEnd type="none" w="med" len="med"/>
                      <a:tailEnd type="none" w="med" len="med"/>
                    </a:lnB>
                  </a:tcPr>
                </a:tc>
                <a:tc>
                  <a:txBody>
                    <a:bodyPr/>
                    <a:lstStyle/>
                    <a:p>
                      <a:pPr algn="r"/>
                      <a:r>
                        <a:rPr lang="en-US" dirty="0"/>
                        <a:t>1,400,000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4" name="TextBox 13"/>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Tree>
    <p:extLst>
      <p:ext uri="{BB962C8B-B14F-4D97-AF65-F5344CB8AC3E}">
        <p14:creationId xmlns:p14="http://schemas.microsoft.com/office/powerpoint/2010/main" val="210963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6058069"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Calculation of potential supply</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461679"/>
            <a:ext cx="3621980" cy="307777"/>
          </a:xfrm>
          <a:prstGeom prst="rect">
            <a:avLst/>
          </a:prstGeom>
          <a:noFill/>
        </p:spPr>
        <p:txBody>
          <a:bodyPr wrap="none" rtlCol="0">
            <a:spAutoFit/>
          </a:bodyPr>
          <a:lstStyle/>
          <a:p>
            <a:r>
              <a:rPr lang="en-US" sz="1400" dirty="0"/>
              <a:t>Vermont Wood Fuel Supply Study, BERC (2007)</a:t>
            </a:r>
          </a:p>
        </p:txBody>
      </p:sp>
      <p:sp>
        <p:nvSpPr>
          <p:cNvPr id="66" name="TextBox 65"/>
          <p:cNvSpPr txBox="1"/>
          <p:nvPr/>
        </p:nvSpPr>
        <p:spPr>
          <a:xfrm>
            <a:off x="425618" y="701168"/>
            <a:ext cx="8477136" cy="2409891"/>
          </a:xfrm>
          <a:prstGeom prst="rect">
            <a:avLst/>
          </a:prstGeom>
          <a:noFill/>
        </p:spPr>
        <p:txBody>
          <a:bodyPr wrap="square" rtlCol="0">
            <a:spAutoFit/>
          </a:bodyPr>
          <a:lstStyle/>
          <a:p>
            <a:pPr marL="3175" indent="-3175">
              <a:lnSpc>
                <a:spcPct val="120000"/>
              </a:lnSpc>
            </a:pPr>
            <a:r>
              <a:rPr lang="en-US" dirty="0">
                <a:solidFill>
                  <a:prstClr val="black"/>
                </a:solidFill>
                <a:latin typeface="Avenir Medium"/>
                <a:cs typeface="Avenir Medium"/>
              </a:rPr>
              <a:t>USDA Forest Service information about forests in study areas suggests this potential supply.</a:t>
            </a:r>
          </a:p>
          <a:p>
            <a:pPr marL="285750" indent="-285750">
              <a:lnSpc>
                <a:spcPct val="120000"/>
              </a:lnSpc>
              <a:buFont typeface="Arial"/>
              <a:buChar char="•"/>
            </a:pPr>
            <a:r>
              <a:rPr lang="en-US" dirty="0">
                <a:solidFill>
                  <a:prstClr val="black"/>
                </a:solidFill>
                <a:latin typeface="Avenir Medium"/>
                <a:cs typeface="Avenir Medium"/>
              </a:rPr>
              <a:t>9.3 million acres of forested land designated ‘timberland’ with:</a:t>
            </a:r>
          </a:p>
          <a:p>
            <a:pPr marL="742950" lvl="1" indent="-285750">
              <a:lnSpc>
                <a:spcPct val="120000"/>
              </a:lnSpc>
              <a:buFont typeface="Arial"/>
              <a:buChar char="•"/>
            </a:pPr>
            <a:r>
              <a:rPr lang="en-US" dirty="0">
                <a:solidFill>
                  <a:prstClr val="black"/>
                </a:solidFill>
                <a:latin typeface="Avenir Medium"/>
                <a:cs typeface="Avenir Medium"/>
              </a:rPr>
              <a:t>1.1 billion tons of above-ground biomass;</a:t>
            </a:r>
          </a:p>
          <a:p>
            <a:pPr marL="742950" lvl="1" indent="-285750">
              <a:lnSpc>
                <a:spcPct val="120000"/>
              </a:lnSpc>
              <a:buFont typeface="Arial"/>
              <a:buChar char="•"/>
            </a:pPr>
            <a:r>
              <a:rPr lang="en-US" dirty="0">
                <a:solidFill>
                  <a:prstClr val="black"/>
                </a:solidFill>
                <a:latin typeface="Avenir Medium"/>
                <a:cs typeface="Avenir Medium"/>
              </a:rPr>
              <a:t>24.8 million tons of net growth new wood annually</a:t>
            </a:r>
          </a:p>
          <a:p>
            <a:pPr marL="742950" lvl="1" indent="-285750">
              <a:lnSpc>
                <a:spcPct val="120000"/>
              </a:lnSpc>
              <a:buFont typeface="Arial"/>
              <a:buChar char="•"/>
            </a:pPr>
            <a:r>
              <a:rPr lang="en-US" dirty="0">
                <a:solidFill>
                  <a:prstClr val="black"/>
                </a:solidFill>
                <a:latin typeface="Avenir Medium"/>
                <a:cs typeface="Avenir Medium"/>
              </a:rPr>
              <a:t>4.8 million tons average annual harvest of all forest products</a:t>
            </a:r>
          </a:p>
          <a:p>
            <a:pPr marL="742950" lvl="1" indent="-285750">
              <a:lnSpc>
                <a:spcPct val="120000"/>
              </a:lnSpc>
              <a:buFont typeface="Arial"/>
              <a:buChar char="•"/>
            </a:pPr>
            <a:r>
              <a:rPr lang="en-US" dirty="0">
                <a:solidFill>
                  <a:prstClr val="black"/>
                </a:solidFill>
                <a:latin typeface="Avenir Medium"/>
                <a:cs typeface="Avenir Medium"/>
              </a:rPr>
              <a:t>So, </a:t>
            </a:r>
            <a:r>
              <a:rPr lang="en-US" dirty="0">
                <a:solidFill>
                  <a:prstClr val="black"/>
                </a:solidFill>
                <a:latin typeface="Avenir Black"/>
                <a:cs typeface="Avenir Black"/>
              </a:rPr>
              <a:t>20 million tons of under-utilized wood produced annually</a:t>
            </a:r>
          </a:p>
        </p:txBody>
      </p:sp>
      <p:sp>
        <p:nvSpPr>
          <p:cNvPr id="11" name="TextBox 10"/>
          <p:cNvSpPr txBox="1"/>
          <p:nvPr/>
        </p:nvSpPr>
        <p:spPr>
          <a:xfrm>
            <a:off x="425618" y="3263459"/>
            <a:ext cx="8477136" cy="747897"/>
          </a:xfrm>
          <a:prstGeom prst="rect">
            <a:avLst/>
          </a:prstGeom>
          <a:noFill/>
        </p:spPr>
        <p:txBody>
          <a:bodyPr wrap="square" rtlCol="0">
            <a:spAutoFit/>
          </a:bodyPr>
          <a:lstStyle/>
          <a:p>
            <a:pPr marL="3175" indent="-3175">
              <a:lnSpc>
                <a:spcPct val="120000"/>
              </a:lnSpc>
            </a:pPr>
            <a:r>
              <a:rPr lang="en-US" i="1" dirty="0">
                <a:solidFill>
                  <a:prstClr val="black"/>
                </a:solidFill>
                <a:latin typeface="Avenir Black"/>
                <a:cs typeface="Avenir Black"/>
              </a:rPr>
              <a:t>What portion of that 20 million tons should be harvested and how much is accessible?</a:t>
            </a:r>
          </a:p>
        </p:txBody>
      </p:sp>
      <p:sp>
        <p:nvSpPr>
          <p:cNvPr id="13" name="TextBox 12"/>
          <p:cNvSpPr txBox="1"/>
          <p:nvPr/>
        </p:nvSpPr>
        <p:spPr>
          <a:xfrm>
            <a:off x="451974" y="4023328"/>
            <a:ext cx="8477136" cy="1745093"/>
          </a:xfrm>
          <a:prstGeom prst="rect">
            <a:avLst/>
          </a:prstGeom>
          <a:noFill/>
        </p:spPr>
        <p:txBody>
          <a:bodyPr wrap="square" rtlCol="0">
            <a:spAutoFit/>
          </a:bodyPr>
          <a:lstStyle/>
          <a:p>
            <a:pPr>
              <a:lnSpc>
                <a:spcPct val="120000"/>
              </a:lnSpc>
            </a:pPr>
            <a:r>
              <a:rPr lang="en-US" dirty="0">
                <a:solidFill>
                  <a:prstClr val="black"/>
                </a:solidFill>
                <a:latin typeface="Avenir Black"/>
                <a:cs typeface="Avenir Black"/>
              </a:rPr>
              <a:t>Net Available Low-Grade Growth (NALG) </a:t>
            </a:r>
            <a:r>
              <a:rPr lang="en-US" dirty="0">
                <a:solidFill>
                  <a:prstClr val="black"/>
                </a:solidFill>
                <a:latin typeface="Avenir Medium"/>
                <a:cs typeface="Avenir Medium"/>
              </a:rPr>
              <a:t>spreadsheet tool created:</a:t>
            </a:r>
            <a:endParaRPr lang="en-US" dirty="0">
              <a:solidFill>
                <a:prstClr val="black"/>
              </a:solidFill>
              <a:latin typeface="Avenir Black"/>
              <a:cs typeface="Avenir Black"/>
            </a:endParaRPr>
          </a:p>
          <a:p>
            <a:pPr marL="285750" indent="-285750">
              <a:lnSpc>
                <a:spcPct val="120000"/>
              </a:lnSpc>
              <a:buFont typeface="Arial"/>
              <a:buChar char="•"/>
            </a:pPr>
            <a:r>
              <a:rPr lang="en-US" dirty="0">
                <a:solidFill>
                  <a:prstClr val="black"/>
                </a:solidFill>
                <a:latin typeface="Avenir Medium"/>
                <a:cs typeface="Avenir Medium"/>
              </a:rPr>
              <a:t>Rate of forest growth?</a:t>
            </a:r>
          </a:p>
          <a:p>
            <a:pPr marL="285750" indent="-285750">
              <a:lnSpc>
                <a:spcPct val="120000"/>
              </a:lnSpc>
              <a:buFont typeface="Arial"/>
              <a:buChar char="•"/>
            </a:pPr>
            <a:r>
              <a:rPr lang="en-US" dirty="0">
                <a:solidFill>
                  <a:prstClr val="black"/>
                </a:solidFill>
                <a:latin typeface="Avenir Medium"/>
                <a:cs typeface="Avenir Medium"/>
              </a:rPr>
              <a:t>Percentage of growth considered low-grade?</a:t>
            </a:r>
          </a:p>
          <a:p>
            <a:pPr marL="285750" indent="-285750">
              <a:lnSpc>
                <a:spcPct val="120000"/>
              </a:lnSpc>
              <a:buFont typeface="Arial"/>
              <a:buChar char="•"/>
            </a:pPr>
            <a:r>
              <a:rPr lang="en-US" dirty="0">
                <a:solidFill>
                  <a:prstClr val="black"/>
                </a:solidFill>
                <a:latin typeface="Avenir Medium"/>
                <a:cs typeface="Avenir Medium"/>
              </a:rPr>
              <a:t>Physical &amp; legal accessibility of this biomass?</a:t>
            </a:r>
          </a:p>
          <a:p>
            <a:pPr marL="285750" indent="-285750">
              <a:lnSpc>
                <a:spcPct val="120000"/>
              </a:lnSpc>
              <a:buFont typeface="Arial"/>
              <a:buChar char="•"/>
            </a:pPr>
            <a:r>
              <a:rPr lang="en-US" dirty="0">
                <a:solidFill>
                  <a:prstClr val="black"/>
                </a:solidFill>
                <a:latin typeface="Avenir Medium"/>
                <a:cs typeface="Avenir Medium"/>
              </a:rPr>
              <a:t>Political, social &amp; economic feasibility?</a:t>
            </a:r>
          </a:p>
        </p:txBody>
      </p:sp>
      <p:sp>
        <p:nvSpPr>
          <p:cNvPr id="14" name="TextBox 13"/>
          <p:cNvSpPr txBox="1"/>
          <p:nvPr/>
        </p:nvSpPr>
        <p:spPr>
          <a:xfrm>
            <a:off x="389338" y="6461679"/>
            <a:ext cx="5400512" cy="307777"/>
          </a:xfrm>
          <a:prstGeom prst="rect">
            <a:avLst/>
          </a:prstGeom>
          <a:noFill/>
        </p:spPr>
        <p:txBody>
          <a:bodyPr wrap="none" rtlCol="0">
            <a:spAutoFit/>
          </a:bodyPr>
          <a:lstStyle/>
          <a:p>
            <a:r>
              <a:rPr lang="en-US" sz="1400" dirty="0"/>
              <a:t>Vermont Wood Fuel Supply Study, BERC (2007); VTWFSS Update (2010)</a:t>
            </a:r>
          </a:p>
        </p:txBody>
      </p:sp>
    </p:spTree>
    <p:extLst>
      <p:ext uri="{BB962C8B-B14F-4D97-AF65-F5344CB8AC3E}">
        <p14:creationId xmlns:p14="http://schemas.microsoft.com/office/powerpoint/2010/main" val="25120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3322698"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Data &amp; methods</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306458"/>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sp>
        <p:nvSpPr>
          <p:cNvPr id="8" name="TextBox 7"/>
          <p:cNvSpPr txBox="1"/>
          <p:nvPr/>
        </p:nvSpPr>
        <p:spPr>
          <a:xfrm>
            <a:off x="389338" y="1086556"/>
            <a:ext cx="3462995" cy="2862322"/>
          </a:xfrm>
          <a:prstGeom prst="rect">
            <a:avLst/>
          </a:prstGeom>
          <a:noFill/>
        </p:spPr>
        <p:txBody>
          <a:bodyPr wrap="square" rtlCol="0">
            <a:spAutoFit/>
          </a:bodyPr>
          <a:lstStyle/>
          <a:p>
            <a:r>
              <a:rPr lang="en-US" dirty="0">
                <a:latin typeface="Avenir Black"/>
                <a:cs typeface="Avenir Black"/>
              </a:rPr>
              <a:t>Data:</a:t>
            </a:r>
          </a:p>
          <a:p>
            <a:pPr marL="285750" indent="-285750">
              <a:buFont typeface="Arial"/>
              <a:buChar char="•"/>
            </a:pPr>
            <a:r>
              <a:rPr lang="en-US" dirty="0">
                <a:latin typeface="Avenir Medium"/>
                <a:cs typeface="Avenir Medium"/>
              </a:rPr>
              <a:t>US Forest Service’s Forest Inventory &amp; Analysis (FIA) program</a:t>
            </a:r>
          </a:p>
          <a:p>
            <a:pPr marL="285750" indent="-285750">
              <a:buFont typeface="Arial"/>
              <a:buChar char="•"/>
            </a:pPr>
            <a:endParaRPr lang="en-US" dirty="0">
              <a:latin typeface="Avenir Medium"/>
              <a:cs typeface="Avenir Medium"/>
            </a:endParaRPr>
          </a:p>
          <a:p>
            <a:pPr marL="285750" indent="-285750">
              <a:buFont typeface="Arial"/>
              <a:buChar char="•"/>
            </a:pPr>
            <a:endParaRPr lang="en-US" dirty="0">
              <a:latin typeface="Avenir Medium"/>
              <a:cs typeface="Avenir Medium"/>
            </a:endParaRPr>
          </a:p>
          <a:p>
            <a:r>
              <a:rPr lang="en-US" dirty="0">
                <a:latin typeface="Avenir Black"/>
                <a:cs typeface="Avenir Black"/>
              </a:rPr>
              <a:t>Methods:</a:t>
            </a:r>
          </a:p>
          <a:p>
            <a:pPr marL="285750" indent="-285750">
              <a:buFont typeface="Arial"/>
              <a:buChar char="•"/>
            </a:pPr>
            <a:r>
              <a:rPr lang="en-US" dirty="0">
                <a:latin typeface="Avenir Medium"/>
                <a:cs typeface="Avenir Medium"/>
              </a:rPr>
              <a:t>GIS analysis connected to</a:t>
            </a:r>
          </a:p>
          <a:p>
            <a:pPr marL="285750" indent="-285750">
              <a:buFont typeface="Arial"/>
              <a:buChar char="•"/>
            </a:pPr>
            <a:endParaRPr lang="en-US" dirty="0">
              <a:latin typeface="Avenir Medium"/>
              <a:cs typeface="Avenir Medium"/>
            </a:endParaRPr>
          </a:p>
          <a:p>
            <a:pPr marL="285750" indent="-285750">
              <a:buFont typeface="Arial"/>
              <a:buChar char="•"/>
            </a:pPr>
            <a:r>
              <a:rPr lang="en-US" dirty="0">
                <a:latin typeface="Avenir Medium"/>
                <a:cs typeface="Avenir Medium"/>
              </a:rPr>
              <a:t>Spreadsheet analysis</a:t>
            </a:r>
          </a:p>
        </p:txBody>
      </p:sp>
      <p:pic>
        <p:nvPicPr>
          <p:cNvPr id="4" name="Picture 3"/>
          <p:cNvPicPr>
            <a:picLocks noChangeAspect="1"/>
          </p:cNvPicPr>
          <p:nvPr/>
        </p:nvPicPr>
        <p:blipFill>
          <a:blip r:embed="rId2"/>
          <a:stretch>
            <a:fillRect/>
          </a:stretch>
        </p:blipFill>
        <p:spPr>
          <a:xfrm>
            <a:off x="4284690" y="903112"/>
            <a:ext cx="4487722" cy="5771444"/>
          </a:xfrm>
          <a:prstGeom prst="rect">
            <a:avLst/>
          </a:prstGeom>
        </p:spPr>
      </p:pic>
    </p:spTree>
    <p:extLst>
      <p:ext uri="{BB962C8B-B14F-4D97-AF65-F5344CB8AC3E}">
        <p14:creationId xmlns:p14="http://schemas.microsoft.com/office/powerpoint/2010/main" val="7585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1886846"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Methods</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1" name="TextBox 50"/>
          <p:cNvSpPr txBox="1"/>
          <p:nvPr/>
        </p:nvSpPr>
        <p:spPr>
          <a:xfrm>
            <a:off x="389338" y="6306458"/>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sp>
        <p:nvSpPr>
          <p:cNvPr id="6" name="TextBox 5"/>
          <p:cNvSpPr txBox="1"/>
          <p:nvPr/>
        </p:nvSpPr>
        <p:spPr>
          <a:xfrm>
            <a:off x="389338" y="969270"/>
            <a:ext cx="8238153" cy="4224234"/>
          </a:xfrm>
          <a:prstGeom prst="rect">
            <a:avLst/>
          </a:prstGeom>
          <a:noFill/>
        </p:spPr>
        <p:txBody>
          <a:bodyPr wrap="none" rtlCol="0">
            <a:spAutoFit/>
          </a:bodyPr>
          <a:lstStyle/>
          <a:p>
            <a:pPr>
              <a:lnSpc>
                <a:spcPct val="150000"/>
              </a:lnSpc>
            </a:pPr>
            <a:r>
              <a:rPr lang="en-US" dirty="0">
                <a:latin typeface="Avenir Medium"/>
                <a:cs typeface="Avenir Medium"/>
              </a:rPr>
              <a:t>1. Start with forestland acres (2006 NLCD)</a:t>
            </a:r>
          </a:p>
          <a:p>
            <a:pPr>
              <a:lnSpc>
                <a:spcPct val="150000"/>
              </a:lnSpc>
            </a:pPr>
            <a:r>
              <a:rPr lang="en-US" dirty="0">
                <a:latin typeface="Avenir Medium"/>
                <a:cs typeface="Avenir Medium"/>
              </a:rPr>
              <a:t>2. GIS filtering for physical &amp; ecological features</a:t>
            </a:r>
          </a:p>
          <a:p>
            <a:pPr>
              <a:lnSpc>
                <a:spcPct val="150000"/>
              </a:lnSpc>
            </a:pPr>
            <a:r>
              <a:rPr lang="en-US" dirty="0">
                <a:latin typeface="Avenir Medium"/>
                <a:cs typeface="Avenir Medium"/>
              </a:rPr>
              <a:t>3. Apply key assumptions: % management by ownership category</a:t>
            </a:r>
          </a:p>
          <a:p>
            <a:pPr>
              <a:lnSpc>
                <a:spcPct val="150000"/>
              </a:lnSpc>
            </a:pPr>
            <a:r>
              <a:rPr lang="en-US" dirty="0">
                <a:latin typeface="Avenir Medium"/>
                <a:cs typeface="Avenir Medium"/>
              </a:rPr>
              <a:t>4. Calculate forest inventory &amp; composition per acre of timberland</a:t>
            </a:r>
          </a:p>
          <a:p>
            <a:pPr>
              <a:lnSpc>
                <a:spcPct val="150000"/>
              </a:lnSpc>
            </a:pPr>
            <a:r>
              <a:rPr lang="en-US" dirty="0">
                <a:latin typeface="Avenir Medium"/>
                <a:cs typeface="Avenir Medium"/>
              </a:rPr>
              <a:t>5. Apply net annual growth rate</a:t>
            </a:r>
          </a:p>
          <a:p>
            <a:pPr>
              <a:lnSpc>
                <a:spcPct val="150000"/>
              </a:lnSpc>
            </a:pPr>
            <a:r>
              <a:rPr lang="en-US" dirty="0">
                <a:latin typeface="Avenir Medium"/>
                <a:cs typeface="Avenir Medium"/>
              </a:rPr>
              <a:t>6. Apply key assumption: % low-grade bole vs. top &amp; limb</a:t>
            </a:r>
          </a:p>
          <a:p>
            <a:pPr>
              <a:lnSpc>
                <a:spcPct val="150000"/>
              </a:lnSpc>
            </a:pPr>
            <a:r>
              <a:rPr lang="en-US" dirty="0">
                <a:latin typeface="Avenir Medium"/>
                <a:cs typeface="Avenir Medium"/>
              </a:rPr>
              <a:t>7. Calculate net annual growth of low-grade wood on accessible, appropriate </a:t>
            </a:r>
            <a:br>
              <a:rPr lang="en-US" dirty="0">
                <a:latin typeface="Avenir Medium"/>
                <a:cs typeface="Avenir Medium"/>
              </a:rPr>
            </a:br>
            <a:r>
              <a:rPr lang="en-US" dirty="0">
                <a:latin typeface="Avenir Medium"/>
                <a:cs typeface="Avenir Medium"/>
              </a:rPr>
              <a:t>     &amp; managed forestland</a:t>
            </a:r>
          </a:p>
          <a:p>
            <a:pPr>
              <a:lnSpc>
                <a:spcPct val="150000"/>
              </a:lnSpc>
            </a:pPr>
            <a:r>
              <a:rPr lang="en-US" dirty="0">
                <a:latin typeface="Avenir Medium"/>
                <a:cs typeface="Avenir Medium"/>
              </a:rPr>
              <a:t>8. Subtract averaged annual harvest of low-grade wood</a:t>
            </a:r>
          </a:p>
          <a:p>
            <a:pPr>
              <a:lnSpc>
                <a:spcPct val="150000"/>
              </a:lnSpc>
            </a:pPr>
            <a:r>
              <a:rPr lang="en-US" dirty="0">
                <a:latin typeface="Avenir Medium"/>
                <a:cs typeface="Avenir Medium"/>
              </a:rPr>
              <a:t>9. Calculate NALG wood.</a:t>
            </a:r>
          </a:p>
        </p:txBody>
      </p:sp>
    </p:spTree>
    <p:extLst>
      <p:ext uri="{BB962C8B-B14F-4D97-AF65-F5344CB8AC3E}">
        <p14:creationId xmlns:p14="http://schemas.microsoft.com/office/powerpoint/2010/main" val="152549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3" name="TextBox 2"/>
          <p:cNvSpPr txBox="1"/>
          <p:nvPr/>
        </p:nvSpPr>
        <p:spPr>
          <a:xfrm>
            <a:off x="228600" y="49316"/>
            <a:ext cx="1810925" cy="584776"/>
          </a:xfrm>
          <a:prstGeom prst="rect">
            <a:avLst/>
          </a:prstGeom>
          <a:noFill/>
        </p:spPr>
        <p:txBody>
          <a:bodyPr wrap="none" rtlCol="0">
            <a:spAutoFit/>
          </a:bodyPr>
          <a:lstStyle/>
          <a:p>
            <a:pPr defTabSz="914400"/>
            <a:r>
              <a:rPr lang="en-US" sz="3200" dirty="0">
                <a:solidFill>
                  <a:prstClr val="white"/>
                </a:solidFill>
                <a:latin typeface="Avenir Heavy"/>
                <a:cs typeface="Avenir Heavy"/>
              </a:rPr>
              <a:t>FIA data</a:t>
            </a:r>
          </a:p>
        </p:txBody>
      </p:sp>
      <p:grpSp>
        <p:nvGrpSpPr>
          <p:cNvPr id="43" name="Group 42"/>
          <p:cNvGrpSpPr/>
          <p:nvPr/>
        </p:nvGrpSpPr>
        <p:grpSpPr>
          <a:xfrm>
            <a:off x="8098116" y="14530"/>
            <a:ext cx="830994" cy="634504"/>
            <a:chOff x="2066934" y="1319924"/>
            <a:chExt cx="3038142" cy="2464745"/>
          </a:xfrm>
        </p:grpSpPr>
        <p:sp>
          <p:nvSpPr>
            <p:cNvPr id="47" name="Oval 46"/>
            <p:cNvSpPr/>
            <p:nvPr/>
          </p:nvSpPr>
          <p:spPr>
            <a:xfrm>
              <a:off x="2066934" y="1319924"/>
              <a:ext cx="3038142" cy="2464745"/>
            </a:xfrm>
            <a:prstGeom prst="ellipse">
              <a:avLst/>
            </a:prstGeom>
            <a:solidFill>
              <a:srgbClr val="FFFF66"/>
            </a:solidFill>
            <a:ln>
              <a:solidFill>
                <a:srgbClr val="FFC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889386">
              <a:off x="3048839" y="2373762"/>
              <a:ext cx="1171394" cy="1167773"/>
            </a:xfrm>
            <a:prstGeom prst="teardrop">
              <a:avLst>
                <a:gd name="adj" fmla="val 146493"/>
              </a:avLst>
            </a:prstGeom>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8" name="TextBox 7"/>
          <p:cNvSpPr txBox="1"/>
          <p:nvPr/>
        </p:nvSpPr>
        <p:spPr>
          <a:xfrm>
            <a:off x="389338" y="1086556"/>
            <a:ext cx="2799773" cy="4247317"/>
          </a:xfrm>
          <a:prstGeom prst="rect">
            <a:avLst/>
          </a:prstGeom>
          <a:noFill/>
        </p:spPr>
        <p:txBody>
          <a:bodyPr wrap="square" rtlCol="0">
            <a:spAutoFit/>
          </a:bodyPr>
          <a:lstStyle/>
          <a:p>
            <a:r>
              <a:rPr lang="en-US" dirty="0">
                <a:latin typeface="Avenir Medium"/>
                <a:cs typeface="Avenir Medium"/>
              </a:rPr>
              <a:t>FIA data was used for 5” diameter and larger for:</a:t>
            </a:r>
          </a:p>
          <a:p>
            <a:pPr marL="285750" indent="-285750">
              <a:buFont typeface="Arial"/>
              <a:buChar char="•"/>
            </a:pPr>
            <a:r>
              <a:rPr lang="en-US" dirty="0">
                <a:latin typeface="Avenir Medium"/>
                <a:cs typeface="Avenir Medium"/>
              </a:rPr>
              <a:t>growing stock;</a:t>
            </a:r>
          </a:p>
          <a:p>
            <a:pPr marL="285750" indent="-285750">
              <a:buFont typeface="Arial"/>
              <a:buChar char="•"/>
            </a:pPr>
            <a:r>
              <a:rPr lang="en-US" dirty="0">
                <a:latin typeface="Avenir Medium"/>
                <a:cs typeface="Avenir Medium"/>
              </a:rPr>
              <a:t>cull; &amp; </a:t>
            </a:r>
          </a:p>
          <a:p>
            <a:pPr marL="285750" indent="-285750">
              <a:buFont typeface="Arial"/>
              <a:buChar char="•"/>
            </a:pPr>
            <a:r>
              <a:rPr lang="en-US" dirty="0">
                <a:latin typeface="Avenir Medium"/>
                <a:cs typeface="Avenir Medium"/>
              </a:rPr>
              <a:t>non-commercial</a:t>
            </a:r>
            <a:br>
              <a:rPr lang="en-US" dirty="0">
                <a:latin typeface="Avenir Medium"/>
                <a:cs typeface="Avenir Medium"/>
              </a:rPr>
            </a:br>
            <a:r>
              <a:rPr lang="en-US" dirty="0">
                <a:latin typeface="Avenir Medium"/>
                <a:cs typeface="Avenir Medium"/>
              </a:rPr>
              <a:t>species. </a:t>
            </a:r>
          </a:p>
          <a:p>
            <a:pPr marL="285750" indent="-285750">
              <a:buFont typeface="Arial"/>
              <a:buChar char="•"/>
            </a:pPr>
            <a:endParaRPr lang="en-US" dirty="0">
              <a:latin typeface="Avenir Medium"/>
              <a:cs typeface="Avenir Medium"/>
            </a:endParaRPr>
          </a:p>
          <a:p>
            <a:r>
              <a:rPr lang="en-US" u="sng" dirty="0">
                <a:latin typeface="Avenir Medium"/>
                <a:cs typeface="Avenir Medium"/>
              </a:rPr>
              <a:t>Excluded</a:t>
            </a:r>
            <a:r>
              <a:rPr lang="en-US" dirty="0">
                <a:latin typeface="Avenir Medium"/>
                <a:cs typeface="Avenir Medium"/>
              </a:rPr>
              <a:t>:</a:t>
            </a:r>
          </a:p>
          <a:p>
            <a:pPr marL="285750" indent="-285750">
              <a:buFont typeface="Arial"/>
              <a:buChar char="•"/>
            </a:pPr>
            <a:r>
              <a:rPr lang="en-US" dirty="0">
                <a:latin typeface="Avenir Medium"/>
                <a:cs typeface="Avenir Medium"/>
              </a:rPr>
              <a:t>Standing &amp; downed deadwood;</a:t>
            </a:r>
          </a:p>
          <a:p>
            <a:pPr marL="285750" indent="-285750">
              <a:buFont typeface="Arial"/>
              <a:buChar char="•"/>
            </a:pPr>
            <a:r>
              <a:rPr lang="en-US" dirty="0">
                <a:latin typeface="Avenir Medium"/>
                <a:cs typeface="Avenir Medium"/>
              </a:rPr>
              <a:t>Seedlings &amp; sapwood;</a:t>
            </a:r>
          </a:p>
          <a:p>
            <a:pPr marL="285750" indent="-285750">
              <a:buFont typeface="Arial"/>
              <a:buChar char="•"/>
            </a:pPr>
            <a:r>
              <a:rPr lang="en-US" dirty="0">
                <a:latin typeface="Avenir Medium"/>
                <a:cs typeface="Avenir Medium"/>
              </a:rPr>
              <a:t>Foliage;</a:t>
            </a:r>
          </a:p>
          <a:p>
            <a:pPr marL="285750" indent="-285750">
              <a:buFont typeface="Arial"/>
              <a:buChar char="•"/>
            </a:pPr>
            <a:r>
              <a:rPr lang="en-US" dirty="0">
                <a:latin typeface="Avenir Medium"/>
                <a:cs typeface="Avenir Medium"/>
              </a:rPr>
              <a:t>Stumps; &amp;</a:t>
            </a:r>
          </a:p>
          <a:p>
            <a:pPr marL="285750" indent="-285750">
              <a:buFont typeface="Arial"/>
              <a:buChar char="•"/>
            </a:pPr>
            <a:r>
              <a:rPr lang="en-US" dirty="0">
                <a:latin typeface="Avenir Medium"/>
                <a:cs typeface="Avenir Medium"/>
              </a:rPr>
              <a:t>Below-ground biomass.</a:t>
            </a:r>
          </a:p>
        </p:txBody>
      </p:sp>
      <p:pic>
        <p:nvPicPr>
          <p:cNvPr id="5" name="Picture 4"/>
          <p:cNvPicPr>
            <a:picLocks noChangeAspect="1"/>
          </p:cNvPicPr>
          <p:nvPr/>
        </p:nvPicPr>
        <p:blipFill>
          <a:blip r:embed="rId2"/>
          <a:stretch>
            <a:fillRect/>
          </a:stretch>
        </p:blipFill>
        <p:spPr>
          <a:xfrm>
            <a:off x="3525940" y="804470"/>
            <a:ext cx="5530169" cy="5959696"/>
          </a:xfrm>
          <a:prstGeom prst="rect">
            <a:avLst/>
          </a:prstGeom>
        </p:spPr>
      </p:pic>
      <p:sp>
        <p:nvSpPr>
          <p:cNvPr id="51" name="TextBox 50"/>
          <p:cNvSpPr txBox="1"/>
          <p:nvPr/>
        </p:nvSpPr>
        <p:spPr>
          <a:xfrm>
            <a:off x="163562" y="6264125"/>
            <a:ext cx="3670020" cy="523220"/>
          </a:xfrm>
          <a:prstGeom prst="rect">
            <a:avLst/>
          </a:prstGeom>
          <a:noFill/>
        </p:spPr>
        <p:txBody>
          <a:bodyPr wrap="none" rtlCol="0">
            <a:spAutoFit/>
          </a:bodyPr>
          <a:lstStyle/>
          <a:p>
            <a:r>
              <a:rPr lang="en-US" sz="1400" dirty="0"/>
              <a:t>Vermont Wood Fuel Supply Study, BERC (2007);</a:t>
            </a:r>
          </a:p>
          <a:p>
            <a:r>
              <a:rPr lang="en-US" sz="1400" dirty="0"/>
              <a:t>VTWFSS Update (2010)</a:t>
            </a:r>
          </a:p>
        </p:txBody>
      </p:sp>
    </p:spTree>
    <p:extLst>
      <p:ext uri="{BB962C8B-B14F-4D97-AF65-F5344CB8AC3E}">
        <p14:creationId xmlns:p14="http://schemas.microsoft.com/office/powerpoint/2010/main" val="10144861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1944</Words>
  <Application>Microsoft Macintosh PowerPoint</Application>
  <PresentationFormat>On-screen Show (4:3)</PresentationFormat>
  <Paragraphs>570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Avenir Black</vt:lpstr>
      <vt:lpstr>Avenir Heavy</vt:lpstr>
      <vt:lpstr>Avenir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2019-09-05T00:48:11Z</dcterms:created>
  <dcterms:modified xsi:type="dcterms:W3CDTF">2019-09-05T00:49:15Z</dcterms:modified>
</cp:coreProperties>
</file>