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93" r:id="rId3"/>
    <p:sldId id="294" r:id="rId4"/>
    <p:sldId id="295" r:id="rId5"/>
    <p:sldId id="296" r:id="rId6"/>
    <p:sldId id="297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2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1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6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1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9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5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8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8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9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E920-00CC-FC4A-9BF3-A47986F94C54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2672-0B2A-E34C-B3CB-151336504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8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2A: Woody biomass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Recap: What is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Use and benefits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Sources of bioenergy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Study of wood energy resources in Vermont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Role of woody biomass in the Northern Forest region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Harvesting, transporting &amp; storage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Northern Forest recommendations for biomass use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Future of woody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653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2.6: Role of woody biomass in</a:t>
            </a:r>
            <a:b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the Northern Forest region?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149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981" y="678325"/>
            <a:ext cx="4267025" cy="57067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4803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The Northern Forest region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277847"/>
            <a:ext cx="6379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Roadmap to a sustainable energy future for the Northern Forest Region, BERC (2009)</a:t>
            </a:r>
          </a:p>
          <a:p>
            <a:r>
              <a:rPr lang="en-US" sz="1400" dirty="0"/>
              <a:t>Northern forest biomass energy action plan, BERC (2007)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845445"/>
            <a:ext cx="5960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The </a:t>
            </a:r>
            <a:r>
              <a:rPr lang="en-US" dirty="0">
                <a:latin typeface="Avenir Black"/>
                <a:cs typeface="Avenir Black"/>
              </a:rPr>
              <a:t>Northern Forest region </a:t>
            </a:r>
            <a:r>
              <a:rPr lang="en-US" dirty="0">
                <a:latin typeface="Avenir Medium"/>
                <a:cs typeface="Avenir Medium"/>
              </a:rPr>
              <a:t>encompasses northern Maine,  New Hampshire, Vermont and New York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1485" y="1655655"/>
            <a:ext cx="51078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More than 26 million acres of forestland.</a:t>
            </a:r>
          </a:p>
          <a:p>
            <a:endParaRPr lang="en-US" sz="800" dirty="0">
              <a:latin typeface="Avenir Medium"/>
              <a:cs typeface="Avenir Medium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The largest contiguous forested region in eastern US.</a:t>
            </a:r>
          </a:p>
          <a:p>
            <a:endParaRPr lang="en-US" sz="800" dirty="0">
              <a:latin typeface="Avenir Medium"/>
              <a:cs typeface="Avenir Medium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Valuable resource for both man</a:t>
            </a:r>
            <a:br>
              <a:rPr lang="en-US" dirty="0">
                <a:latin typeface="Avenir Medium"/>
                <a:cs typeface="Avenir Medium"/>
              </a:rPr>
            </a:br>
            <a:r>
              <a:rPr lang="en-US" dirty="0">
                <a:latin typeface="Avenir Medium"/>
                <a:cs typeface="Avenir Medium"/>
              </a:rPr>
              <a:t>and wildlife.</a:t>
            </a:r>
          </a:p>
          <a:p>
            <a:endParaRPr lang="en-US" sz="800" dirty="0">
              <a:latin typeface="Avenir Medium"/>
              <a:cs typeface="Avenir Medium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Previously exploited for timber</a:t>
            </a:r>
            <a:br>
              <a:rPr lang="en-US" dirty="0">
                <a:latin typeface="Avenir Medium"/>
                <a:cs typeface="Avenir Medium"/>
              </a:rPr>
            </a:br>
            <a:r>
              <a:rPr lang="en-US" dirty="0">
                <a:latin typeface="Avenir Medium"/>
                <a:cs typeface="Avenir Medium"/>
              </a:rPr>
              <a:t>&amp; then pulp &amp; paper.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9465" y="4297694"/>
            <a:ext cx="414751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What’s the future here?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Will the region become a leader in sustainable biomass use?</a:t>
            </a:r>
            <a:br>
              <a:rPr lang="en-US" dirty="0">
                <a:latin typeface="Avenir Medium"/>
                <a:cs typeface="Avenir Medium"/>
              </a:rPr>
            </a:br>
            <a:endParaRPr lang="en-US" sz="1000" dirty="0">
              <a:latin typeface="Avenir Medium"/>
              <a:cs typeface="Avenir Medium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Or will biomass use exploit the forests &amp; lead to boom-and bust economic cycles?</a:t>
            </a:r>
          </a:p>
        </p:txBody>
      </p:sp>
    </p:spTree>
    <p:extLst>
      <p:ext uri="{BB962C8B-B14F-4D97-AF65-F5344CB8AC3E}">
        <p14:creationId xmlns:p14="http://schemas.microsoft.com/office/powerpoint/2010/main" val="325901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8971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Vision of the future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277847"/>
            <a:ext cx="4338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Northern forest biomass energy action plan, BERC (2007)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845445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In 2007, meetings of stakeholders in the Northern Forest region developed a vision and principles for a </a:t>
            </a:r>
            <a:r>
              <a:rPr lang="en-US" dirty="0">
                <a:latin typeface="Avenir Black"/>
                <a:cs typeface="Avenir Black"/>
              </a:rPr>
              <a:t>local biomass energy future </a:t>
            </a:r>
            <a:r>
              <a:rPr lang="en-US" dirty="0">
                <a:latin typeface="Avenir Medium"/>
                <a:cs typeface="Avenir Medium"/>
              </a:rPr>
              <a:t>of the region.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9465" y="1590418"/>
            <a:ext cx="809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This vision has </a:t>
            </a:r>
            <a:r>
              <a:rPr lang="en-US" dirty="0">
                <a:latin typeface="Avenir Black"/>
                <a:cs typeface="Avenir Black"/>
              </a:rPr>
              <a:t>five guiding principles: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9465" y="2085222"/>
            <a:ext cx="809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venir Black"/>
                <a:cs typeface="Avenir Black"/>
              </a:rPr>
              <a:t>Sustainable forestry: </a:t>
            </a:r>
            <a:r>
              <a:rPr lang="en-US" dirty="0">
                <a:latin typeface="Avenir Medium"/>
                <a:cs typeface="Avenir Medium"/>
              </a:rPr>
              <a:t>to keep the forest healthy and allow harvest that supports overall ecological function and integrity of the forest ecosystem.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465" y="3037754"/>
            <a:ext cx="809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venir Black"/>
                <a:cs typeface="Avenir Black"/>
              </a:rPr>
              <a:t>Maximized efficiency: </a:t>
            </a:r>
            <a:r>
              <a:rPr lang="en-US" dirty="0">
                <a:latin typeface="Avenir Medium"/>
                <a:cs typeface="Avenir Medium"/>
              </a:rPr>
              <a:t>to ensure that the energy value of harvested biomass will be utilized as fully and cleanly as possible.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9465" y="3733102"/>
            <a:ext cx="809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venir Black"/>
                <a:cs typeface="Avenir Black"/>
              </a:rPr>
              <a:t>Local energy: </a:t>
            </a:r>
            <a:r>
              <a:rPr lang="en-US" dirty="0">
                <a:latin typeface="Avenir Medium"/>
                <a:cs typeface="Avenir Medium"/>
              </a:rPr>
              <a:t>to use local wood resources for community &amp; regional needs at the appropriate scale.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9465" y="4428450"/>
            <a:ext cx="809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venir Black"/>
                <a:cs typeface="Avenir Black"/>
              </a:rPr>
              <a:t>Energy security: </a:t>
            </a:r>
            <a:r>
              <a:rPr lang="en-US" dirty="0">
                <a:latin typeface="Avenir Medium"/>
                <a:cs typeface="Avenir Medium"/>
              </a:rPr>
              <a:t>to provide communities &amp; businesses with a stable, consistent &amp; affordable supply of clean energy using local resources.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9465" y="5123798"/>
            <a:ext cx="8098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venir Black"/>
                <a:cs typeface="Avenir Black"/>
              </a:rPr>
              <a:t>Climate change mitigation: </a:t>
            </a:r>
            <a:r>
              <a:rPr lang="en-US" dirty="0">
                <a:latin typeface="Avenir Medium"/>
                <a:cs typeface="Avenir Medium"/>
              </a:rPr>
              <a:t>to reduce net carbon emissions and increase carbon sequestration to mitigate global warming.</a:t>
            </a:r>
          </a:p>
        </p:txBody>
      </p:sp>
    </p:spTree>
    <p:extLst>
      <p:ext uri="{BB962C8B-B14F-4D97-AF65-F5344CB8AC3E}">
        <p14:creationId xmlns:p14="http://schemas.microsoft.com/office/powerpoint/2010/main" val="162605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829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Purpose of recommendations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277847"/>
            <a:ext cx="4338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Northern forest biomass energy action plan, BERC (2007)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845445"/>
            <a:ext cx="8357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A group of </a:t>
            </a:r>
            <a:r>
              <a:rPr lang="en-US" dirty="0">
                <a:latin typeface="Avenir Black"/>
                <a:cs typeface="Avenir Black"/>
              </a:rPr>
              <a:t>17 recommendations </a:t>
            </a:r>
            <a:r>
              <a:rPr lang="en-US" dirty="0">
                <a:latin typeface="Avenir Medium"/>
                <a:cs typeface="Avenir Medium"/>
              </a:rPr>
              <a:t>serve to: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9338" y="1367177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Encourage </a:t>
            </a:r>
            <a:r>
              <a:rPr lang="en-US" b="1" dirty="0">
                <a:latin typeface="Avenir Medium"/>
                <a:cs typeface="Avenir Medium"/>
              </a:rPr>
              <a:t>private-sector initiatives </a:t>
            </a:r>
            <a:r>
              <a:rPr lang="en-US" dirty="0">
                <a:latin typeface="Avenir Medium"/>
                <a:cs typeface="Avenir Medium"/>
              </a:rPr>
              <a:t>inspired by public-sector leadership &amp; support.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9338" y="2139589"/>
            <a:ext cx="8357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Emphasize </a:t>
            </a:r>
            <a:r>
              <a:rPr lang="en-US" b="1" dirty="0">
                <a:latin typeface="Avenir Medium"/>
                <a:cs typeface="Avenir Medium"/>
              </a:rPr>
              <a:t>public- and private-sector partnerships </a:t>
            </a:r>
            <a:r>
              <a:rPr lang="en-US" dirty="0">
                <a:latin typeface="Avenir Medium"/>
                <a:cs typeface="Avenir Medium"/>
              </a:rPr>
              <a:t>that leverage action and investment in each sector while adding substantial value for private industry, government and local communities.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1357" y="3127589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Address issues of interest to large forestland owners (pubic &amp; private) as well as </a:t>
            </a:r>
            <a:r>
              <a:rPr lang="en-US" b="1" dirty="0">
                <a:latin typeface="Avenir Medium"/>
                <a:cs typeface="Avenir Medium"/>
              </a:rPr>
              <a:t>small private landowners </a:t>
            </a:r>
            <a:r>
              <a:rPr lang="en-US" dirty="0">
                <a:latin typeface="Avenir Medium"/>
                <a:cs typeface="Avenir Medium"/>
              </a:rPr>
              <a:t>aka ‘family forest landowners’.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CD6AE6-3A7E-CE4E-A0A4-00BBF0E0398E}"/>
              </a:ext>
            </a:extLst>
          </p:cNvPr>
          <p:cNvSpPr txBox="1"/>
          <p:nvPr/>
        </p:nvSpPr>
        <p:spPr>
          <a:xfrm rot="16200000">
            <a:off x="6775262" y="3696639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9CFF"/>
                </a:solidFill>
              </a:rPr>
              <a:t>………….sidebar…………..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6264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7238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Wood supply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277847"/>
            <a:ext cx="4338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Northern forest biomass energy action plan, BERC (2007)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845445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To understand the capacity of the forest to supply woody biomass sustainably and to guard against overharvesting.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338" y="1644176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Avenir Medium"/>
                <a:cs typeface="Avenir Medium"/>
              </a:rPr>
              <a:t>Assess the amount of low-quality woody biomass available on a long-term sustainable basis.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338" y="2442907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>
                <a:latin typeface="Avenir Medium"/>
                <a:cs typeface="Avenir Medium"/>
              </a:rPr>
              <a:t>Track wood harvest and compare with forest growth annually for optimal management.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84" r="6591"/>
          <a:stretch/>
        </p:blipFill>
        <p:spPr>
          <a:xfrm>
            <a:off x="389338" y="3807416"/>
            <a:ext cx="8052698" cy="21717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CF33756-0359-C04E-AF51-A4BB335F1B18}"/>
              </a:ext>
            </a:extLst>
          </p:cNvPr>
          <p:cNvSpPr txBox="1"/>
          <p:nvPr/>
        </p:nvSpPr>
        <p:spPr>
          <a:xfrm rot="16200000">
            <a:off x="6775262" y="3696639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9CFF"/>
                </a:solidFill>
              </a:rPr>
              <a:t>………….sidebar…………..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47211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6760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Harvest &amp; procurement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338" y="6277847"/>
            <a:ext cx="4338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Northern forest biomass energy action plan, BERC (2007)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38" y="845445"/>
            <a:ext cx="8357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To support sustainable forest management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338" y="1460344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3. </a:t>
            </a:r>
            <a:r>
              <a:rPr lang="en-US" b="1" dirty="0">
                <a:latin typeface="Avenir Medium"/>
                <a:cs typeface="Avenir Medium"/>
              </a:rPr>
              <a:t>Fund state &amp; federal agencies </a:t>
            </a:r>
            <a:r>
              <a:rPr lang="en-US" dirty="0">
                <a:latin typeface="Avenir Medium"/>
                <a:cs typeface="Avenir Medium"/>
              </a:rPr>
              <a:t>to practice sustainable forest management on </a:t>
            </a:r>
          </a:p>
          <a:p>
            <a:r>
              <a:rPr lang="en-US" dirty="0">
                <a:latin typeface="Avenir Medium"/>
                <a:cs typeface="Avenir Medium"/>
              </a:rPr>
              <a:t>     public lands.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338" y="2259075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4. Strongly support </a:t>
            </a:r>
            <a:r>
              <a:rPr lang="en-US" b="1" dirty="0">
                <a:latin typeface="Avenir Medium"/>
                <a:cs typeface="Avenir Medium"/>
              </a:rPr>
              <a:t>sustainable forest management </a:t>
            </a:r>
            <a:r>
              <a:rPr lang="en-US" dirty="0">
                <a:latin typeface="Avenir Medium"/>
                <a:cs typeface="Avenir Medium"/>
              </a:rPr>
              <a:t>on public lands through  </a:t>
            </a:r>
          </a:p>
          <a:p>
            <a:r>
              <a:rPr lang="en-US" dirty="0">
                <a:latin typeface="Avenir Medium"/>
                <a:cs typeface="Avenir Medium"/>
              </a:rPr>
              <a:t>     voluntary approaches.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338" y="3057806"/>
            <a:ext cx="8357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5. Develop model wood fuel </a:t>
            </a:r>
            <a:r>
              <a:rPr lang="en-US" b="1" dirty="0">
                <a:latin typeface="Avenir Medium"/>
                <a:cs typeface="Avenir Medium"/>
              </a:rPr>
              <a:t>procurement standards </a:t>
            </a:r>
            <a:r>
              <a:rPr lang="en-US" dirty="0">
                <a:latin typeface="Avenir Medium"/>
                <a:cs typeface="Avenir Medium"/>
              </a:rPr>
              <a:t>to ensure sustainable </a:t>
            </a:r>
          </a:p>
          <a:p>
            <a:r>
              <a:rPr lang="en-US" dirty="0">
                <a:latin typeface="Avenir Medium"/>
                <a:cs typeface="Avenir Medium"/>
              </a:rPr>
              <a:t>    harvest.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9338" y="3856537"/>
            <a:ext cx="8357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6. Maintain, support &amp; expand existing forest harvesting &amp; wood-product </a:t>
            </a:r>
          </a:p>
          <a:p>
            <a:r>
              <a:rPr lang="en-US" dirty="0">
                <a:latin typeface="Avenir Medium"/>
                <a:cs typeface="Avenir Medium"/>
              </a:rPr>
              <a:t>    supply infrastructure through </a:t>
            </a:r>
            <a:r>
              <a:rPr lang="en-US" b="1" dirty="0">
                <a:latin typeface="Avenir Medium"/>
                <a:cs typeface="Avenir Medium"/>
              </a:rPr>
              <a:t>workforce development &amp; training, policies, </a:t>
            </a:r>
          </a:p>
          <a:p>
            <a:r>
              <a:rPr lang="en-US" b="1" dirty="0">
                <a:latin typeface="Avenir Medium"/>
                <a:cs typeface="Avenir Medium"/>
              </a:rPr>
              <a:t>    incentives</a:t>
            </a:r>
            <a:r>
              <a:rPr lang="en-US" dirty="0">
                <a:latin typeface="Avenir Medium"/>
                <a:cs typeface="Avenir Medium"/>
              </a:rPr>
              <a:t>, etc.,.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9338" y="4872524"/>
            <a:ext cx="8357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7. Expand </a:t>
            </a:r>
            <a:r>
              <a:rPr lang="en-US" b="1" dirty="0">
                <a:latin typeface="Avenir Medium"/>
                <a:cs typeface="Avenir Medium"/>
              </a:rPr>
              <a:t>education &amp; outreach </a:t>
            </a:r>
            <a:r>
              <a:rPr lang="en-US" dirty="0">
                <a:latin typeface="Avenir Medium"/>
                <a:cs typeface="Avenir Medium"/>
              </a:rPr>
              <a:t>to forestland owners, the public &amp; others </a:t>
            </a:r>
          </a:p>
          <a:p>
            <a:r>
              <a:rPr lang="en-US" dirty="0">
                <a:latin typeface="Avenir Medium"/>
                <a:cs typeface="Avenir Medium"/>
              </a:rPr>
              <a:t>    about sustainable forest stewardship &amp; the benefits of clean biomass </a:t>
            </a:r>
          </a:p>
          <a:p>
            <a:r>
              <a:rPr lang="en-US" dirty="0">
                <a:latin typeface="Avenir Medium"/>
                <a:cs typeface="Avenir Medium"/>
              </a:rPr>
              <a:t>    energy.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BAE795-954F-FE4F-BC9A-C9B5F80B8E9A}"/>
              </a:ext>
            </a:extLst>
          </p:cNvPr>
          <p:cNvSpPr txBox="1"/>
          <p:nvPr/>
        </p:nvSpPr>
        <p:spPr>
          <a:xfrm rot="16200000">
            <a:off x="6775262" y="3696639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9CFF"/>
                </a:solidFill>
              </a:rPr>
              <a:t>………….sidebar…………..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362882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594</Words>
  <Application>Microsoft Macintosh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2019-09-05T00:49:20Z</dcterms:created>
  <dcterms:modified xsi:type="dcterms:W3CDTF">2019-09-05T00:50:33Z</dcterms:modified>
</cp:coreProperties>
</file>