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346" r:id="rId3"/>
    <p:sldId id="347" r:id="rId4"/>
    <p:sldId id="348" r:id="rId5"/>
    <p:sldId id="34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3EFD-442D-5C48-B2A1-C9D1A1AED2B9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59AD-E91B-974D-A736-AF7484EF1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200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3EFD-442D-5C48-B2A1-C9D1A1AED2B9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59AD-E91B-974D-A736-AF7484EF1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72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3EFD-442D-5C48-B2A1-C9D1A1AED2B9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59AD-E91B-974D-A736-AF7484EF1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374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3EFD-442D-5C48-B2A1-C9D1A1AED2B9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59AD-E91B-974D-A736-AF7484EF1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58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3EFD-442D-5C48-B2A1-C9D1A1AED2B9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59AD-E91B-974D-A736-AF7484EF1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31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3EFD-442D-5C48-B2A1-C9D1A1AED2B9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59AD-E91B-974D-A736-AF7484EF1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15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3EFD-442D-5C48-B2A1-C9D1A1AED2B9}" type="datetimeFigureOut">
              <a:rPr lang="en-US" smtClean="0"/>
              <a:t>9/4/19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59AD-E91B-974D-A736-AF7484EF1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89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3EFD-442D-5C48-B2A1-C9D1A1AED2B9}" type="datetimeFigureOut">
              <a:rPr lang="en-US" smtClean="0"/>
              <a:t>9/4/19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59AD-E91B-974D-A736-AF7484EF1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41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3EFD-442D-5C48-B2A1-C9D1A1AED2B9}" type="datetimeFigureOut">
              <a:rPr lang="en-US" smtClean="0"/>
              <a:t>9/4/19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59AD-E91B-974D-A736-AF7484EF1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933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3EFD-442D-5C48-B2A1-C9D1A1AED2B9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59AD-E91B-974D-A736-AF7484EF1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616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3EFD-442D-5C48-B2A1-C9D1A1AED2B9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59AD-E91B-974D-A736-AF7484EF1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01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33EFD-442D-5C48-B2A1-C9D1A1AED2B9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559AD-E91B-974D-A736-AF7484EF1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691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662" y="947555"/>
            <a:ext cx="8255788" cy="4875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solidFill>
                  <a:prstClr val="black"/>
                </a:solidFill>
                <a:latin typeface="Avenir Black"/>
                <a:cs typeface="Avenir Black"/>
              </a:rPr>
              <a:t>Module 2A: Woody biomass resources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2.1: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Recap: What is woody biomass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2.2: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Use and benefits of woody biomass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2.3: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Sources of bioenergy biomass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2.4: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Wood resources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2.5: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Study of wood energy resources in Vermont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2.6: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Role of woody biomass in the Northern Forest region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2.7: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Harvesting, transporting &amp; storage of woody biomass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2.8: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Northern Forest recommendations for biomass use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2.9: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Future of woody biomass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43909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MEC 3040: Bioenergy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42894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18" y="2622994"/>
            <a:ext cx="83514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prstClr val="black"/>
                </a:solidFill>
                <a:latin typeface="Avenir Black"/>
                <a:cs typeface="Avenir Black"/>
              </a:rPr>
              <a:t>2.7: Harvest, transportation &amp; storage of woody biomass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99056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118061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Scale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618" y="701168"/>
            <a:ext cx="8351493" cy="108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indent="-3175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The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specialized equipment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used to harvest and process woody biomass for energy requires considerable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capital investment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and limits the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scale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of operations that can be profitable.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14931" y="6421707"/>
            <a:ext cx="1197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Dahiya</a:t>
            </a:r>
            <a:r>
              <a:rPr lang="en-US" sz="1400" dirty="0"/>
              <a:t> (2015)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50" name="Oval 4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ardrop 51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92951" y="1717811"/>
            <a:ext cx="83514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In North America, most operations are large-scale and quite mechanized.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88219" y="2149624"/>
            <a:ext cx="8351493" cy="174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Equipment: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feller/</a:t>
            </a:r>
            <a:r>
              <a:rPr lang="en-US" dirty="0" err="1">
                <a:solidFill>
                  <a:prstClr val="black"/>
                </a:solidFill>
                <a:latin typeface="Avenir Medium"/>
                <a:cs typeface="Avenir Medium"/>
              </a:rPr>
              <a:t>bunchers</a:t>
            </a:r>
            <a:endParaRPr lang="en-US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skidders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harvesters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chippers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47396" y="3879660"/>
            <a:ext cx="8351493" cy="174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How much acreage makes an operation profitable?</a:t>
            </a:r>
            <a:b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</a:b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This depends on a number of factors like: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volume &amp; quality of wood;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access to roads &amp; markets; and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ease of geography.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36507" y="5707363"/>
            <a:ext cx="8351493" cy="747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Ideally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product &amp; residues are collected in either one or two passes </a:t>
            </a:r>
            <a:r>
              <a:rPr lang="en-US" u="sng" dirty="0">
                <a:solidFill>
                  <a:prstClr val="black"/>
                </a:solidFill>
                <a:latin typeface="Avenir Medium"/>
                <a:cs typeface="Avenir Medium"/>
              </a:rPr>
              <a:t>without moving the equipment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5179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298126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Transportation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618" y="701168"/>
            <a:ext cx="8351493" cy="108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indent="-3175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Ease of transportation depends on the condition, size and weight of the biomass.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Moisture &amp; grit content matter.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5618" y="6384761"/>
            <a:ext cx="1197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Dahiya</a:t>
            </a:r>
            <a:r>
              <a:rPr lang="en-US" sz="1400" dirty="0"/>
              <a:t> (2015)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50" name="Oval 4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ardrop 51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47598" y="1951438"/>
            <a:ext cx="8351493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indent="-3175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Typically, wood is processed on-site into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smaller pieces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for transportation using: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chippers;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shredders; and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grinders.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Wood that has been broken down this way is said to be ‘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comminuted’.</a:t>
            </a:r>
            <a:endParaRPr lang="en-US" dirty="0">
              <a:solidFill>
                <a:prstClr val="black"/>
              </a:solidFill>
              <a:latin typeface="Avenir Medium"/>
              <a:cs typeface="Avenir Medium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1911" y="4260035"/>
            <a:ext cx="8351493" cy="747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indent="-3175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Smaller pieces of wood also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dry more quickly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; moisture reduction is a critical</a:t>
            </a:r>
            <a:b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</a:b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part of processing.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94979" y="5160318"/>
            <a:ext cx="83514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indent="-3175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Most processed biomass is transported by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truck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395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170423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Storage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618" y="701168"/>
            <a:ext cx="8351493" cy="747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indent="-3175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Ideally woody biomass is used as received without the need for long-term storage.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5618" y="6384761"/>
            <a:ext cx="1197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Dahiya</a:t>
            </a:r>
            <a:r>
              <a:rPr lang="en-US" sz="1400" dirty="0"/>
              <a:t> (2015)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50" name="Oval 4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ardrop 51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425618" y="1529315"/>
            <a:ext cx="8351493" cy="108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indent="-3175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Long-term storage of damp or wet woody biomass can result in: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Growth of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mold and fungi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; and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Significant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heating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(as decomposition begins).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25618" y="2736870"/>
            <a:ext cx="8351493" cy="747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indent="-3175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Heat of decomposition can cause piles of stored chips or sawdust to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self-ignite.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2624" y="3451061"/>
            <a:ext cx="4584700" cy="29337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8508" y="3451061"/>
            <a:ext cx="2183219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88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309</Words>
  <Application>Microsoft Macintosh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Avenir Black</vt:lpstr>
      <vt:lpstr>Avenir Heavy</vt:lpstr>
      <vt:lpstr>Avenir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2019-09-05T00:50:40Z</dcterms:created>
  <dcterms:modified xsi:type="dcterms:W3CDTF">2019-09-05T00:51:52Z</dcterms:modified>
</cp:coreProperties>
</file>