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  <p:sldId id="350" r:id="rId3"/>
    <p:sldId id="303" r:id="rId4"/>
    <p:sldId id="299" r:id="rId5"/>
    <p:sldId id="300" r:id="rId6"/>
    <p:sldId id="301" r:id="rId7"/>
    <p:sldId id="302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38"/>
    <p:restoredTop sz="94663"/>
  </p:normalViewPr>
  <p:slideViewPr>
    <p:cSldViewPr snapToGrid="0" snapToObjects="1">
      <p:cViewPr varScale="1">
        <p:scale>
          <a:sx n="120" d="100"/>
          <a:sy n="120" d="100"/>
        </p:scale>
        <p:origin x="1168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85ECE-DF8F-504B-850C-B762435B221C}" type="datetimeFigureOut">
              <a:rPr lang="en-US" smtClean="0"/>
              <a:t>9/4/19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0AEF5-CD2B-B64B-A485-F02F2D4F43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12588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85ECE-DF8F-504B-850C-B762435B221C}" type="datetimeFigureOut">
              <a:rPr lang="en-US" smtClean="0"/>
              <a:t>9/4/19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0AEF5-CD2B-B64B-A485-F02F2D4F43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69488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85ECE-DF8F-504B-850C-B762435B221C}" type="datetimeFigureOut">
              <a:rPr lang="en-US" smtClean="0"/>
              <a:t>9/4/19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0AEF5-CD2B-B64B-A485-F02F2D4F43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3580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85ECE-DF8F-504B-850C-B762435B221C}" type="datetimeFigureOut">
              <a:rPr lang="en-US" smtClean="0"/>
              <a:t>9/4/19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0AEF5-CD2B-B64B-A485-F02F2D4F43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66604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85ECE-DF8F-504B-850C-B762435B221C}" type="datetimeFigureOut">
              <a:rPr lang="en-US" smtClean="0"/>
              <a:t>9/4/19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0AEF5-CD2B-B64B-A485-F02F2D4F43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71875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85ECE-DF8F-504B-850C-B762435B221C}" type="datetimeFigureOut">
              <a:rPr lang="en-US" smtClean="0"/>
              <a:t>9/4/19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0AEF5-CD2B-B64B-A485-F02F2D4F43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9263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85ECE-DF8F-504B-850C-B762435B221C}" type="datetimeFigureOut">
              <a:rPr lang="en-US" smtClean="0"/>
              <a:t>9/4/19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0AEF5-CD2B-B64B-A485-F02F2D4F43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3419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85ECE-DF8F-504B-850C-B762435B221C}" type="datetimeFigureOut">
              <a:rPr lang="en-US" smtClean="0"/>
              <a:t>9/4/19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0AEF5-CD2B-B64B-A485-F02F2D4F43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3432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85ECE-DF8F-504B-850C-B762435B221C}" type="datetimeFigureOut">
              <a:rPr lang="en-US" smtClean="0"/>
              <a:t>9/4/19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0AEF5-CD2B-B64B-A485-F02F2D4F43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04870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85ECE-DF8F-504B-850C-B762435B221C}" type="datetimeFigureOut">
              <a:rPr lang="en-US" smtClean="0"/>
              <a:t>9/4/19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0AEF5-CD2B-B64B-A485-F02F2D4F43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93904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85ECE-DF8F-504B-850C-B762435B221C}" type="datetimeFigureOut">
              <a:rPr lang="en-US" smtClean="0"/>
              <a:t>9/4/19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0AEF5-CD2B-B64B-A485-F02F2D4F43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8326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B85ECE-DF8F-504B-850C-B762435B221C}" type="datetimeFigureOut">
              <a:rPr lang="en-US" smtClean="0"/>
              <a:t>9/4/19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E0AEF5-CD2B-B64B-A485-F02F2D4F43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24386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90662" y="947555"/>
            <a:ext cx="8255788" cy="48751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sz="2400" dirty="0">
                <a:solidFill>
                  <a:prstClr val="black"/>
                </a:solidFill>
                <a:latin typeface="Avenir Black"/>
                <a:cs typeface="Avenir Black"/>
              </a:rPr>
              <a:t>Module 2A: Woody biomass resources</a:t>
            </a:r>
          </a:p>
          <a:p>
            <a:pPr>
              <a:lnSpc>
                <a:spcPct val="130000"/>
              </a:lnSpc>
            </a:pPr>
            <a:r>
              <a:rPr lang="en-US" sz="2400" b="1" dirty="0">
                <a:solidFill>
                  <a:prstClr val="black"/>
                </a:solidFill>
                <a:latin typeface="Avenir Medium"/>
                <a:cs typeface="Avenir Medium"/>
              </a:rPr>
              <a:t>2.1: </a:t>
            </a:r>
            <a:r>
              <a:rPr lang="en-US" sz="2400" dirty="0">
                <a:solidFill>
                  <a:prstClr val="black"/>
                </a:solidFill>
                <a:latin typeface="Avenir Medium"/>
                <a:cs typeface="Avenir Medium"/>
              </a:rPr>
              <a:t>Recap: What is woody biomass</a:t>
            </a:r>
          </a:p>
          <a:p>
            <a:pPr>
              <a:lnSpc>
                <a:spcPct val="130000"/>
              </a:lnSpc>
            </a:pPr>
            <a:r>
              <a:rPr lang="en-US" sz="2400" b="1" dirty="0">
                <a:solidFill>
                  <a:prstClr val="black"/>
                </a:solidFill>
                <a:latin typeface="Avenir Medium"/>
                <a:cs typeface="Avenir Medium"/>
              </a:rPr>
              <a:t>2.2: </a:t>
            </a:r>
            <a:r>
              <a:rPr lang="en-US" sz="2400" dirty="0">
                <a:solidFill>
                  <a:prstClr val="black"/>
                </a:solidFill>
                <a:latin typeface="Avenir Medium"/>
                <a:cs typeface="Avenir Medium"/>
              </a:rPr>
              <a:t>Use and benefits of woody biomass</a:t>
            </a:r>
          </a:p>
          <a:p>
            <a:pPr>
              <a:lnSpc>
                <a:spcPct val="130000"/>
              </a:lnSpc>
            </a:pPr>
            <a:r>
              <a:rPr lang="en-US" sz="2400" b="1" dirty="0">
                <a:solidFill>
                  <a:prstClr val="black"/>
                </a:solidFill>
                <a:latin typeface="Avenir Medium"/>
                <a:cs typeface="Avenir Medium"/>
              </a:rPr>
              <a:t>2.3: </a:t>
            </a:r>
            <a:r>
              <a:rPr lang="en-US" sz="2400" dirty="0">
                <a:solidFill>
                  <a:prstClr val="black"/>
                </a:solidFill>
                <a:latin typeface="Avenir Medium"/>
                <a:cs typeface="Avenir Medium"/>
              </a:rPr>
              <a:t>Sources of bioenergy biomass</a:t>
            </a:r>
          </a:p>
          <a:p>
            <a:pPr>
              <a:lnSpc>
                <a:spcPct val="130000"/>
              </a:lnSpc>
            </a:pPr>
            <a:r>
              <a:rPr lang="en-US" sz="2400" b="1" dirty="0">
                <a:solidFill>
                  <a:prstClr val="black"/>
                </a:solidFill>
                <a:latin typeface="Avenir Medium"/>
                <a:cs typeface="Avenir Medium"/>
              </a:rPr>
              <a:t>2.4: </a:t>
            </a:r>
            <a:r>
              <a:rPr lang="en-US" sz="2400" dirty="0">
                <a:solidFill>
                  <a:prstClr val="black"/>
                </a:solidFill>
                <a:latin typeface="Avenir Medium"/>
                <a:cs typeface="Avenir Medium"/>
              </a:rPr>
              <a:t>Wood resources</a:t>
            </a:r>
          </a:p>
          <a:p>
            <a:pPr>
              <a:lnSpc>
                <a:spcPct val="130000"/>
              </a:lnSpc>
            </a:pPr>
            <a:r>
              <a:rPr lang="en-US" sz="2400" b="1" dirty="0">
                <a:solidFill>
                  <a:prstClr val="black"/>
                </a:solidFill>
                <a:latin typeface="Avenir Medium"/>
                <a:cs typeface="Avenir Medium"/>
              </a:rPr>
              <a:t>2.5: </a:t>
            </a:r>
            <a:r>
              <a:rPr lang="en-US" sz="2400" dirty="0">
                <a:solidFill>
                  <a:prstClr val="black"/>
                </a:solidFill>
                <a:latin typeface="Avenir Medium"/>
                <a:cs typeface="Avenir Medium"/>
              </a:rPr>
              <a:t>Study of wood energy resources in Vermont</a:t>
            </a:r>
          </a:p>
          <a:p>
            <a:pPr>
              <a:lnSpc>
                <a:spcPct val="130000"/>
              </a:lnSpc>
            </a:pPr>
            <a:r>
              <a:rPr lang="en-US" sz="2400" b="1" dirty="0">
                <a:solidFill>
                  <a:prstClr val="black"/>
                </a:solidFill>
                <a:latin typeface="Avenir Medium"/>
                <a:cs typeface="Avenir Medium"/>
              </a:rPr>
              <a:t>2.6: </a:t>
            </a:r>
            <a:r>
              <a:rPr lang="en-US" sz="2400" dirty="0">
                <a:solidFill>
                  <a:prstClr val="black"/>
                </a:solidFill>
                <a:latin typeface="Avenir Medium"/>
                <a:cs typeface="Avenir Medium"/>
              </a:rPr>
              <a:t>Role of woody biomass in the Northern Forest region</a:t>
            </a:r>
          </a:p>
          <a:p>
            <a:pPr>
              <a:lnSpc>
                <a:spcPct val="130000"/>
              </a:lnSpc>
            </a:pPr>
            <a:r>
              <a:rPr lang="en-US" sz="2400" b="1" dirty="0">
                <a:solidFill>
                  <a:prstClr val="black"/>
                </a:solidFill>
                <a:latin typeface="Avenir Medium"/>
                <a:cs typeface="Avenir Medium"/>
              </a:rPr>
              <a:t>2.7: </a:t>
            </a:r>
            <a:r>
              <a:rPr lang="en-US" sz="2400" dirty="0">
                <a:solidFill>
                  <a:prstClr val="black"/>
                </a:solidFill>
                <a:latin typeface="Avenir Medium"/>
                <a:cs typeface="Avenir Medium"/>
              </a:rPr>
              <a:t>Harvesting, transporting &amp; storage of woody biomass</a:t>
            </a:r>
          </a:p>
          <a:p>
            <a:pPr>
              <a:lnSpc>
                <a:spcPct val="130000"/>
              </a:lnSpc>
            </a:pPr>
            <a:r>
              <a:rPr lang="en-US" sz="2400" b="1" dirty="0">
                <a:solidFill>
                  <a:prstClr val="black"/>
                </a:solidFill>
                <a:latin typeface="Avenir Medium"/>
                <a:cs typeface="Avenir Medium"/>
              </a:rPr>
              <a:t>2.8: </a:t>
            </a:r>
            <a:r>
              <a:rPr lang="en-US" sz="2400" dirty="0">
                <a:solidFill>
                  <a:prstClr val="black"/>
                </a:solidFill>
                <a:latin typeface="Avenir Medium"/>
                <a:cs typeface="Avenir Medium"/>
              </a:rPr>
              <a:t>Northern Forest recommendations for biomass use</a:t>
            </a:r>
          </a:p>
          <a:p>
            <a:pPr>
              <a:lnSpc>
                <a:spcPct val="130000"/>
              </a:lnSpc>
            </a:pPr>
            <a:r>
              <a:rPr lang="en-US" sz="2400" b="1" dirty="0">
                <a:solidFill>
                  <a:prstClr val="black"/>
                </a:solidFill>
                <a:latin typeface="Avenir Medium"/>
                <a:cs typeface="Avenir Medium"/>
              </a:rPr>
              <a:t>2.9: </a:t>
            </a:r>
            <a:r>
              <a:rPr lang="en-US" sz="2400" dirty="0">
                <a:solidFill>
                  <a:prstClr val="black"/>
                </a:solidFill>
                <a:latin typeface="Avenir Medium"/>
                <a:cs typeface="Avenir Medium"/>
              </a:rPr>
              <a:t>Future of woody biomass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28600" y="49316"/>
            <a:ext cx="4390946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200" dirty="0">
                <a:solidFill>
                  <a:prstClr val="white"/>
                </a:solidFill>
                <a:latin typeface="Avenir Heavy"/>
                <a:cs typeface="Avenir Heavy"/>
              </a:rPr>
              <a:t>MEC 3040: Bioenergy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8098116" y="14530"/>
            <a:ext cx="830994" cy="634504"/>
            <a:chOff x="2066934" y="1319924"/>
            <a:chExt cx="3038142" cy="2464745"/>
          </a:xfrm>
        </p:grpSpPr>
        <p:sp>
          <p:nvSpPr>
            <p:cNvPr id="10" name="Oval 9"/>
            <p:cNvSpPr/>
            <p:nvPr/>
          </p:nvSpPr>
          <p:spPr>
            <a:xfrm>
              <a:off x="2066934" y="1319924"/>
              <a:ext cx="3038142" cy="2464745"/>
            </a:xfrm>
            <a:prstGeom prst="ellipse">
              <a:avLst/>
            </a:prstGeom>
            <a:solidFill>
              <a:srgbClr val="FFFF66"/>
            </a:solidFill>
            <a:ln>
              <a:solidFill>
                <a:srgbClr val="FFCC6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" name="Teardrop 10"/>
            <p:cNvSpPr/>
            <p:nvPr/>
          </p:nvSpPr>
          <p:spPr>
            <a:xfrm rot="18889386">
              <a:off x="3048839" y="2373762"/>
              <a:ext cx="1171394" cy="1167773"/>
            </a:xfrm>
            <a:prstGeom prst="teardrop">
              <a:avLst>
                <a:gd name="adj" fmla="val 146493"/>
              </a:avLst>
            </a:prstGeom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684539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25618" y="2622994"/>
            <a:ext cx="835149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i="1" dirty="0">
                <a:solidFill>
                  <a:prstClr val="black"/>
                </a:solidFill>
                <a:latin typeface="Avenir Black"/>
                <a:cs typeface="Avenir Black"/>
              </a:rPr>
              <a:t>2.8: Northern Forest region recommendations on use of woody biomass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098116" y="14530"/>
            <a:ext cx="830994" cy="634504"/>
            <a:chOff x="2066934" y="1319924"/>
            <a:chExt cx="3038142" cy="2464745"/>
          </a:xfrm>
        </p:grpSpPr>
        <p:sp>
          <p:nvSpPr>
            <p:cNvPr id="8" name="Oval 7"/>
            <p:cNvSpPr/>
            <p:nvPr/>
          </p:nvSpPr>
          <p:spPr>
            <a:xfrm>
              <a:off x="2066934" y="1319924"/>
              <a:ext cx="3038142" cy="2464745"/>
            </a:xfrm>
            <a:prstGeom prst="ellipse">
              <a:avLst/>
            </a:prstGeom>
            <a:solidFill>
              <a:srgbClr val="FFFF66"/>
            </a:solidFill>
            <a:ln>
              <a:solidFill>
                <a:srgbClr val="FFCC6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eardrop 8"/>
            <p:cNvSpPr/>
            <p:nvPr/>
          </p:nvSpPr>
          <p:spPr>
            <a:xfrm rot="18889386">
              <a:off x="3048839" y="2373762"/>
              <a:ext cx="1171394" cy="1167773"/>
            </a:xfrm>
            <a:prstGeom prst="teardrop">
              <a:avLst>
                <a:gd name="adj" fmla="val 146493"/>
              </a:avLst>
            </a:prstGeom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7014596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49316"/>
            <a:ext cx="682594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200" dirty="0">
                <a:solidFill>
                  <a:prstClr val="white"/>
                </a:solidFill>
                <a:latin typeface="Avenir Heavy"/>
                <a:cs typeface="Avenir Heavy"/>
              </a:rPr>
              <a:t>Where does biomass energy fit in?</a:t>
            </a:r>
          </a:p>
        </p:txBody>
      </p:sp>
      <p:grpSp>
        <p:nvGrpSpPr>
          <p:cNvPr id="43" name="Group 42"/>
          <p:cNvGrpSpPr/>
          <p:nvPr/>
        </p:nvGrpSpPr>
        <p:grpSpPr>
          <a:xfrm>
            <a:off x="8098116" y="14530"/>
            <a:ext cx="830994" cy="634504"/>
            <a:chOff x="2066934" y="1319924"/>
            <a:chExt cx="3038142" cy="2464745"/>
          </a:xfrm>
        </p:grpSpPr>
        <p:sp>
          <p:nvSpPr>
            <p:cNvPr id="47" name="Oval 46"/>
            <p:cNvSpPr/>
            <p:nvPr/>
          </p:nvSpPr>
          <p:spPr>
            <a:xfrm>
              <a:off x="2066934" y="1319924"/>
              <a:ext cx="3038142" cy="2464745"/>
            </a:xfrm>
            <a:prstGeom prst="ellipse">
              <a:avLst/>
            </a:prstGeom>
            <a:solidFill>
              <a:srgbClr val="FFFF66"/>
            </a:solidFill>
            <a:ln>
              <a:solidFill>
                <a:srgbClr val="FFCC6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Teardrop 48"/>
            <p:cNvSpPr/>
            <p:nvPr/>
          </p:nvSpPr>
          <p:spPr>
            <a:xfrm rot="18889386">
              <a:off x="3048839" y="2373762"/>
              <a:ext cx="1171394" cy="1167773"/>
            </a:xfrm>
            <a:prstGeom prst="teardrop">
              <a:avLst>
                <a:gd name="adj" fmla="val 146493"/>
              </a:avLst>
            </a:prstGeom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1" name="TextBox 50"/>
          <p:cNvSpPr txBox="1"/>
          <p:nvPr/>
        </p:nvSpPr>
        <p:spPr>
          <a:xfrm>
            <a:off x="389338" y="6461679"/>
            <a:ext cx="63798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Roadmap to a sustainable energy future for the Northern Forest Region, BERC (2009)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14740" y="904416"/>
            <a:ext cx="85397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venir Medium"/>
                <a:cs typeface="Avenir Medium"/>
              </a:rPr>
              <a:t>Reducing fossil fuel consumption by 5% per year over the next 40 years would cut carbon emissions by 50% by 2030 and by 80-90% by 2050.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00629" y="1805134"/>
            <a:ext cx="8539772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venir Black"/>
                <a:cs typeface="Avenir Black"/>
              </a:rPr>
              <a:t>To enhance use of biomass energy:</a:t>
            </a:r>
          </a:p>
          <a:p>
            <a:pPr marL="285750" indent="-285750">
              <a:buFont typeface="Arial"/>
              <a:buChar char="•"/>
            </a:pPr>
            <a:r>
              <a:rPr lang="en-US" dirty="0">
                <a:latin typeface="Avenir Medium"/>
                <a:cs typeface="Avenir Medium"/>
              </a:rPr>
              <a:t>Develop policy &amp; financing that supports clean &amp; efficient biomass to heat institutions, communities &amp; businesses.</a:t>
            </a:r>
          </a:p>
          <a:p>
            <a:endParaRPr lang="en-US" dirty="0">
              <a:latin typeface="Avenir Medium"/>
              <a:cs typeface="Avenir Medium"/>
            </a:endParaRPr>
          </a:p>
          <a:p>
            <a:pPr marL="285750" indent="-285750">
              <a:buFont typeface="Arial"/>
              <a:buChar char="•"/>
            </a:pPr>
            <a:r>
              <a:rPr lang="en-US" dirty="0">
                <a:latin typeface="Avenir Medium"/>
                <a:cs typeface="Avenir Medium"/>
              </a:rPr>
              <a:t>Inventory low-quality woody biomass for sustainable energy use.</a:t>
            </a:r>
          </a:p>
          <a:p>
            <a:pPr marL="285750" indent="-285750">
              <a:buFont typeface="Arial"/>
              <a:buChar char="•"/>
            </a:pPr>
            <a:endParaRPr lang="en-US" dirty="0">
              <a:latin typeface="Avenir Medium"/>
              <a:cs typeface="Avenir Medium"/>
            </a:endParaRPr>
          </a:p>
          <a:p>
            <a:pPr marL="285750" indent="-285750">
              <a:buFont typeface="Arial"/>
              <a:buChar char="•"/>
            </a:pPr>
            <a:r>
              <a:rPr lang="en-US" dirty="0">
                <a:latin typeface="Avenir Medium"/>
                <a:cs typeface="Avenir Medium"/>
              </a:rPr>
              <a:t>Support local ownership of biomass with public benefits by creating energy service companies that allow local capital investment &amp; equity while providing technical, financial, regulatory &amp; permitting expertise.</a:t>
            </a:r>
          </a:p>
          <a:p>
            <a:pPr marL="285750" indent="-285750">
              <a:buFont typeface="Arial"/>
              <a:buChar char="•"/>
            </a:pPr>
            <a:endParaRPr lang="en-US" dirty="0">
              <a:latin typeface="Avenir Medium"/>
              <a:cs typeface="Avenir Medium"/>
            </a:endParaRPr>
          </a:p>
          <a:p>
            <a:pPr marL="285750" indent="-285750">
              <a:buFont typeface="Arial"/>
              <a:buChar char="•"/>
            </a:pPr>
            <a:r>
              <a:rPr lang="en-US" dirty="0">
                <a:latin typeface="Avenir Medium"/>
                <a:cs typeface="Avenir Medium"/>
              </a:rPr>
              <a:t>Create a Northeast Biomass Energy Incubator.</a:t>
            </a:r>
          </a:p>
        </p:txBody>
      </p:sp>
    </p:spTree>
    <p:extLst>
      <p:ext uri="{BB962C8B-B14F-4D97-AF65-F5344CB8AC3E}">
        <p14:creationId xmlns:p14="http://schemas.microsoft.com/office/powerpoint/2010/main" val="810793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49316"/>
            <a:ext cx="4019049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200" dirty="0">
                <a:solidFill>
                  <a:prstClr val="white"/>
                </a:solidFill>
                <a:latin typeface="Avenir Heavy"/>
                <a:cs typeface="Avenir Heavy"/>
              </a:rPr>
              <a:t>Efficient technology</a:t>
            </a:r>
          </a:p>
        </p:txBody>
      </p:sp>
      <p:grpSp>
        <p:nvGrpSpPr>
          <p:cNvPr id="43" name="Group 42"/>
          <p:cNvGrpSpPr/>
          <p:nvPr/>
        </p:nvGrpSpPr>
        <p:grpSpPr>
          <a:xfrm>
            <a:off x="8098116" y="14530"/>
            <a:ext cx="830994" cy="634504"/>
            <a:chOff x="2066934" y="1319924"/>
            <a:chExt cx="3038142" cy="2464745"/>
          </a:xfrm>
        </p:grpSpPr>
        <p:sp>
          <p:nvSpPr>
            <p:cNvPr id="47" name="Oval 46"/>
            <p:cNvSpPr/>
            <p:nvPr/>
          </p:nvSpPr>
          <p:spPr>
            <a:xfrm>
              <a:off x="2066934" y="1319924"/>
              <a:ext cx="3038142" cy="2464745"/>
            </a:xfrm>
            <a:prstGeom prst="ellipse">
              <a:avLst/>
            </a:prstGeom>
            <a:solidFill>
              <a:srgbClr val="FFFF66"/>
            </a:solidFill>
            <a:ln>
              <a:solidFill>
                <a:srgbClr val="FFCC6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Teardrop 48"/>
            <p:cNvSpPr/>
            <p:nvPr/>
          </p:nvSpPr>
          <p:spPr>
            <a:xfrm rot="18889386">
              <a:off x="3048839" y="2373762"/>
              <a:ext cx="1171394" cy="1167773"/>
            </a:xfrm>
            <a:prstGeom prst="teardrop">
              <a:avLst>
                <a:gd name="adj" fmla="val 146493"/>
              </a:avLst>
            </a:prstGeom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1" name="TextBox 50"/>
          <p:cNvSpPr txBox="1"/>
          <p:nvPr/>
        </p:nvSpPr>
        <p:spPr>
          <a:xfrm>
            <a:off x="389338" y="6277847"/>
            <a:ext cx="43388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Northern forest biomass energy action plan, BERC (2007)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89338" y="845445"/>
            <a:ext cx="83571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venir Black"/>
                <a:cs typeface="Avenir Black"/>
              </a:rPr>
              <a:t>To encourage clean &amp; efficient use of biomass fuel &amp; improve technologies that are matched to community-scale use.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89338" y="1610752"/>
            <a:ext cx="806193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venir Medium"/>
                <a:cs typeface="Avenir Medium"/>
              </a:rPr>
              <a:t>8. Create &amp; fund a </a:t>
            </a:r>
            <a:r>
              <a:rPr lang="en-US" b="1" dirty="0">
                <a:latin typeface="Avenir Medium"/>
                <a:cs typeface="Avenir Medium"/>
              </a:rPr>
              <a:t>‘Northeast Biomass Incubator Center’ </a:t>
            </a:r>
            <a:r>
              <a:rPr lang="en-US" dirty="0">
                <a:latin typeface="Avenir Medium"/>
                <a:cs typeface="Avenir Medium"/>
              </a:rPr>
              <a:t>to commercialize </a:t>
            </a:r>
          </a:p>
          <a:p>
            <a:r>
              <a:rPr lang="en-US" dirty="0">
                <a:latin typeface="Avenir Medium"/>
                <a:cs typeface="Avenir Medium"/>
              </a:rPr>
              <a:t>    and support development &amp; implementation of clean, efficient biomass </a:t>
            </a:r>
          </a:p>
          <a:p>
            <a:r>
              <a:rPr lang="en-US" dirty="0">
                <a:latin typeface="Avenir Medium"/>
                <a:cs typeface="Avenir Medium"/>
              </a:rPr>
              <a:t>    energy.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89338" y="2769696"/>
            <a:ext cx="83571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venir Medium"/>
                <a:cs typeface="Avenir Medium"/>
              </a:rPr>
              <a:t>9. Create / expand </a:t>
            </a:r>
            <a:r>
              <a:rPr lang="en-US" b="1" dirty="0">
                <a:latin typeface="Avenir Medium"/>
                <a:cs typeface="Avenir Medium"/>
              </a:rPr>
              <a:t>grants, incentives</a:t>
            </a:r>
            <a:r>
              <a:rPr lang="en-US" dirty="0">
                <a:latin typeface="Avenir Medium"/>
                <a:cs typeface="Avenir Medium"/>
              </a:rPr>
              <a:t>, etc., to develop &amp; implement clean, </a:t>
            </a:r>
          </a:p>
          <a:p>
            <a:r>
              <a:rPr lang="en-US" dirty="0">
                <a:latin typeface="Avenir Medium"/>
                <a:cs typeface="Avenir Medium"/>
              </a:rPr>
              <a:t>    efficient biomass energy technologies.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89338" y="3743920"/>
            <a:ext cx="79179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venir Medium"/>
                <a:cs typeface="Avenir Medium"/>
              </a:rPr>
              <a:t>10. Ensure that state &amp; federal policies &amp; programs aimed at RE – RPS,    </a:t>
            </a:r>
          </a:p>
          <a:p>
            <a:r>
              <a:rPr lang="en-US" dirty="0">
                <a:latin typeface="Avenir Medium"/>
                <a:cs typeface="Avenir Medium"/>
              </a:rPr>
              <a:t>      REC, SBC – include </a:t>
            </a:r>
            <a:r>
              <a:rPr lang="en-US" b="1" dirty="0">
                <a:latin typeface="Avenir Medium"/>
                <a:cs typeface="Avenir Medium"/>
              </a:rPr>
              <a:t>clean, efficient biomass technologies</a:t>
            </a:r>
            <a:r>
              <a:rPr lang="en-US" dirty="0">
                <a:latin typeface="Avenir Medium"/>
                <a:cs typeface="Avenir Medium"/>
              </a:rPr>
              <a:t>.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2309E8B-26ED-874F-8F76-8674111A8BAE}"/>
              </a:ext>
            </a:extLst>
          </p:cNvPr>
          <p:cNvSpPr txBox="1"/>
          <p:nvPr/>
        </p:nvSpPr>
        <p:spPr>
          <a:xfrm rot="16200000">
            <a:off x="6775262" y="3696639"/>
            <a:ext cx="410400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929CFF"/>
                </a:solidFill>
              </a:rPr>
              <a:t>………….sidebar…………..</a:t>
            </a:r>
          </a:p>
        </p:txBody>
      </p:sp>
    </p:spTree>
    <p:extLst>
      <p:ext uri="{BB962C8B-B14F-4D97-AF65-F5344CB8AC3E}">
        <p14:creationId xmlns:p14="http://schemas.microsoft.com/office/powerpoint/2010/main" val="39386668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49316"/>
            <a:ext cx="203826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200" dirty="0">
                <a:solidFill>
                  <a:prstClr val="white"/>
                </a:solidFill>
                <a:latin typeface="Avenir Heavy"/>
                <a:cs typeface="Avenir Heavy"/>
              </a:rPr>
              <a:t>Emissions</a:t>
            </a:r>
          </a:p>
        </p:txBody>
      </p:sp>
      <p:grpSp>
        <p:nvGrpSpPr>
          <p:cNvPr id="43" name="Group 42"/>
          <p:cNvGrpSpPr/>
          <p:nvPr/>
        </p:nvGrpSpPr>
        <p:grpSpPr>
          <a:xfrm>
            <a:off x="8098116" y="14530"/>
            <a:ext cx="830994" cy="634504"/>
            <a:chOff x="2066934" y="1319924"/>
            <a:chExt cx="3038142" cy="2464745"/>
          </a:xfrm>
        </p:grpSpPr>
        <p:sp>
          <p:nvSpPr>
            <p:cNvPr id="47" name="Oval 46"/>
            <p:cNvSpPr/>
            <p:nvPr/>
          </p:nvSpPr>
          <p:spPr>
            <a:xfrm>
              <a:off x="2066934" y="1319924"/>
              <a:ext cx="3038142" cy="2464745"/>
            </a:xfrm>
            <a:prstGeom prst="ellipse">
              <a:avLst/>
            </a:prstGeom>
            <a:solidFill>
              <a:srgbClr val="FFFF66"/>
            </a:solidFill>
            <a:ln>
              <a:solidFill>
                <a:srgbClr val="FFCC6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Teardrop 48"/>
            <p:cNvSpPr/>
            <p:nvPr/>
          </p:nvSpPr>
          <p:spPr>
            <a:xfrm rot="18889386">
              <a:off x="3048839" y="2373762"/>
              <a:ext cx="1171394" cy="1167773"/>
            </a:xfrm>
            <a:prstGeom prst="teardrop">
              <a:avLst>
                <a:gd name="adj" fmla="val 146493"/>
              </a:avLst>
            </a:prstGeom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1" name="TextBox 50"/>
          <p:cNvSpPr txBox="1"/>
          <p:nvPr/>
        </p:nvSpPr>
        <p:spPr>
          <a:xfrm>
            <a:off x="389338" y="6277847"/>
            <a:ext cx="43388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Northern forest biomass energy action plan, BERC (2007)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89338" y="845445"/>
            <a:ext cx="83571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venir Black"/>
                <a:cs typeface="Avenir Black"/>
              </a:rPr>
              <a:t>To ensure that biomass energy is used in ways that meet or exceed air emission regulations.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89338" y="1610752"/>
            <a:ext cx="83571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venir Medium"/>
                <a:cs typeface="Avenir Medium"/>
              </a:rPr>
              <a:t>11. Establish consistent state &amp; federal air emission standards for biomass </a:t>
            </a:r>
          </a:p>
          <a:p>
            <a:r>
              <a:rPr lang="en-US" dirty="0">
                <a:latin typeface="Avenir Medium"/>
                <a:cs typeface="Avenir Medium"/>
              </a:rPr>
              <a:t>      facilities; multi-pollutant including carbon.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b="31580"/>
          <a:stretch/>
        </p:blipFill>
        <p:spPr>
          <a:xfrm>
            <a:off x="562314" y="2660032"/>
            <a:ext cx="7912100" cy="3189009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D927D1CA-E74A-9743-A93C-38E30ADA031F}"/>
              </a:ext>
            </a:extLst>
          </p:cNvPr>
          <p:cNvSpPr txBox="1"/>
          <p:nvPr/>
        </p:nvSpPr>
        <p:spPr>
          <a:xfrm rot="16200000">
            <a:off x="6775262" y="3696639"/>
            <a:ext cx="410400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929CFF"/>
                </a:solidFill>
              </a:rPr>
              <a:t>………….sidebar…………..</a:t>
            </a:r>
          </a:p>
        </p:txBody>
      </p:sp>
    </p:spTree>
    <p:extLst>
      <p:ext uri="{BB962C8B-B14F-4D97-AF65-F5344CB8AC3E}">
        <p14:creationId xmlns:p14="http://schemas.microsoft.com/office/powerpoint/2010/main" val="15293830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49316"/>
            <a:ext cx="5240322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200" dirty="0">
                <a:solidFill>
                  <a:prstClr val="white"/>
                </a:solidFill>
                <a:latin typeface="Avenir Heavy"/>
                <a:cs typeface="Avenir Heavy"/>
              </a:rPr>
              <a:t>Climate change mitigation</a:t>
            </a:r>
          </a:p>
        </p:txBody>
      </p:sp>
      <p:grpSp>
        <p:nvGrpSpPr>
          <p:cNvPr id="43" name="Group 42"/>
          <p:cNvGrpSpPr/>
          <p:nvPr/>
        </p:nvGrpSpPr>
        <p:grpSpPr>
          <a:xfrm>
            <a:off x="8098116" y="14530"/>
            <a:ext cx="830994" cy="634504"/>
            <a:chOff x="2066934" y="1319924"/>
            <a:chExt cx="3038142" cy="2464745"/>
          </a:xfrm>
        </p:grpSpPr>
        <p:sp>
          <p:nvSpPr>
            <p:cNvPr id="47" name="Oval 46"/>
            <p:cNvSpPr/>
            <p:nvPr/>
          </p:nvSpPr>
          <p:spPr>
            <a:xfrm>
              <a:off x="2066934" y="1319924"/>
              <a:ext cx="3038142" cy="2464745"/>
            </a:xfrm>
            <a:prstGeom prst="ellipse">
              <a:avLst/>
            </a:prstGeom>
            <a:solidFill>
              <a:srgbClr val="FFFF66"/>
            </a:solidFill>
            <a:ln>
              <a:solidFill>
                <a:srgbClr val="FFCC6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Teardrop 48"/>
            <p:cNvSpPr/>
            <p:nvPr/>
          </p:nvSpPr>
          <p:spPr>
            <a:xfrm rot="18889386">
              <a:off x="3048839" y="2373762"/>
              <a:ext cx="1171394" cy="1167773"/>
            </a:xfrm>
            <a:prstGeom prst="teardrop">
              <a:avLst>
                <a:gd name="adj" fmla="val 146493"/>
              </a:avLst>
            </a:prstGeom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1" name="TextBox 50"/>
          <p:cNvSpPr txBox="1"/>
          <p:nvPr/>
        </p:nvSpPr>
        <p:spPr>
          <a:xfrm>
            <a:off x="389338" y="6277847"/>
            <a:ext cx="43388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Northern forest biomass energy action plan, BERC (2007)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89338" y="845445"/>
            <a:ext cx="83571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venir Black"/>
                <a:cs typeface="Avenir Black"/>
              </a:rPr>
              <a:t>To increase carbon sequestration &amp; decrease atmospheric carbon dioxide levels by supporting utilization of woody biomass to replace or </a:t>
            </a:r>
            <a:r>
              <a:rPr lang="en-US" dirty="0" err="1">
                <a:latin typeface="Avenir Black"/>
                <a:cs typeface="Avenir Black"/>
              </a:rPr>
              <a:t>offsett</a:t>
            </a:r>
            <a:r>
              <a:rPr lang="en-US" dirty="0">
                <a:latin typeface="Avenir Black"/>
                <a:cs typeface="Avenir Black"/>
              </a:rPr>
              <a:t> fossil fuels.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89338" y="1844720"/>
            <a:ext cx="83571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venir Medium"/>
                <a:cs typeface="Avenir Medium"/>
              </a:rPr>
              <a:t>12. Evaluate &amp; document the </a:t>
            </a:r>
            <a:r>
              <a:rPr lang="en-US" b="1" dirty="0">
                <a:latin typeface="Avenir Medium"/>
                <a:cs typeface="Avenir Medium"/>
              </a:rPr>
              <a:t>carbon cycles </a:t>
            </a:r>
            <a:r>
              <a:rPr lang="en-US" dirty="0">
                <a:latin typeface="Avenir Medium"/>
                <a:cs typeface="Avenir Medium"/>
              </a:rPr>
              <a:t>of biomass energy to increase </a:t>
            </a:r>
          </a:p>
          <a:p>
            <a:r>
              <a:rPr lang="en-US" dirty="0">
                <a:latin typeface="Avenir Medium"/>
                <a:cs typeface="Avenir Medium"/>
              </a:rPr>
              <a:t>       understanding and work to carbon neutrality and sequestration.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89338" y="2541187"/>
            <a:ext cx="83571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venir Medium"/>
                <a:cs typeface="Avenir Medium"/>
              </a:rPr>
              <a:t>13. Use state, regional or national carbon registries to </a:t>
            </a:r>
            <a:r>
              <a:rPr lang="en-US" b="1" dirty="0">
                <a:latin typeface="Avenir Medium"/>
                <a:cs typeface="Avenir Medium"/>
              </a:rPr>
              <a:t>measure, aggregate or </a:t>
            </a:r>
          </a:p>
          <a:p>
            <a:r>
              <a:rPr lang="en-US" b="1" dirty="0">
                <a:latin typeface="Avenir Medium"/>
                <a:cs typeface="Avenir Medium"/>
              </a:rPr>
              <a:t>       verify carbon offsets</a:t>
            </a:r>
            <a:r>
              <a:rPr lang="en-US" dirty="0">
                <a:latin typeface="Avenir Medium"/>
                <a:cs typeface="Avenir Medium"/>
              </a:rPr>
              <a:t>. Dovetail with national &amp; international carbon </a:t>
            </a:r>
          </a:p>
          <a:p>
            <a:r>
              <a:rPr lang="en-US" dirty="0">
                <a:latin typeface="Avenir Medium"/>
                <a:cs typeface="Avenir Medium"/>
              </a:rPr>
              <a:t>       markets.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89338" y="3534824"/>
            <a:ext cx="83571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venir Medium"/>
                <a:cs typeface="Avenir Medium"/>
              </a:rPr>
              <a:t>14. Support &amp; expand national, regional, state &amp; municipal carbon </a:t>
            </a:r>
          </a:p>
          <a:p>
            <a:r>
              <a:rPr lang="en-US" dirty="0">
                <a:latin typeface="Avenir Medium"/>
                <a:cs typeface="Avenir Medium"/>
              </a:rPr>
              <a:t>      sequestration &amp; reduction policies &amp; incentives like </a:t>
            </a:r>
            <a:r>
              <a:rPr lang="en-US" b="1" dirty="0">
                <a:latin typeface="Avenir Medium"/>
                <a:cs typeface="Avenir Medium"/>
              </a:rPr>
              <a:t>RGGI</a:t>
            </a:r>
            <a:r>
              <a:rPr lang="en-US" dirty="0">
                <a:latin typeface="Avenir Medium"/>
                <a:cs typeface="Avenir Medium"/>
              </a:rPr>
              <a:t> and carbon </a:t>
            </a:r>
          </a:p>
          <a:p>
            <a:r>
              <a:rPr lang="en-US" dirty="0">
                <a:latin typeface="Avenir Medium"/>
                <a:cs typeface="Avenir Medium"/>
              </a:rPr>
              <a:t>      taxes.</a:t>
            </a:r>
            <a:br>
              <a:rPr lang="en-US" dirty="0">
                <a:latin typeface="Avenir Medium"/>
                <a:cs typeface="Avenir Medium"/>
              </a:rPr>
            </a:br>
            <a:r>
              <a:rPr lang="en-US" dirty="0">
                <a:latin typeface="Avenir Medium"/>
                <a:cs typeface="Avenir Medium"/>
              </a:rPr>
              <a:t>      Identify the role of biomass energy.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CAAD835-72A7-3148-BA6C-A0EC3BC4BE35}"/>
              </a:ext>
            </a:extLst>
          </p:cNvPr>
          <p:cNvSpPr txBox="1"/>
          <p:nvPr/>
        </p:nvSpPr>
        <p:spPr>
          <a:xfrm rot="16200000">
            <a:off x="6775262" y="3696639"/>
            <a:ext cx="410400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929CFF"/>
                </a:solidFill>
              </a:rPr>
              <a:t>………….sidebar…………..</a:t>
            </a:r>
          </a:p>
        </p:txBody>
      </p:sp>
    </p:spTree>
    <p:extLst>
      <p:ext uri="{BB962C8B-B14F-4D97-AF65-F5344CB8AC3E}">
        <p14:creationId xmlns:p14="http://schemas.microsoft.com/office/powerpoint/2010/main" val="10967649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49316"/>
            <a:ext cx="4592774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200" dirty="0">
                <a:solidFill>
                  <a:prstClr val="white"/>
                </a:solidFill>
                <a:latin typeface="Avenir Heavy"/>
                <a:cs typeface="Avenir Heavy"/>
              </a:rPr>
              <a:t>Investment &amp; financing</a:t>
            </a:r>
          </a:p>
        </p:txBody>
      </p:sp>
      <p:grpSp>
        <p:nvGrpSpPr>
          <p:cNvPr id="43" name="Group 42"/>
          <p:cNvGrpSpPr/>
          <p:nvPr/>
        </p:nvGrpSpPr>
        <p:grpSpPr>
          <a:xfrm>
            <a:off x="8098116" y="14530"/>
            <a:ext cx="830994" cy="634504"/>
            <a:chOff x="2066934" y="1319924"/>
            <a:chExt cx="3038142" cy="2464745"/>
          </a:xfrm>
        </p:grpSpPr>
        <p:sp>
          <p:nvSpPr>
            <p:cNvPr id="47" name="Oval 46"/>
            <p:cNvSpPr/>
            <p:nvPr/>
          </p:nvSpPr>
          <p:spPr>
            <a:xfrm>
              <a:off x="2066934" y="1319924"/>
              <a:ext cx="3038142" cy="2464745"/>
            </a:xfrm>
            <a:prstGeom prst="ellipse">
              <a:avLst/>
            </a:prstGeom>
            <a:solidFill>
              <a:srgbClr val="FFFF66"/>
            </a:solidFill>
            <a:ln>
              <a:solidFill>
                <a:srgbClr val="FFCC6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Teardrop 48"/>
            <p:cNvSpPr/>
            <p:nvPr/>
          </p:nvSpPr>
          <p:spPr>
            <a:xfrm rot="18889386">
              <a:off x="3048839" y="2373762"/>
              <a:ext cx="1171394" cy="1167773"/>
            </a:xfrm>
            <a:prstGeom prst="teardrop">
              <a:avLst>
                <a:gd name="adj" fmla="val 146493"/>
              </a:avLst>
            </a:prstGeom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1" name="TextBox 50"/>
          <p:cNvSpPr txBox="1"/>
          <p:nvPr/>
        </p:nvSpPr>
        <p:spPr>
          <a:xfrm>
            <a:off x="389338" y="6277847"/>
            <a:ext cx="43388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Northern forest biomass energy action plan, BERC (2007)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89338" y="845445"/>
            <a:ext cx="83571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venir Black"/>
                <a:cs typeface="Avenir Black"/>
              </a:rPr>
              <a:t>To stimulate the purchase &amp; use of a variety of clean, efficient biomass energy technologies &amp; develop biomass energy projects that enhance local economies.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89338" y="1844720"/>
            <a:ext cx="79972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venir Medium"/>
                <a:cs typeface="Avenir Medium"/>
              </a:rPr>
              <a:t>15. Create or expand federal &amp; state </a:t>
            </a:r>
            <a:r>
              <a:rPr lang="en-US" b="1" dirty="0">
                <a:latin typeface="Avenir Medium"/>
                <a:cs typeface="Avenir Medium"/>
              </a:rPr>
              <a:t>financing mechanisms </a:t>
            </a:r>
            <a:r>
              <a:rPr lang="en-US" dirty="0">
                <a:latin typeface="Avenir Medium"/>
                <a:cs typeface="Avenir Medium"/>
              </a:rPr>
              <a:t>to capitalize </a:t>
            </a:r>
          </a:p>
          <a:p>
            <a:r>
              <a:rPr lang="en-US" dirty="0">
                <a:latin typeface="Avenir Medium"/>
                <a:cs typeface="Avenir Medium"/>
              </a:rPr>
              <a:t>      and support use of clean, efficient biomass energy in publically owned </a:t>
            </a:r>
          </a:p>
          <a:p>
            <a:r>
              <a:rPr lang="en-US" dirty="0">
                <a:latin typeface="Avenir Medium"/>
                <a:cs typeface="Avenir Medium"/>
              </a:rPr>
              <a:t>      facilities.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89338" y="2909310"/>
            <a:ext cx="791798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venir Medium"/>
                <a:cs typeface="Avenir Medium"/>
              </a:rPr>
              <a:t>16. Develop </a:t>
            </a:r>
            <a:r>
              <a:rPr lang="en-US" b="1" dirty="0">
                <a:latin typeface="Avenir Medium"/>
                <a:cs typeface="Avenir Medium"/>
              </a:rPr>
              <a:t>public policy mechanisms &amp; financial incentives </a:t>
            </a:r>
            <a:r>
              <a:rPr lang="en-US" dirty="0">
                <a:latin typeface="Avenir Medium"/>
                <a:cs typeface="Avenir Medium"/>
              </a:rPr>
              <a:t>to support   </a:t>
            </a:r>
          </a:p>
          <a:p>
            <a:r>
              <a:rPr lang="en-US" dirty="0">
                <a:latin typeface="Avenir Medium"/>
                <a:cs typeface="Avenir Medium"/>
              </a:rPr>
              <a:t>      the use of clean, efficient biomass in thermal applications for               </a:t>
            </a:r>
          </a:p>
          <a:p>
            <a:r>
              <a:rPr lang="en-US" dirty="0">
                <a:latin typeface="Avenir Medium"/>
                <a:cs typeface="Avenir Medium"/>
              </a:rPr>
              <a:t>      institutions, communities &amp; businesses.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89338" y="4023019"/>
            <a:ext cx="791798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venir Medium"/>
                <a:cs typeface="Avenir Medium"/>
              </a:rPr>
              <a:t>17. Support </a:t>
            </a:r>
            <a:r>
              <a:rPr lang="en-US" b="1" dirty="0">
                <a:latin typeface="Avenir Medium"/>
                <a:cs typeface="Avenir Medium"/>
              </a:rPr>
              <a:t>local ownership of biomass energy projects </a:t>
            </a:r>
            <a:r>
              <a:rPr lang="en-US" dirty="0">
                <a:latin typeface="Avenir Medium"/>
                <a:cs typeface="Avenir Medium"/>
              </a:rPr>
              <a:t>that deliver public </a:t>
            </a:r>
          </a:p>
          <a:p>
            <a:r>
              <a:rPr lang="en-US" dirty="0">
                <a:latin typeface="Avenir Medium"/>
                <a:cs typeface="Avenir Medium"/>
              </a:rPr>
              <a:t>      benefits by encouraging the creation of energy service companies that </a:t>
            </a:r>
          </a:p>
          <a:p>
            <a:r>
              <a:rPr lang="en-US" dirty="0">
                <a:latin typeface="Avenir Medium"/>
                <a:cs typeface="Avenir Medium"/>
              </a:rPr>
              <a:t>      allow local capital investment &amp; provide assistance &amp; expertise.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1068D89-C41A-474C-B1D6-9A6DFE50FBD6}"/>
              </a:ext>
            </a:extLst>
          </p:cNvPr>
          <p:cNvSpPr txBox="1"/>
          <p:nvPr/>
        </p:nvSpPr>
        <p:spPr>
          <a:xfrm rot="16200000">
            <a:off x="6775262" y="3696639"/>
            <a:ext cx="410400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929CFF"/>
                </a:solidFill>
              </a:rPr>
              <a:t>………….sidebar…………..</a:t>
            </a:r>
          </a:p>
        </p:txBody>
      </p:sp>
    </p:spTree>
    <p:extLst>
      <p:ext uri="{BB962C8B-B14F-4D97-AF65-F5344CB8AC3E}">
        <p14:creationId xmlns:p14="http://schemas.microsoft.com/office/powerpoint/2010/main" val="21126200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635</Words>
  <Application>Microsoft Macintosh PowerPoint</Application>
  <PresentationFormat>On-screen Show (4:3)</PresentationFormat>
  <Paragraphs>65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Avenir Black</vt:lpstr>
      <vt:lpstr>Avenir Heavy</vt:lpstr>
      <vt:lpstr>Avenir Medium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Joan Richmond-Hall</dc:creator>
  <cp:lastModifiedBy>Joan Richmond-Hall</cp:lastModifiedBy>
  <cp:revision>2</cp:revision>
  <dcterms:created xsi:type="dcterms:W3CDTF">2019-09-05T00:52:39Z</dcterms:created>
  <dcterms:modified xsi:type="dcterms:W3CDTF">2019-09-05T00:53:54Z</dcterms:modified>
</cp:coreProperties>
</file>