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51" r:id="rId3"/>
    <p:sldId id="352" r:id="rId4"/>
    <p:sldId id="353" r:id="rId5"/>
    <p:sldId id="354" r:id="rId6"/>
    <p:sldId id="35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1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07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5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7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9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9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6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87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D2818-6049-C243-8E2D-6DFF687A373E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B0225-5137-AE42-8ACF-FFEA84D031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1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0662" y="947555"/>
            <a:ext cx="8255788" cy="4875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>
                <a:solidFill>
                  <a:prstClr val="black"/>
                </a:solidFill>
                <a:latin typeface="Avenir Black"/>
                <a:cs typeface="Avenir Black"/>
              </a:rPr>
              <a:t>Module 2A: Woody biomass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2.1: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Recap: What is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2.2: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Use and benefits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2.3: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Sources of bioenergy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2.4: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Wood resources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2.5: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Study of wood energy resources in Vermont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2.6: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Role of woody biomass in the Northern Forest region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2.7: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Harvesting, transporting &amp; storage of woody biomass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2.8: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Northern Forest recommendations for biomass use</a:t>
            </a:r>
          </a:p>
          <a:p>
            <a:pPr>
              <a:lnSpc>
                <a:spcPct val="130000"/>
              </a:lnSpc>
            </a:pPr>
            <a:r>
              <a:rPr lang="en-US" sz="2400" b="1" dirty="0">
                <a:solidFill>
                  <a:prstClr val="black"/>
                </a:solidFill>
                <a:latin typeface="Avenir Medium"/>
                <a:cs typeface="Avenir Medium"/>
              </a:rPr>
              <a:t>2.9: </a:t>
            </a:r>
            <a:r>
              <a:rPr lang="en-US" sz="2400" dirty="0">
                <a:solidFill>
                  <a:prstClr val="black"/>
                </a:solidFill>
                <a:latin typeface="Avenir Medium"/>
                <a:cs typeface="Avenir Medium"/>
              </a:rPr>
              <a:t>Future of woody biomass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43909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6002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Avenir Black"/>
                <a:cs typeface="Avenir Black"/>
              </a:rPr>
              <a:t>2.9: Future of wood biomass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8754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025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Trend in biomass burning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69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1980s: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Installation of integrated fuel handling &amp; combustion systems that worked smoothly in schools, hospitals, commercial buildings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024" y="1541673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Early 1990s: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Improvements in efficiency and cleaner emissions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1752" y="2238787"/>
            <a:ext cx="835149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Late 1990s, early 2000s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: Improved reliability and ease of operations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00" y="2880279"/>
            <a:ext cx="79629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7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1783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New uses: district heating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64296" y="744287"/>
            <a:ext cx="8351493" cy="4353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District heating plants: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use of a central plant with buried piping to heat a district or group of buildings.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Common on college campuses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St. Paul, MN (hot water)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Government complexes in Waterbury &amp; Montpelier VT  (steam)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Scandinavia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Charlottetown PEI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50-apartment low-income housing in </a:t>
            </a:r>
            <a:r>
              <a:rPr lang="en-US" dirty="0" err="1">
                <a:solidFill>
                  <a:prstClr val="black"/>
                </a:solidFill>
                <a:latin typeface="Avenir Medium"/>
                <a:cs typeface="Avenir Medium"/>
              </a:rPr>
              <a:t>Barre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, VT ($26/month heat/hot water)</a:t>
            </a:r>
          </a:p>
        </p:txBody>
      </p:sp>
    </p:spTree>
    <p:extLst>
      <p:ext uri="{BB962C8B-B14F-4D97-AF65-F5344CB8AC3E}">
        <p14:creationId xmlns:p14="http://schemas.microsoft.com/office/powerpoint/2010/main" val="151299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51783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New uses: district heating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1157"/>
          <a:stretch/>
        </p:blipFill>
        <p:spPr>
          <a:xfrm>
            <a:off x="2503028" y="3826946"/>
            <a:ext cx="6393803" cy="29377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b="49830"/>
          <a:stretch/>
        </p:blipFill>
        <p:spPr>
          <a:xfrm>
            <a:off x="228600" y="725850"/>
            <a:ext cx="7456096" cy="351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5893"/>
            <a:ext cx="44666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New uses: gasification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9338" y="6461679"/>
            <a:ext cx="77395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Wood-chip heating systems: a guide for institutional and commercial biomass installations, BERC (2004)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26" name="Oval 25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ardrop 26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89338" y="907284"/>
            <a:ext cx="8351493" cy="2521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solidFill>
                  <a:prstClr val="black"/>
                </a:solidFill>
                <a:latin typeface="Avenir Black"/>
                <a:cs typeface="Avenir Black"/>
              </a:rPr>
              <a:t>Gasification: </a:t>
            </a: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wood fuel is heated without oxygen to release combustible gases that are cooled and cleaned to produce a bio-gas that can be stored &amp; transported.</a:t>
            </a:r>
          </a:p>
          <a:p>
            <a:pPr>
              <a:lnSpc>
                <a:spcPct val="110000"/>
              </a:lnSpc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Gasification would make production of electricity by wood more efficient, particularly with a CHP system.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US" dirty="0">
              <a:solidFill>
                <a:prstClr val="black"/>
              </a:solidFill>
              <a:latin typeface="Avenir Medium"/>
              <a:cs typeface="Avenir Medium"/>
            </a:endParaRP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Avenir Medium"/>
                <a:cs typeface="Avenir Medium"/>
              </a:rPr>
              <a:t>Bio-gas can also be used in micro-turbines &amp; fuel cells.</a:t>
            </a:r>
          </a:p>
        </p:txBody>
      </p:sp>
    </p:spTree>
    <p:extLst>
      <p:ext uri="{BB962C8B-B14F-4D97-AF65-F5344CB8AC3E}">
        <p14:creationId xmlns:p14="http://schemas.microsoft.com/office/powerpoint/2010/main" val="2189802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332</Words>
  <Application>Microsoft Macintosh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2019-09-05T00:54:18Z</dcterms:created>
  <dcterms:modified xsi:type="dcterms:W3CDTF">2019-09-05T00:55:17Z</dcterms:modified>
</cp:coreProperties>
</file>