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0" r:id="rId3"/>
    <p:sldId id="258" r:id="rId4"/>
    <p:sldId id="261" r:id="rId5"/>
    <p:sldId id="325" r:id="rId6"/>
    <p:sldId id="327" r:id="rId7"/>
    <p:sldId id="326" r:id="rId8"/>
    <p:sldId id="264" r:id="rId9"/>
    <p:sldId id="259" r:id="rId10"/>
    <p:sldId id="292" r:id="rId11"/>
    <p:sldId id="331" r:id="rId12"/>
    <p:sldId id="293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336" r:id="rId22"/>
    <p:sldId id="337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96" r:id="rId32"/>
    <p:sldId id="298" r:id="rId33"/>
    <p:sldId id="300" r:id="rId34"/>
    <p:sldId id="286" r:id="rId35"/>
    <p:sldId id="338" r:id="rId36"/>
    <p:sldId id="339" r:id="rId37"/>
    <p:sldId id="340" r:id="rId38"/>
    <p:sldId id="341" r:id="rId39"/>
    <p:sldId id="342" r:id="rId40"/>
    <p:sldId id="304" r:id="rId41"/>
    <p:sldId id="302" r:id="rId42"/>
    <p:sldId id="335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81" autoAdjust="0"/>
    <p:restoredTop sz="94754" autoAdjust="0"/>
  </p:normalViewPr>
  <p:slideViewPr>
    <p:cSldViewPr snapToGrid="0" snapToObjects="1">
      <p:cViewPr>
        <p:scale>
          <a:sx n="63" d="100"/>
          <a:sy n="63" d="100"/>
        </p:scale>
        <p:origin x="-288" y="-8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147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2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3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6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0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571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8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6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094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786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732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DDDDDD"/>
              </a:solidFill>
              <a:latin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412251"/>
            <a:ext cx="2438400" cy="218633"/>
          </a:xfrm>
          <a:prstGeom prst="rect">
            <a:avLst/>
          </a:prstGeom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457200" y="6339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70BF47"/>
                </a:solidFill>
              </a:rPr>
              <a:t>vtc.edu</a:t>
            </a:r>
            <a:endParaRPr lang="en-US" sz="1600" b="1" dirty="0">
              <a:solidFill>
                <a:srgbClr val="70BF47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00"/>
            <a:ext cx="8229600" cy="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72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046" y="942868"/>
            <a:ext cx="817218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  <a:latin typeface="Avenir Black"/>
                <a:cs typeface="Avenir Black"/>
              </a:rPr>
              <a:t>Module 3</a:t>
            </a:r>
            <a:endParaRPr lang="en-US" sz="3600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algn="ctr"/>
            <a:r>
              <a:rPr lang="en-US" sz="3600" dirty="0" smtClean="0">
                <a:solidFill>
                  <a:prstClr val="black"/>
                </a:solidFill>
                <a:latin typeface="Avenir Black"/>
                <a:cs typeface="Avenir Black"/>
              </a:rPr>
              <a:t>Technical factors that affect </a:t>
            </a:r>
            <a:br>
              <a:rPr lang="en-US" sz="3600" dirty="0" smtClean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sz="3600" dirty="0" smtClean="0">
                <a:solidFill>
                  <a:prstClr val="black"/>
                </a:solidFill>
                <a:latin typeface="Avenir Black"/>
                <a:cs typeface="Avenir Black"/>
              </a:rPr>
              <a:t>manure digestion</a:t>
            </a:r>
            <a:endParaRPr lang="en-US" sz="3600" dirty="0">
              <a:solidFill>
                <a:prstClr val="black"/>
              </a:solidFill>
              <a:latin typeface="Avenir Black"/>
              <a:cs typeface="Avenir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9045" y="2927207"/>
            <a:ext cx="445781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t"/>
            <a:r>
              <a:rPr lang="en-US" sz="2000" dirty="0">
                <a:latin typeface="Avenir Black"/>
                <a:cs typeface="Avenir Black"/>
              </a:rPr>
              <a:t>3</a:t>
            </a:r>
            <a:r>
              <a:rPr lang="en-US" sz="2000" dirty="0" smtClean="0">
                <a:latin typeface="Avenir Black"/>
                <a:cs typeface="Avenir Black"/>
              </a:rPr>
              <a:t>.1</a:t>
            </a:r>
            <a:r>
              <a:rPr lang="en-US" sz="2000" dirty="0">
                <a:latin typeface="Avenir Black"/>
                <a:cs typeface="Avenir Black"/>
              </a:rPr>
              <a:t>: </a:t>
            </a:r>
            <a:r>
              <a:rPr lang="en-US" sz="2000" dirty="0" smtClean="0">
                <a:latin typeface="Avenir Black"/>
                <a:cs typeface="Avenir Black"/>
              </a:rPr>
              <a:t>Microbial populations</a:t>
            </a:r>
          </a:p>
          <a:p>
            <a:pPr lvl="0" fontAlgn="t"/>
            <a:endParaRPr lang="en-US" sz="1000" dirty="0">
              <a:latin typeface="Avenir Black"/>
              <a:cs typeface="Avenir Black"/>
            </a:endParaRPr>
          </a:p>
          <a:p>
            <a:pPr lvl="0" fontAlgn="t"/>
            <a:r>
              <a:rPr lang="en-US" sz="2000" dirty="0">
                <a:latin typeface="Avenir Black"/>
                <a:cs typeface="Avenir Black"/>
              </a:rPr>
              <a:t>3</a:t>
            </a:r>
            <a:r>
              <a:rPr lang="en-US" sz="2000" dirty="0" smtClean="0">
                <a:latin typeface="Avenir Black"/>
                <a:cs typeface="Avenir Black"/>
              </a:rPr>
              <a:t>.2</a:t>
            </a:r>
            <a:r>
              <a:rPr lang="en-US" sz="2000" dirty="0">
                <a:latin typeface="Avenir Black"/>
                <a:cs typeface="Avenir Black"/>
              </a:rPr>
              <a:t>: </a:t>
            </a:r>
            <a:r>
              <a:rPr lang="en-US" sz="2000" dirty="0" smtClean="0">
                <a:latin typeface="Avenir Black"/>
                <a:cs typeface="Avenir Black"/>
              </a:rPr>
              <a:t>Feedstock</a:t>
            </a:r>
            <a:endParaRPr lang="en-US" sz="2000" dirty="0">
              <a:latin typeface="Avenir Black"/>
              <a:cs typeface="Avenir Black"/>
            </a:endParaRPr>
          </a:p>
          <a:p>
            <a:pPr lvl="0" fontAlgn="t"/>
            <a:endParaRPr lang="en-US" sz="1000" dirty="0">
              <a:latin typeface="Avenir Black"/>
              <a:cs typeface="Avenir Black"/>
            </a:endParaRPr>
          </a:p>
          <a:p>
            <a:pPr lvl="0" fontAlgn="t"/>
            <a:r>
              <a:rPr lang="en-US" sz="2000" dirty="0">
                <a:latin typeface="Avenir Black"/>
                <a:cs typeface="Avenir Black"/>
              </a:rPr>
              <a:t>3</a:t>
            </a:r>
            <a:r>
              <a:rPr lang="en-US" sz="2000" dirty="0" smtClean="0">
                <a:latin typeface="Avenir Black"/>
                <a:cs typeface="Avenir Black"/>
              </a:rPr>
              <a:t>.3</a:t>
            </a:r>
            <a:r>
              <a:rPr lang="en-US" sz="2000" dirty="0">
                <a:latin typeface="Avenir Black"/>
                <a:cs typeface="Avenir Black"/>
              </a:rPr>
              <a:t>: </a:t>
            </a:r>
            <a:r>
              <a:rPr lang="en-US" sz="2000" dirty="0" smtClean="0">
                <a:latin typeface="Avenir Black"/>
                <a:cs typeface="Avenir Black"/>
              </a:rPr>
              <a:t>Loading rate &amp; retention times</a:t>
            </a:r>
          </a:p>
          <a:p>
            <a:pPr lvl="0" fontAlgn="t"/>
            <a:endParaRPr lang="en-US" sz="1000" dirty="0">
              <a:latin typeface="Avenir Black"/>
              <a:cs typeface="Avenir Black"/>
            </a:endParaRPr>
          </a:p>
          <a:p>
            <a:pPr lvl="0" fontAlgn="t"/>
            <a:r>
              <a:rPr lang="en-US" sz="2000" dirty="0">
                <a:latin typeface="Avenir Black"/>
                <a:cs typeface="Avenir Black"/>
              </a:rPr>
              <a:t>3</a:t>
            </a:r>
            <a:r>
              <a:rPr lang="en-US" sz="2000" dirty="0" smtClean="0">
                <a:latin typeface="Avenir Black"/>
                <a:cs typeface="Avenir Black"/>
              </a:rPr>
              <a:t>.4: Temperature</a:t>
            </a:r>
          </a:p>
          <a:p>
            <a:pPr lvl="0" fontAlgn="t"/>
            <a:endParaRPr lang="en-US" sz="800" dirty="0" smtClean="0">
              <a:latin typeface="Avenir Black"/>
              <a:cs typeface="Avenir Black"/>
            </a:endParaRPr>
          </a:p>
          <a:p>
            <a:pPr lvl="0" fontAlgn="t"/>
            <a:r>
              <a:rPr lang="en-US" sz="2000" dirty="0">
                <a:latin typeface="Avenir Black"/>
                <a:cs typeface="Avenir Black"/>
              </a:rPr>
              <a:t>3</a:t>
            </a:r>
            <a:r>
              <a:rPr lang="en-US" sz="2000" dirty="0" smtClean="0">
                <a:latin typeface="Avenir Black"/>
                <a:cs typeface="Avenir Black"/>
              </a:rPr>
              <a:t>.5: Mixing</a:t>
            </a:r>
          </a:p>
          <a:p>
            <a:pPr lvl="0" fontAlgn="t"/>
            <a:endParaRPr lang="en-US" sz="1000" dirty="0">
              <a:latin typeface="Avenir Black"/>
              <a:cs typeface="Avenir Black"/>
            </a:endParaRPr>
          </a:p>
          <a:p>
            <a:pPr lvl="0" fontAlgn="t"/>
            <a:r>
              <a:rPr lang="en-US" sz="2000" dirty="0">
                <a:latin typeface="Avenir Black"/>
                <a:cs typeface="Avenir Black"/>
              </a:rPr>
              <a:t>3</a:t>
            </a:r>
            <a:r>
              <a:rPr lang="en-US" sz="2000" dirty="0" smtClean="0">
                <a:latin typeface="Avenir Black"/>
                <a:cs typeface="Avenir Black"/>
              </a:rPr>
              <a:t>.6: </a:t>
            </a:r>
            <a:r>
              <a:rPr lang="en-US" sz="2000" dirty="0">
                <a:latin typeface="Avenir Black"/>
                <a:cs typeface="Avenir Black"/>
              </a:rPr>
              <a:t>Environmental </a:t>
            </a:r>
            <a:r>
              <a:rPr lang="en-US" sz="2000" dirty="0" smtClean="0">
                <a:latin typeface="Avenir Black"/>
                <a:cs typeface="Avenir Black"/>
              </a:rPr>
              <a:t>factors</a:t>
            </a:r>
            <a:endParaRPr lang="en-US" sz="2000" dirty="0">
              <a:latin typeface="Avenir Black"/>
              <a:cs typeface="Avenir Blac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70" y="5794896"/>
            <a:ext cx="77830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venir Next Medium"/>
                <a:cs typeface="Avenir Next Medium"/>
              </a:rPr>
              <a:t>This curriculum is </a:t>
            </a:r>
            <a:r>
              <a:rPr lang="en-US" sz="1600" dirty="0" smtClean="0">
                <a:latin typeface="Avenir Next Medium"/>
                <a:cs typeface="Avenir Next Medium"/>
              </a:rPr>
              <a:t>adapted from: </a:t>
            </a:r>
            <a:r>
              <a:rPr lang="en-US" sz="1600" dirty="0" err="1" smtClean="0">
                <a:latin typeface="Avenir Next Medium"/>
                <a:cs typeface="Avenir Next Medium"/>
              </a:rPr>
              <a:t>eXtension</a:t>
            </a:r>
            <a:r>
              <a:rPr lang="en-US" sz="1600" dirty="0" smtClean="0">
                <a:latin typeface="Avenir Next Medium"/>
                <a:cs typeface="Avenir Next Medium"/>
              </a:rPr>
              <a:t> </a:t>
            </a:r>
            <a:r>
              <a:rPr lang="en-US" sz="1600" dirty="0">
                <a:latin typeface="Avenir Next Medium"/>
                <a:cs typeface="Avenir Next Medium"/>
              </a:rPr>
              <a:t>Course 3: AD, University of Wisconsin</a:t>
            </a:r>
            <a:endParaRPr lang="en-US" sz="1400" dirty="0">
              <a:latin typeface="Avenir Next Medium"/>
              <a:cs typeface="Avenir Next Medium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528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081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Vermont: who regulates what?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490195" cy="510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We’ll cover feedstock regulation in detail in Module 9, but Vermont has two 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agencies with regulatory power that affects feedstock.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u="sng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Vermont Agency of Natural Resources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Wastewater Division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grants indirect discharge permits to the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generators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 of wastewater and liquid food processing materials.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Solid Waste Division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 permit those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accepting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 solid waste. 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A </a:t>
            </a:r>
            <a:r>
              <a:rPr lang="en-US" u="sng" dirty="0" smtClean="0">
                <a:solidFill>
                  <a:prstClr val="black"/>
                </a:solidFill>
                <a:latin typeface="Avenir Medium"/>
                <a:cs typeface="Avenir Medium"/>
              </a:rPr>
              <a:t>full solid waste certification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is required for AD facilities that accept</a:t>
            </a:r>
            <a:b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solid pre- and post-consumer food residuals, whether they are collected in a clean stream or with municipal solid waste.</a:t>
            </a: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u="sng" dirty="0" smtClean="0">
                <a:solidFill>
                  <a:prstClr val="black"/>
                </a:solidFill>
                <a:latin typeface="Avenir Medium"/>
                <a:cs typeface="Avenir Medium"/>
              </a:rPr>
              <a:t>Vermont Agency of Food, Farms and Markets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Requires on-farm digesters to report all </a:t>
            </a:r>
            <a:r>
              <a:rPr lang="en-US" dirty="0" err="1" smtClean="0">
                <a:solidFill>
                  <a:prstClr val="black"/>
                </a:solidFill>
                <a:latin typeface="Avenir Medium"/>
                <a:cs typeface="Avenir Medium"/>
              </a:rPr>
              <a:t>feedstocks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 accepted via LFO, MFO or coming SMO (small farm operations) regulations.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Blocks sale of separated solid bedding to other farms if AD facilities take</a:t>
            </a:r>
            <a:b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any organic residuals including beef.</a:t>
            </a: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571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18408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Vermont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402" y="0"/>
            <a:ext cx="52880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29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4430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Vermont: not yet regulated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490195" cy="3739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In Vermont, there are some organic residuals that are not yet regulated by ANR. These include: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 smtClean="0">
              <a:solidFill>
                <a:prstClr val="black"/>
              </a:solidFill>
              <a:latin typeface="Avenir Black"/>
              <a:cs typeface="Avenir Black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Glycerol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(aka glycerin): the by-product of biodiesel production from FOG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 smtClean="0">
              <a:solidFill>
                <a:prstClr val="black"/>
              </a:solidFill>
              <a:latin typeface="Avenir Black"/>
              <a:cs typeface="Avenir Black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Grease trap waste: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dilute FOG collected from wash water in restaurants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It’s critical that GTW from industrial facilities, or containing heavy metals, or other chemicals toxic to the AD process be avoided.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Note that some GTW is thickened by the addition of flocculants. Some flocculants are biodegradable and non-toxic, but others are toxic to 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aquatic ecosystems and should be avoided.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716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8306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Volatile solids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106486" cy="7478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Volatile solids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are the organic compounds that can be made into methane.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The best feedstock materials have high levels of volatile solids.</a:t>
            </a:r>
            <a:endParaRPr lang="en-US" dirty="0">
              <a:solidFill>
                <a:prstClr val="black"/>
              </a:solidFill>
              <a:latin typeface="Avenir Black"/>
              <a:cs typeface="Avenir Black"/>
            </a:endParaRPr>
          </a:p>
        </p:txBody>
      </p:sp>
      <p:pic>
        <p:nvPicPr>
          <p:cNvPr id="4" name="Picture 3" descr="Screen Shot 2014-02-23 at 8.5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86" y="1535368"/>
            <a:ext cx="7747627" cy="4645579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811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2915" y="2418051"/>
            <a:ext cx="5069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 smtClean="0">
                <a:solidFill>
                  <a:prstClr val="black"/>
                </a:solidFill>
                <a:latin typeface="Avenir Black"/>
                <a:cs typeface="Avenir Black"/>
              </a:rPr>
              <a:t>Organic Loading Rate</a:t>
            </a:r>
            <a:endParaRPr lang="en-US" sz="3600" i="1" dirty="0">
              <a:solidFill>
                <a:prstClr val="black"/>
              </a:solidFill>
              <a:latin typeface="Avenir Black"/>
              <a:cs typeface="Avenir Black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6" name="Oval 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163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7186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Feedstock loading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550129" cy="31439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AD operators monitor and control AD feeding rates,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aka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 organic loading rates.</a:t>
            </a:r>
          </a:p>
          <a:p>
            <a:pPr>
              <a:lnSpc>
                <a:spcPct val="120000"/>
              </a:lnSpc>
            </a:pPr>
            <a:endParaRPr lang="en-US" dirty="0" smtClean="0">
              <a:solidFill>
                <a:prstClr val="black"/>
              </a:solidFill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Critical factors include: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Concentration of feedstock (solids/volume);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Volatile solids content of feedstock;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Inorganic (or inert) content of feedstock;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Volatile solids / AD volume; and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Hydraulic retention time.</a:t>
            </a: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2256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83553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Calculating the loading rate in terms of VS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667943"/>
            <a:ext cx="8688405" cy="56918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Example: complete mixed AD (50’ </a:t>
            </a:r>
            <a:r>
              <a:rPr lang="en-US" sz="1600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dia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x 20’ deep w/ 5’ cone depth)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Fed 5,000 gallons manure/day @ 100F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6.5% TS, 69% VS, density =1</a:t>
            </a:r>
            <a:b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endParaRPr lang="en-US" sz="900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1600" u="sng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Calculating manure volume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cylinder = (π)(r</a:t>
            </a:r>
            <a:r>
              <a:rPr lang="en-US" sz="2000" baseline="30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2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)(h) = (π)(25</a:t>
            </a:r>
            <a:r>
              <a:rPr lang="en-US" sz="2000" baseline="30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2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)(20) = 39,250 ft</a:t>
            </a:r>
            <a:r>
              <a:rPr lang="en-US" sz="2000" baseline="30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cone = (1/3)(r</a:t>
            </a:r>
            <a:r>
              <a:rPr lang="en-US" sz="2000" baseline="30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2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)(h) = (1/3)(25</a:t>
            </a:r>
            <a:r>
              <a:rPr lang="en-US" sz="2000" baseline="30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2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)(5) = 3,217 ft</a:t>
            </a:r>
            <a:r>
              <a:rPr lang="en-US" sz="2000" baseline="30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3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total = 42,521 ft</a:t>
            </a:r>
            <a:r>
              <a:rPr lang="en-US" sz="2000" baseline="30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3 </a:t>
            </a:r>
            <a:r>
              <a:rPr lang="en-US" sz="1600" dirty="0" smtClean="0">
                <a:solidFill>
                  <a:srgbClr val="0000FF"/>
                </a:solidFill>
                <a:latin typeface="Avenir Next Medium"/>
                <a:cs typeface="Avenir Next Medium"/>
              </a:rPr>
              <a:t>= 1.20x10</a:t>
            </a:r>
            <a:r>
              <a:rPr lang="en-US" sz="1600" baseline="30000" dirty="0" smtClean="0">
                <a:solidFill>
                  <a:srgbClr val="0000FF"/>
                </a:solidFill>
                <a:latin typeface="Avenir Next Medium"/>
                <a:cs typeface="Avenir Next Medium"/>
              </a:rPr>
              <a:t>6</a:t>
            </a:r>
            <a:r>
              <a:rPr lang="en-US" sz="1600" dirty="0" smtClean="0">
                <a:solidFill>
                  <a:srgbClr val="0000FF"/>
                </a:solidFill>
                <a:latin typeface="Avenir Next Medium"/>
                <a:cs typeface="Avenir Next Medium"/>
              </a:rPr>
              <a:t> L</a:t>
            </a:r>
            <a:endParaRPr lang="en-US" sz="1600" baseline="30000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sz="1600" u="sng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Calculating loading rate</a:t>
            </a:r>
            <a:endParaRPr lang="en-US" sz="1600" u="sng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pounds TS/day = (gallons/day)(8.34 </a:t>
            </a:r>
            <a:r>
              <a:rPr lang="en-US" sz="1600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lb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/gallon)(%TS)</a:t>
            </a:r>
          </a:p>
          <a:p>
            <a:pPr>
              <a:lnSpc>
                <a:spcPct val="120000"/>
              </a:lnSpc>
            </a:pP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			        = (5000)(8.34)(0.065) = 2,710 </a:t>
            </a:r>
            <a:r>
              <a:rPr lang="en-US" sz="1600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lb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TS/day </a:t>
            </a:r>
            <a:r>
              <a:rPr lang="en-US" sz="1600" dirty="0" smtClean="0">
                <a:solidFill>
                  <a:srgbClr val="0000FF"/>
                </a:solidFill>
                <a:latin typeface="Avenir Next Medium"/>
                <a:cs typeface="Avenir Next Medium"/>
              </a:rPr>
              <a:t>= 1,232 kg TS / day</a:t>
            </a:r>
          </a:p>
          <a:p>
            <a:pPr>
              <a:lnSpc>
                <a:spcPct val="120000"/>
              </a:lnSpc>
            </a:pPr>
            <a:endParaRPr lang="en-US" sz="700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pounds VS/day = (</a:t>
            </a:r>
            <a:r>
              <a:rPr lang="en-US" sz="1600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lb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TS/day)(%VS) = (2,710 </a:t>
            </a:r>
            <a:r>
              <a:rPr lang="en-US" sz="1600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lb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TS/day)(0.69) = 1,869 </a:t>
            </a:r>
            <a:r>
              <a:rPr lang="en-US" sz="1600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lb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VS/day </a:t>
            </a:r>
            <a:b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															</a:t>
            </a:r>
            <a:r>
              <a:rPr lang="en-US" sz="1600" dirty="0" smtClean="0">
                <a:solidFill>
                  <a:srgbClr val="0000FF"/>
                </a:solidFill>
                <a:latin typeface="Avenir Next Medium"/>
                <a:cs typeface="Avenir Next Medium"/>
              </a:rPr>
              <a:t>= 850 kg VS/day</a:t>
            </a:r>
          </a:p>
          <a:p>
            <a:pPr>
              <a:lnSpc>
                <a:spcPct val="120000"/>
              </a:lnSpc>
            </a:pPr>
            <a:endParaRPr lang="en-US" sz="800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loading rate = (</a:t>
            </a:r>
            <a:r>
              <a:rPr lang="en-US" sz="1600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lb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VS/day) / volume of manure = 1,869 </a:t>
            </a:r>
            <a:r>
              <a:rPr lang="en-US" sz="1600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lb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/day / 45,521 ft</a:t>
            </a:r>
            <a:r>
              <a:rPr lang="en-US" sz="2000" baseline="30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3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solidFill>
                  <a:prstClr val="black"/>
                </a:solidFill>
                <a:latin typeface="Avenir Next Medium"/>
                <a:cs typeface="Avenir Next Medium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                      = 0.04 </a:t>
            </a:r>
            <a:r>
              <a:rPr lang="en-US" sz="1600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lb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/ day / ft</a:t>
            </a:r>
            <a:r>
              <a:rPr lang="en-US" sz="2000" baseline="30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3 </a:t>
            </a:r>
            <a:r>
              <a:rPr lang="en-US" sz="1600" dirty="0" smtClean="0">
                <a:solidFill>
                  <a:srgbClr val="0000FF"/>
                </a:solidFill>
                <a:latin typeface="Avenir Next Medium"/>
                <a:cs typeface="Avenir Next Medium"/>
              </a:rPr>
              <a:t>= 7.08x10</a:t>
            </a:r>
            <a:r>
              <a:rPr lang="en-US" sz="1600" baseline="30000" dirty="0" smtClean="0">
                <a:solidFill>
                  <a:srgbClr val="0000FF"/>
                </a:solidFill>
                <a:latin typeface="Avenir Next Medium"/>
                <a:cs typeface="Avenir Next Medium"/>
              </a:rPr>
              <a:t>-4</a:t>
            </a:r>
            <a:r>
              <a:rPr lang="en-US" sz="1600" dirty="0" smtClean="0">
                <a:solidFill>
                  <a:srgbClr val="0000FF"/>
                </a:solidFill>
                <a:latin typeface="Avenir Next Medium"/>
                <a:cs typeface="Avenir Next Medium"/>
              </a:rPr>
              <a:t> kg/L/day</a:t>
            </a:r>
            <a:endParaRPr lang="en-US" sz="2000" baseline="30000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endParaRPr lang="en-US" sz="1600" baseline="30000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Average loading rates are 0.02 – 0.37 </a:t>
            </a:r>
            <a:r>
              <a:rPr lang="en-US" sz="1600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lb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VS / ft</a:t>
            </a:r>
            <a:r>
              <a:rPr lang="en-US" sz="2000" baseline="30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3</a:t>
            </a:r>
            <a:r>
              <a:rPr lang="en-US" sz="16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volume </a:t>
            </a:r>
            <a:r>
              <a:rPr lang="en-US" sz="1600" dirty="0" smtClean="0">
                <a:solidFill>
                  <a:srgbClr val="0000FF"/>
                </a:solidFill>
                <a:latin typeface="Avenir Next Medium"/>
                <a:cs typeface="Avenir Next Medium"/>
              </a:rPr>
              <a:t>= 3.21x10</a:t>
            </a:r>
            <a:r>
              <a:rPr lang="en-US" sz="1600" baseline="30000" dirty="0" smtClean="0">
                <a:solidFill>
                  <a:srgbClr val="0000FF"/>
                </a:solidFill>
                <a:latin typeface="Avenir Next Medium"/>
                <a:cs typeface="Avenir Next Medium"/>
              </a:rPr>
              <a:t>-4</a:t>
            </a:r>
            <a:r>
              <a:rPr lang="en-US" sz="1600" dirty="0" smtClean="0">
                <a:solidFill>
                  <a:srgbClr val="0000FF"/>
                </a:solidFill>
                <a:latin typeface="Avenir Next Medium"/>
                <a:cs typeface="Avenir Next Medium"/>
              </a:rPr>
              <a:t> – 5.94x10</a:t>
            </a:r>
            <a:r>
              <a:rPr lang="en-US" sz="1600" baseline="30000" dirty="0" smtClean="0">
                <a:solidFill>
                  <a:srgbClr val="0000FF"/>
                </a:solidFill>
                <a:latin typeface="Avenir Next Medium"/>
                <a:cs typeface="Avenir Next Medium"/>
              </a:rPr>
              <a:t>-3</a:t>
            </a:r>
            <a:r>
              <a:rPr lang="en-US" sz="1600" dirty="0" smtClean="0">
                <a:solidFill>
                  <a:srgbClr val="0000FF"/>
                </a:solidFill>
                <a:latin typeface="Avenir Next Medium"/>
                <a:cs typeface="Avenir Next Medium"/>
              </a:rPr>
              <a:t> kg/L/day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148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0159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Hydraulic retention time (HRT)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020144" cy="47366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Hydraulic retention time (HRT)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(aka hydraulic loading): average days that 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feedstock stays in AD. 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Allows the bacteria enough time to convert all VS to methane</a:t>
            </a: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Related to AD capacity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Equals AD volume (gallons) / feed volume (gallons/day)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Minimum HRT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depends on: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AD type and design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Temperature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Type and volume of feedstock</a:t>
            </a:r>
          </a:p>
          <a:p>
            <a:pPr marL="0" lvl="1">
              <a:lnSpc>
                <a:spcPct val="120000"/>
              </a:lnSpc>
            </a:pPr>
            <a:endParaRPr lang="en-US" dirty="0" smtClean="0">
              <a:solidFill>
                <a:prstClr val="black"/>
              </a:solidFill>
              <a:latin typeface="Avenir Black"/>
              <a:cs typeface="Avenir Black"/>
            </a:endParaRPr>
          </a:p>
          <a:p>
            <a:pPr marL="0" lvl="1">
              <a:lnSpc>
                <a:spcPct val="120000"/>
              </a:lnSpc>
            </a:pPr>
            <a:endParaRPr lang="en-US" dirty="0" smtClean="0">
              <a:solidFill>
                <a:prstClr val="black"/>
              </a:solidFill>
              <a:latin typeface="Avenir Black"/>
              <a:cs typeface="Avenir Black"/>
            </a:endParaRPr>
          </a:p>
          <a:p>
            <a:pPr marL="0" lvl="1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	HRT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= </a:t>
            </a:r>
            <a:r>
              <a:rPr lang="en-US" u="sng" dirty="0" smtClean="0">
                <a:solidFill>
                  <a:prstClr val="black"/>
                </a:solidFill>
                <a:latin typeface="Avenir Black"/>
                <a:cs typeface="Avenir Black"/>
              </a:rPr>
              <a:t>total tank volume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 = </a:t>
            </a:r>
            <a:r>
              <a:rPr lang="en-US" u="sng" dirty="0" smtClean="0">
                <a:solidFill>
                  <a:prstClr val="black"/>
                </a:solidFill>
                <a:latin typeface="Avenir Black"/>
                <a:cs typeface="Avenir Black"/>
              </a:rPr>
              <a:t>     gallons  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  = days</a:t>
            </a:r>
            <a:endParaRPr lang="en-US" u="sng" dirty="0" smtClean="0">
              <a:solidFill>
                <a:prstClr val="black"/>
              </a:solidFill>
              <a:latin typeface="Avenir Black"/>
              <a:cs typeface="Avenir Black"/>
            </a:endParaRPr>
          </a:p>
          <a:p>
            <a:pPr marL="0" lvl="1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                 volume fed daily      gallons/day</a:t>
            </a: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4010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2400" y="2418051"/>
            <a:ext cx="1830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 smtClean="0">
                <a:solidFill>
                  <a:prstClr val="black"/>
                </a:solidFill>
                <a:latin typeface="Avenir Black"/>
                <a:cs typeface="Avenir Black"/>
              </a:rPr>
              <a:t>Mixing</a:t>
            </a:r>
            <a:endParaRPr lang="en-US" sz="3600" i="1" dirty="0">
              <a:solidFill>
                <a:prstClr val="black"/>
              </a:solidFill>
              <a:latin typeface="Avenir Black"/>
              <a:cs typeface="Avenir Black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6" name="Oval 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0529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2931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Mixing methods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158365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Biogas mixing: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as biogas forms, bubbles rise to the surface = natural mixing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Requires a loading rate of 0.4 </a:t>
            </a:r>
            <a:r>
              <a:rPr lang="en-US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lb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VS / ft</a:t>
            </a:r>
            <a:r>
              <a:rPr lang="en-US" sz="2400" baseline="30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3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/ day </a:t>
            </a:r>
            <a:r>
              <a:rPr lang="en-US" dirty="0" smtClean="0">
                <a:solidFill>
                  <a:srgbClr val="0000FF"/>
                </a:solidFill>
                <a:latin typeface="Avenir Next Medium"/>
                <a:cs typeface="Avenir Next Medium"/>
              </a:rPr>
              <a:t>= 6.43x10</a:t>
            </a:r>
            <a:r>
              <a:rPr lang="en-US" baseline="30000" dirty="0" smtClean="0">
                <a:solidFill>
                  <a:srgbClr val="0000FF"/>
                </a:solidFill>
                <a:latin typeface="Avenir Next Medium"/>
                <a:cs typeface="Avenir Next Medium"/>
              </a:rPr>
              <a:t>-3</a:t>
            </a:r>
            <a:r>
              <a:rPr lang="en-US" dirty="0" smtClean="0">
                <a:solidFill>
                  <a:srgbClr val="0000FF"/>
                </a:solidFill>
                <a:latin typeface="Avenir Next Medium"/>
                <a:cs typeface="Avenir Next Medium"/>
              </a:rPr>
              <a:t> kg/L/day</a:t>
            </a:r>
            <a:endParaRPr lang="en-US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Heating causes convention currents that provide some vertical mixing</a:t>
            </a:r>
            <a:r>
              <a:rPr lang="en-US" dirty="0">
                <a:solidFill>
                  <a:prstClr val="black"/>
                </a:solidFill>
                <a:latin typeface="Avenir Next Medium"/>
                <a:cs typeface="Avenir Next Medium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(aka zonal mixing). Used by DVO plug-flow designs.</a:t>
            </a:r>
            <a:endParaRPr lang="en-US" dirty="0">
              <a:solidFill>
                <a:prstClr val="black"/>
              </a:solidFill>
              <a:latin typeface="Avenir Black"/>
              <a:cs typeface="Avenir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669" y="2396123"/>
            <a:ext cx="8158365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Mechanical mixing: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using impellers and pumps 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Impellers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are blades attached to a shaft and motor; speed varies.</a:t>
            </a:r>
            <a:endParaRPr lang="en-US" dirty="0" smtClean="0">
              <a:solidFill>
                <a:prstClr val="black"/>
              </a:solidFill>
              <a:latin typeface="Avenir Black"/>
              <a:cs typeface="Avenir Black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Pumps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should be strong enough to move the entire AD volume.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Placing motors outside of AD tanks allows for easier servicing.</a:t>
            </a:r>
            <a:endParaRPr lang="en-US" dirty="0">
              <a:solidFill>
                <a:prstClr val="black"/>
              </a:solidFill>
              <a:latin typeface="Avenir Black"/>
              <a:cs typeface="Avenir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720" y="4011663"/>
            <a:ext cx="8158365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Mixing speed: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mixing should be done as little as needed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Studies show that start-up is best with slow mixing while faster mixing later improves long-term stability.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66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4443" y="2418051"/>
            <a:ext cx="701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prstClr val="black"/>
                </a:solidFill>
                <a:latin typeface="Avenir Black"/>
                <a:cs typeface="Avenir Black"/>
              </a:rPr>
              <a:t>Microbial populations</a:t>
            </a:r>
            <a:endParaRPr lang="en-US" sz="3600" i="1" dirty="0">
              <a:solidFill>
                <a:prstClr val="black"/>
              </a:solidFill>
              <a:latin typeface="Avenir Black"/>
              <a:cs typeface="Avenir Black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6" name="Oval 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0802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3624" y="2418051"/>
            <a:ext cx="6711220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 smtClean="0">
                <a:solidFill>
                  <a:prstClr val="black"/>
                </a:solidFill>
                <a:latin typeface="Avenir Black"/>
                <a:cs typeface="Avenir Black"/>
              </a:rPr>
              <a:t>Environmental </a:t>
            </a:r>
            <a:r>
              <a:rPr lang="en-US" sz="3600" i="1" dirty="0" smtClean="0">
                <a:solidFill>
                  <a:prstClr val="black"/>
                </a:solidFill>
                <a:latin typeface="Avenir Black"/>
                <a:cs typeface="Avenir Black"/>
              </a:rPr>
              <a:t>Factors</a:t>
            </a:r>
          </a:p>
          <a:p>
            <a:pPr algn="ctr"/>
            <a:endParaRPr lang="en-US" sz="3600" i="1" dirty="0" smtClean="0">
              <a:solidFill>
                <a:prstClr val="black"/>
              </a:solidFill>
              <a:latin typeface="Avenir Black"/>
              <a:cs typeface="Avenir Black"/>
            </a:endParaRPr>
          </a:p>
          <a:p>
            <a:pPr algn="ctr"/>
            <a:endParaRPr lang="en-US" sz="3600" i="1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algn="ctr"/>
            <a:r>
              <a:rPr lang="en-US" sz="2800" i="1" dirty="0">
                <a:solidFill>
                  <a:prstClr val="black"/>
                </a:solidFill>
                <a:latin typeface="Avenir Medium"/>
                <a:cs typeface="Avenir Medium"/>
              </a:rPr>
              <a:t>For more details on the mechanisms</a:t>
            </a:r>
            <a:br>
              <a:rPr lang="en-US" sz="2800" i="1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sz="2800" i="1" dirty="0">
                <a:solidFill>
                  <a:prstClr val="black"/>
                </a:solidFill>
                <a:latin typeface="Avenir Medium"/>
                <a:cs typeface="Avenir Medium"/>
              </a:rPr>
              <a:t>of toxicity, please the </a:t>
            </a:r>
            <a:r>
              <a:rPr lang="en-US" sz="2800" i="1" dirty="0" smtClean="0">
                <a:solidFill>
                  <a:prstClr val="black"/>
                </a:solidFill>
                <a:latin typeface="Avenir Medium"/>
                <a:cs typeface="Avenir Medium"/>
              </a:rPr>
              <a:t>optional slide </a:t>
            </a:r>
            <a:r>
              <a:rPr lang="en-US" sz="2800" i="1" dirty="0">
                <a:solidFill>
                  <a:prstClr val="black"/>
                </a:solidFill>
                <a:latin typeface="Avenir Medium"/>
                <a:cs typeface="Avenir Medium"/>
              </a:rPr>
              <a:t>set</a:t>
            </a:r>
            <a:r>
              <a:rPr lang="en-US" sz="2800" i="1" dirty="0" smtClean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  <a:endParaRPr lang="en-US" sz="2800" i="1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6" name="Oval 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452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070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schemeClr val="bg1"/>
                </a:solidFill>
                <a:latin typeface="Avenir Heavy"/>
                <a:cs typeface="Avenir Heavy"/>
              </a:rPr>
              <a:t>Indicators of unstable AD</a:t>
            </a:r>
            <a:endParaRPr lang="en-US" sz="3200" dirty="0">
              <a:solidFill>
                <a:schemeClr val="bg1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764990"/>
            <a:ext cx="8770311" cy="5475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Indicators of instability tend to be increases or decreases in operational parameters: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	</a:t>
            </a:r>
            <a:r>
              <a:rPr lang="en-US" u="sng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Decreased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Biogas production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Methane production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Alkalinity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pH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Destruction of volatile solids (VS)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endParaRPr lang="en-US" sz="1000" dirty="0">
              <a:solidFill>
                <a:prstClr val="black"/>
              </a:solidFill>
              <a:latin typeface="Avenir Black"/>
              <a:cs typeface="Avenir Black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Methane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is a better indicator than biogas volume.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Changes in feedstock (drop in volume of VS content) normally decrease biogas &amp; methane production.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Drops in methane + alkalinity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are significant indicators of methanogen toxicity.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Drop in methane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(but not alkalinity) indicates that both </a:t>
            </a:r>
            <a:r>
              <a:rPr lang="en-US" dirty="0" err="1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fermentors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&amp; methanogens are inhibited.</a:t>
            </a:r>
            <a:endParaRPr lang="en-US" dirty="0" smtClean="0">
              <a:solidFill>
                <a:prstClr val="black"/>
              </a:solidFill>
              <a:latin typeface="Avenir Black"/>
              <a:cs typeface="Avenir Black"/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Gerardi</a:t>
            </a:r>
            <a:r>
              <a:rPr lang="en-US" sz="1600" dirty="0" smtClean="0"/>
              <a:t> (2003)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623490" y="4519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05852" y="1643527"/>
            <a:ext cx="2390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venir Medium"/>
                <a:cs typeface="Avenir Medium"/>
              </a:rPr>
              <a:t>Increased</a:t>
            </a:r>
            <a:r>
              <a:rPr lang="en-US" dirty="0" smtClean="0">
                <a:latin typeface="Avenir Medium"/>
                <a:cs typeface="Avenir Medium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venir Medium"/>
                <a:cs typeface="Avenir Medium"/>
              </a:rPr>
              <a:t>VFA concentration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venir Medium"/>
                <a:cs typeface="Avenir Medium"/>
              </a:rPr>
              <a:t>% CO2 in biogas</a:t>
            </a:r>
            <a:endParaRPr lang="en-US" dirty="0">
              <a:latin typeface="Avenir Medium"/>
              <a:cs typeface="Avenir Medium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94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1078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schemeClr val="bg1"/>
                </a:solidFill>
                <a:latin typeface="Avenir Heavy"/>
                <a:cs typeface="Avenir Heavy"/>
              </a:rPr>
              <a:t>7 conditions that cause unstable AD</a:t>
            </a:r>
            <a:endParaRPr lang="en-US" sz="3200" dirty="0">
              <a:solidFill>
                <a:schemeClr val="bg1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764990"/>
            <a:ext cx="8770311" cy="3074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Interruptions in steady state conditions cause upset &amp; unstable AD. We can boil down the causes to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seven basic conditions: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Hydraulic overload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Organic overload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pH change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Temperature fluctuation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Toxicity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Large purge of sludge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Sudden changes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Gerardi</a:t>
            </a:r>
            <a:r>
              <a:rPr lang="en-US" sz="1600" dirty="0" smtClean="0"/>
              <a:t> (2003)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623490" y="4519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233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10006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Environmental factors can affect AD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158365" cy="5401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 number of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environmental factors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affect AD: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Presence of oxygen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Temperature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AD robustness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pH range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buffers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VFA production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Toxic materials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Alkaline / alkaline earth toxicity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Heavy metals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Sulfide toxicity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Ammonia toxicity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endParaRPr lang="en-US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These can all be considered critical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operational parameters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and should be monitored to establish a baseline for robust AD operation.</a:t>
            </a: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272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9608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Presence of oxygen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158365" cy="3074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prstClr val="black"/>
                </a:solidFill>
                <a:latin typeface="Avenir Black"/>
                <a:cs typeface="Avenir Black"/>
              </a:rPr>
              <a:t>Methanogenesis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cannot occur in the presence of oxygen gas because even small amounts of oxygen gas kill or inactivate methanogens.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Note that the first steps of AD (fermentation) </a:t>
            </a:r>
            <a:r>
              <a:rPr lang="en-US" u="sng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require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oxygen.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Some digester designs separate fermentation &amp; </a:t>
            </a:r>
            <a:r>
              <a:rPr lang="en-US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methanogenesis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for this reason.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However, small amounts of oxygen are sometimes introduced into the gas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space in order to oxidize, and therefore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precipitate,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sulfur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This technique is discussed in more detail in Module 5.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0752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6242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Temperature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158365" cy="5438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AD is possible at three temperature ranges: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endParaRPr lang="en-US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endParaRPr lang="en-US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endParaRPr lang="en-US" sz="1000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u="sng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Higher temperatures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Speed up the AD process;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Increase destruction of pathogens (</a:t>
            </a:r>
            <a:r>
              <a:rPr lang="en-US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thermophilic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vs. </a:t>
            </a:r>
            <a:r>
              <a:rPr lang="en-US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mesophilic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); and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May allow digestion of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some refractory feedstock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: organic materials that resists degradation by AD.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u="sng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Psychrophilic AD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Uses less parasitic energy for heating tanks, but requires larger tanks; &amp;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May reduce the level of human pathogens that require higher temperatures to thrive &amp; grow.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935176"/>
              </p:ext>
            </p:extLst>
          </p:nvPr>
        </p:nvGraphicFramePr>
        <p:xfrm>
          <a:off x="1866564" y="1420665"/>
          <a:ext cx="5822629" cy="1478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62441"/>
                <a:gridCol w="1126239"/>
                <a:gridCol w="1315012"/>
                <a:gridCol w="16189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</a:t>
                      </a:r>
                      <a:endParaRPr lang="en-US" dirty="0"/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°C</a:t>
                      </a:r>
                      <a:endParaRPr lang="en-US" dirty="0"/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°F</a:t>
                      </a:r>
                      <a:endParaRPr lang="en-US" dirty="0"/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HRT</a:t>
                      </a:r>
                      <a:endParaRPr lang="en-US" dirty="0"/>
                    </a:p>
                  </a:txBody>
                  <a:tcPr>
                    <a:solidFill>
                      <a:srgbClr val="66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psychrophilic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20 - 25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 – 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 to 100 days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mesophilic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20 - 40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r>
                        <a:rPr lang="en-US" baseline="0" dirty="0" smtClean="0"/>
                        <a:t> - 100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– 50 days</a:t>
                      </a:r>
                      <a:endParaRPr lang="en-US" dirty="0"/>
                    </a:p>
                  </a:txBody>
                  <a:tcPr/>
                </a:tc>
              </a:tr>
              <a:tr h="29172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thermophilic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r>
                        <a:rPr lang="en-US" baseline="0" dirty="0" smtClean="0"/>
                        <a:t> - 110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130 - 145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– 12 days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326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0293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Digester robustness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158365" cy="5401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Robust AD design and construction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allows systems to handle changes of season and temperature.</a:t>
            </a:r>
          </a:p>
          <a:p>
            <a:pPr>
              <a:lnSpc>
                <a:spcPct val="120000"/>
              </a:lnSpc>
            </a:pPr>
            <a:endParaRPr lang="en-US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AD systems can adapt to changes in temperature if they occur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gradually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.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Being able to heat organic material before feeding is helpful. If heating is not possible, cold feedstock should be limited to &lt;5% of the daily load.</a:t>
            </a: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endParaRPr lang="en-US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During our first year of operation Vermont Tech’s facility (VTCAD) did not heat feedstock. Feeding the full feed volume of 16,000 gallons / day sometimes lowered temperatures in the hydrolysis tank for part of the day.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However, the temperature in the more sensitive AD tank were not affected.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When 70% full, VTCAD’s hydrolysis tank has a volume of 73,500 gallons.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The 16,000 gallons feed volume represents 21.7% of this volume…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But only 5% of the volume of the 316,000-gallon AD tank.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5833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19783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pH range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158365" cy="5032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The groups of bacteria responsible for AD have different pH preferences:</a:t>
            </a:r>
          </a:p>
          <a:p>
            <a:pPr>
              <a:lnSpc>
                <a:spcPct val="120000"/>
              </a:lnSpc>
            </a:pPr>
            <a:endParaRPr lang="en-US" sz="800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Fermenting bacteria (hydrolysis &amp; </a:t>
            </a:r>
            <a:r>
              <a:rPr lang="en-US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acetogenesis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) perform best at 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pH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 4.5 – 5.5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but will function above this range</a:t>
            </a:r>
          </a:p>
          <a:p>
            <a:pPr lvl="1">
              <a:lnSpc>
                <a:spcPct val="120000"/>
              </a:lnSpc>
            </a:pPr>
            <a:endParaRPr lang="en-US" sz="800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Methanogens don’t function below pH 6, and perform optimally from</a:t>
            </a:r>
            <a:r>
              <a:rPr lang="en-US" dirty="0">
                <a:solidFill>
                  <a:prstClr val="black"/>
                </a:solidFill>
                <a:latin typeface="Avenir Next Medium"/>
                <a:cs typeface="Avenir Next Medium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6.8 – 7.2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(though 6.4 to 8.0 can be tolerated).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Below pH 6, unionized VFAs are toxic to methanogens.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Above pH 8, unionized dissolved ammonia is toxic to methanogens.</a:t>
            </a: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 lvl="2"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pH measurements of slurry must be taken carefully and quickly because of high levels of dissolved CO</a:t>
            </a:r>
            <a:r>
              <a:rPr lang="en-US" sz="2400" baseline="-25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. Biogas in the headspace is &gt;30% CO</a:t>
            </a:r>
            <a:r>
              <a:rPr lang="en-US" sz="2400" baseline="-25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, so the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slurry gains quite a bit. The level of carbonates in the slurry helps determine </a:t>
            </a:r>
            <a:r>
              <a:rPr lang="en-US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pH.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When samples are pulled some CO</a:t>
            </a:r>
            <a:r>
              <a:rPr lang="en-US" sz="2400" baseline="-25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evaporates quickly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causing pH to</a:t>
            </a:r>
            <a:b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appear higher than it is in the AD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0606" y="6353631"/>
            <a:ext cx="3305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Saber (2009); </a:t>
            </a:r>
            <a:r>
              <a:rPr lang="en-US" sz="1400" dirty="0" err="1" smtClean="0"/>
              <a:t>Yadvika</a:t>
            </a:r>
            <a:r>
              <a:rPr lang="en-US" sz="1400" dirty="0" smtClean="0"/>
              <a:t> (2004); WPCF (1987)</a:t>
            </a:r>
            <a:endParaRPr lang="en-US" sz="1400" dirty="0"/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3311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15450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Buffers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299472" cy="5290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The </a:t>
            </a:r>
            <a:r>
              <a:rPr lang="en-US" dirty="0">
                <a:solidFill>
                  <a:prstClr val="black"/>
                </a:solidFill>
                <a:latin typeface="Avenir Next Medium"/>
                <a:cs typeface="Avenir Next Medium"/>
              </a:rPr>
              <a:t>pH of the slurry is determined by the balance of VFAs, CO</a:t>
            </a:r>
            <a:r>
              <a:rPr lang="en-US" sz="2400" baseline="-25000" dirty="0">
                <a:solidFill>
                  <a:prstClr val="black"/>
                </a:solidFill>
                <a:latin typeface="Avenir Next Medium"/>
                <a:cs typeface="Avenir Next Medium"/>
              </a:rPr>
              <a:t>2</a:t>
            </a:r>
            <a:r>
              <a:rPr lang="en-US" dirty="0">
                <a:solidFill>
                  <a:prstClr val="black"/>
                </a:solidFill>
                <a:latin typeface="Avenir Next Medium"/>
                <a:cs typeface="Avenir Next Medium"/>
              </a:rPr>
              <a:t> &amp;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alkalinity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.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endParaRPr lang="en-US" sz="1000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This is the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buffering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capacity: </a:t>
            </a:r>
            <a:r>
              <a:rPr lang="en-US" dirty="0">
                <a:solidFill>
                  <a:prstClr val="black"/>
                </a:solidFill>
                <a:latin typeface="Avenir Next Medium"/>
                <a:cs typeface="Avenir Next Medium"/>
              </a:rPr>
              <a:t>the ability of the slurry to resist changes of pH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when chemical </a:t>
            </a:r>
            <a:r>
              <a:rPr lang="en-US" dirty="0">
                <a:solidFill>
                  <a:prstClr val="black"/>
                </a:solidFill>
                <a:latin typeface="Avenir Next Medium"/>
                <a:cs typeface="Avenir Next Medium"/>
              </a:rPr>
              <a:t>composition changes. 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Next Medium"/>
                <a:cs typeface="Avenir Next Medium"/>
              </a:rPr>
              <a:t>In AD systems, the carbonate acid-base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buffering system </a:t>
            </a:r>
            <a:r>
              <a:rPr lang="en-US" dirty="0">
                <a:solidFill>
                  <a:prstClr val="black"/>
                </a:solidFill>
                <a:latin typeface="Avenir Next Medium"/>
                <a:cs typeface="Avenir Next Medium"/>
              </a:rPr>
              <a:t>exerts the most control over </a:t>
            </a:r>
            <a:r>
              <a:rPr lang="en-US" dirty="0" err="1">
                <a:solidFill>
                  <a:prstClr val="black"/>
                </a:solidFill>
                <a:latin typeface="Avenir Next Medium"/>
                <a:cs typeface="Avenir Next Medium"/>
              </a:rPr>
              <a:t>pH.</a:t>
            </a: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Next Medium"/>
                <a:cs typeface="Avenir Next Medium"/>
              </a:rPr>
              <a:t>In a balanced AD, VFA concentrations are low and total alkalinity should be roughly equal to bicarbonate alkalinity.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Next Medium"/>
                <a:cs typeface="Avenir Next Medium"/>
              </a:rPr>
              <a:t>Bicarbonate alkalinity should be 2500 – 5000 mg/L in a stable AD system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Bicarbonate buffer is present in feedstock, particularly manure, and…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… are created by methanogens: carbonates, bicarbonates, ammonia.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When pH begins to drop</a:t>
            </a:r>
            <a:r>
              <a:rPr lang="en-US" dirty="0">
                <a:solidFill>
                  <a:prstClr val="black"/>
                </a:solidFill>
                <a:latin typeface="Avenir Next Medium"/>
                <a:cs typeface="Avenir Next Medium"/>
              </a:rPr>
              <a:t>,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buffering capacity is nearly depleted.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The rate of fermentation is greater than the rate of </a:t>
            </a:r>
            <a:r>
              <a:rPr lang="en-US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methanogenesis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Bacteria may be growing slowly or have been washed out.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Toxins may be present.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1576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6016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VFA:TA ratio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7" y="787471"/>
            <a:ext cx="8477659" cy="5253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The ratio of volatile fatty acids : total alkalinity (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Ripley ratio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) is a useful test.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u="sng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pH a bit like starlight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: pH values indicate biochemical balance from the past and is a good indicator of what has happened, rather than current state.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The VFA:TA gives operators a better view of what is going on in the digester </a:t>
            </a:r>
            <a:r>
              <a:rPr lang="en-US" u="sng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now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. For example: the ratio can reach 7.5:1 before pH begins to change.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Increasing the VFA concentration will increase biogas production &amp; power output. But without buffering capacity (alkalinity) increasing VFA concentrations will lower pH &amp; cause bacteria to stop functioning and/or die. This is often referred to as ‘souring’. </a:t>
            </a:r>
            <a:endParaRPr lang="en-US" sz="1000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For manure, the VFA:TA should be no higher than 2:1</a:t>
            </a:r>
            <a:endParaRPr lang="en-US" sz="1000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AD systems with low solids (&lt; 3% TS) are more sensitive to changes in acidity, so use lower VFA:TA ratios.</a:t>
            </a:r>
          </a:p>
          <a:p>
            <a:pPr>
              <a:lnSpc>
                <a:spcPct val="120000"/>
              </a:lnSpc>
            </a:pPr>
            <a:endParaRPr lang="en-US" sz="1000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Treatment for a sour digester? 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(high Ripley or low pH)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Feed a plug flow AD or ‘starve’ a complete mix AD    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Next Medium"/>
                <a:cs typeface="Avenir Next Medium"/>
              </a:rPr>
              <a:t>A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dd buffers like Na</a:t>
            </a:r>
            <a:r>
              <a:rPr lang="en-US" baseline="-25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CO</a:t>
            </a:r>
            <a:r>
              <a:rPr lang="en-US" baseline="-25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3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, </a:t>
            </a:r>
            <a:r>
              <a:rPr lang="en-US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CaO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, CaCO</a:t>
            </a:r>
            <a:r>
              <a:rPr lang="en-US" baseline="-25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3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to increase </a:t>
            </a:r>
            <a:r>
              <a:rPr lang="en-US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pH.</a:t>
            </a:r>
            <a:endParaRPr lang="en-US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6916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903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Bacteria &amp; methanogens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766637" cy="5253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Fermenting bacteria: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bacteria that degrade organic compounds to organic acids 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like acetic acid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Hydrolytic bacteria: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convert complex organics like polysaccharides and 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proteins to simpler molecules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err="1" smtClean="0">
                <a:solidFill>
                  <a:prstClr val="black"/>
                </a:solidFill>
                <a:latin typeface="Avenir Black"/>
                <a:cs typeface="Avenir Black"/>
              </a:rPr>
              <a:t>Acidogenic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 bacteria: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reduce simple organic molecules to organic acids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err="1" smtClean="0">
                <a:solidFill>
                  <a:prstClr val="black"/>
                </a:solidFill>
                <a:latin typeface="Avenir Black"/>
                <a:cs typeface="Avenir Black"/>
              </a:rPr>
              <a:t>Acetogenic</a:t>
            </a:r>
            <a:endParaRPr lang="en-US" dirty="0" smtClean="0">
              <a:solidFill>
                <a:prstClr val="black"/>
              </a:solidFill>
              <a:latin typeface="Avenir Black"/>
              <a:cs typeface="Avenir Black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err="1" smtClean="0">
                <a:solidFill>
                  <a:prstClr val="black"/>
                </a:solidFill>
                <a:latin typeface="Avenir Black"/>
                <a:cs typeface="Avenir Black"/>
              </a:rPr>
              <a:t>Homoacetogenic</a:t>
            </a:r>
            <a:endParaRPr lang="en-US" dirty="0" smtClean="0">
              <a:solidFill>
                <a:prstClr val="black"/>
              </a:solidFill>
              <a:latin typeface="Avenir Black"/>
              <a:cs typeface="Avenir Black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err="1" smtClean="0">
                <a:solidFill>
                  <a:prstClr val="black"/>
                </a:solidFill>
                <a:latin typeface="Avenir Black"/>
                <a:cs typeface="Avenir Black"/>
              </a:rPr>
              <a:t>Syntrophic</a:t>
            </a:r>
            <a:endParaRPr lang="en-US" dirty="0" smtClean="0">
              <a:solidFill>
                <a:prstClr val="black"/>
              </a:solidFill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Methanogens: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bacteria that convert acetic acid into methane 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endParaRPr lang="en-US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endParaRPr lang="en-US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Manure should provide all of the bacteria needed for anaerobic digestion.</a:t>
            </a: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</p:txBody>
      </p:sp>
      <p:sp>
        <p:nvSpPr>
          <p:cNvPr id="4" name="Right Bracket 3"/>
          <p:cNvSpPr/>
          <p:nvPr/>
        </p:nvSpPr>
        <p:spPr>
          <a:xfrm>
            <a:off x="3168728" y="2564430"/>
            <a:ext cx="246594" cy="937003"/>
          </a:xfrm>
          <a:prstGeom prst="rightBracket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15322" y="3633183"/>
            <a:ext cx="41920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97541" y="2798949"/>
            <a:ext cx="356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Next Medium"/>
                <a:cs typeface="Avenir Next Medium"/>
              </a:rPr>
              <a:t>convert organic acids to acetate</a:t>
            </a:r>
            <a:endParaRPr lang="en-US" dirty="0">
              <a:latin typeface="Avenir Next Medium"/>
              <a:cs typeface="Avenir Next Medium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887634" y="4839455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 </a:t>
            </a:r>
            <a:r>
              <a:rPr lang="en-US" dirty="0" smtClean="0">
                <a:sym typeface="Wingdings"/>
              </a:rPr>
              <a:t>  CH</a:t>
            </a:r>
            <a:r>
              <a:rPr lang="en-US" baseline="-25000" dirty="0" smtClean="0">
                <a:sym typeface="Wingdings"/>
              </a:rPr>
              <a:t>4</a:t>
            </a:r>
            <a:r>
              <a:rPr lang="en-US" dirty="0" smtClean="0">
                <a:sym typeface="Wingdings"/>
              </a:rPr>
              <a:t> + CO</a:t>
            </a:r>
            <a:r>
              <a:rPr lang="en-US" baseline="-25000" dirty="0" smtClean="0">
                <a:sym typeface="Wingdings"/>
              </a:rPr>
              <a:t>2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4887634" y="3975854"/>
            <a:ext cx="2587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+  4H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 CH</a:t>
            </a:r>
            <a:r>
              <a:rPr lang="en-US" baseline="-25000" dirty="0" smtClean="0">
                <a:sym typeface="Wingdings"/>
              </a:rPr>
              <a:t>4</a:t>
            </a:r>
            <a:r>
              <a:rPr lang="en-US" dirty="0" smtClean="0">
                <a:sym typeface="Wingdings"/>
              </a:rPr>
              <a:t> + 2H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747215" y="5114836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venir Medium"/>
                <a:cs typeface="Avenir Medium"/>
              </a:rPr>
              <a:t>~ 70% methane production</a:t>
            </a:r>
            <a:endParaRPr lang="en-US" baseline="-25000" dirty="0">
              <a:latin typeface="Avenir Medium"/>
              <a:cs typeface="Avenir Medium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1511" y="4287521"/>
            <a:ext cx="389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venir Medium"/>
                <a:cs typeface="Avenir Medium"/>
              </a:rPr>
              <a:t>~20 – 3 0% methane production</a:t>
            </a:r>
            <a:endParaRPr lang="en-US" baseline="-25000" dirty="0">
              <a:latin typeface="Avenir Medium"/>
              <a:cs typeface="Avenir Mediu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5264" y="3879452"/>
            <a:ext cx="4572000" cy="13157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CO</a:t>
            </a:r>
            <a:r>
              <a:rPr lang="en-US" baseline="-25000" dirty="0">
                <a:solidFill>
                  <a:prstClr val="black"/>
                </a:solidFill>
                <a:latin typeface="Avenir Black"/>
                <a:cs typeface="Avenir Black"/>
              </a:rPr>
              <a:t>2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-reducing methanogens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>
                <a:solidFill>
                  <a:prstClr val="black"/>
                </a:solidFill>
                <a:latin typeface="Avenir Black"/>
                <a:cs typeface="Avenir Black"/>
              </a:rPr>
              <a:t>Aceticlastic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 methanogens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78429" y="6349998"/>
            <a:ext cx="2160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Farhan</a:t>
            </a:r>
            <a:r>
              <a:rPr lang="en-US" sz="1600" dirty="0" smtClean="0"/>
              <a:t> &amp; </a:t>
            </a:r>
            <a:r>
              <a:rPr lang="en-US" sz="1600" dirty="0" err="1" smtClean="0"/>
              <a:t>Farhan</a:t>
            </a:r>
            <a:r>
              <a:rPr lang="en-US" sz="1600" dirty="0" smtClean="0"/>
              <a:t> (2006)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6313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406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Production of volatile acids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17686"/>
            <a:ext cx="8299472" cy="2594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In a stable AD system, VFAs are used by methanogens as quickly as they are made &amp; concentration of acetic acid in the slurry should be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50 – 300 mg/L.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If the loading rate is increased or feedstock rich in volatile solid is suddenly added, production of VFAs will surge and </a:t>
            </a:r>
            <a:r>
              <a:rPr lang="en-US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pH.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Preliminary data from the college’s digester shows that VFAs are liberated during the AD process, peaking in the hydrolyzer. VFA concentrations much reduced in effluent (98.1%), as VFAs have been converted to methane.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05490"/>
              </p:ext>
            </p:extLst>
          </p:nvPr>
        </p:nvGraphicFramePr>
        <p:xfrm>
          <a:off x="1568341" y="3426468"/>
          <a:ext cx="4870287" cy="266905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18905"/>
                <a:gridCol w="2051382"/>
              </a:tblGrid>
              <a:tr h="381294">
                <a:tc>
                  <a:txBody>
                    <a:bodyPr/>
                    <a:lstStyle/>
                    <a:p>
                      <a:r>
                        <a:rPr lang="en-US" dirty="0" smtClean="0"/>
                        <a:t>VTCAD samples</a:t>
                      </a:r>
                      <a:r>
                        <a:rPr lang="en-US" baseline="0" dirty="0" smtClean="0"/>
                        <a:t> (Dec 2014)</a:t>
                      </a:r>
                      <a:endParaRPr lang="en-US" dirty="0"/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VFA* (mg/L)</a:t>
                      </a:r>
                      <a:endParaRPr lang="en-US" dirty="0"/>
                    </a:p>
                  </a:txBody>
                  <a:tcPr>
                    <a:solidFill>
                      <a:srgbClr val="6666FF"/>
                    </a:solidFill>
                  </a:tcPr>
                </a:tc>
              </a:tr>
              <a:tr h="381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College manure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2884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Abdie manure</a:t>
                      </a:r>
                      <a:endParaRPr lang="en-US" sz="180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3687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Feedstock preparation pit</a:t>
                      </a:r>
                      <a:endParaRPr lang="en-US" sz="180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5400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Hydrolysate</a:t>
                      </a:r>
                      <a:endParaRPr lang="en-US" sz="180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11565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Digestate</a:t>
                      </a:r>
                      <a:endParaRPr lang="en-US" sz="180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411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2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Effluent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225</a:t>
                      </a:r>
                      <a:endParaRPr lang="en-US" sz="1800" dirty="0">
                        <a:effectLst/>
                        <a:latin typeface="Candar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17765" y="5136996"/>
            <a:ext cx="16535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*VFA assayed</a:t>
            </a:r>
            <a:br>
              <a:rPr lang="en-US" dirty="0" smtClean="0"/>
            </a:br>
            <a:r>
              <a:rPr lang="en-US" dirty="0" smtClean="0"/>
              <a:t>by distillation &amp;</a:t>
            </a:r>
            <a:br>
              <a:rPr lang="en-US" dirty="0" smtClean="0"/>
            </a:br>
            <a:r>
              <a:rPr lang="en-US" dirty="0" smtClean="0"/>
              <a:t>titration.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19943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Inhibition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299472" cy="5438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The AD process can be inhibited by a number of factors: operational error or lack of fine tuning; or toxins present in feedstock.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Operational examples: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Low temperature; over-stirring; …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Feedback inhibition caused by build up of VFAs or 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S.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Toxins: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Note that some toxins are always present in the AD process. They can be stimulatory (good) at low concentrations, tolerated at higher concentrations, and downright toxic above a specific threshold.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Specific inorganic materials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Specific organic materials.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Fortunately, bacteria – methanogens included – are capable of adapting to some amount of toxins. However,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his adaptability makes it difficult to determine precise concentrations at which toxicity occurs.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Gerardi</a:t>
            </a:r>
            <a:r>
              <a:rPr lang="en-US" sz="1600" dirty="0" smtClean="0"/>
              <a:t> (2003)</a:t>
            </a:r>
            <a:endParaRPr lang="en-US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852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2190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Toxicity can be acute or chronic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518672" cy="5290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Acute toxicity: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rapid exposure of </a:t>
            </a:r>
            <a:r>
              <a:rPr lang="en-US" dirty="0" err="1" smtClean="0">
                <a:solidFill>
                  <a:prstClr val="black"/>
                </a:solidFill>
                <a:latin typeface="Avenir Medium"/>
                <a:cs typeface="Avenir Medium"/>
              </a:rPr>
              <a:t>unacclimated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 bacteria to a relatively high concentration of toxin(s)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The effect is sudden.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Chronic toxicity: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gradual &amp; long-term exposure of </a:t>
            </a:r>
            <a:r>
              <a:rPr lang="en-US" dirty="0" err="1" smtClean="0">
                <a:solidFill>
                  <a:prstClr val="black"/>
                </a:solidFill>
                <a:latin typeface="Avenir Medium"/>
                <a:cs typeface="Avenir Medium"/>
              </a:rPr>
              <a:t>unacclimated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 bacteria to  toxin(s)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The effect builds over time.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u="sng" dirty="0" smtClean="0">
                <a:solidFill>
                  <a:prstClr val="black"/>
                </a:solidFill>
                <a:latin typeface="Avenir Medium"/>
                <a:cs typeface="Avenir Medium"/>
              </a:rPr>
              <a:t>Generally, toxicity depends on a number of </a:t>
            </a:r>
            <a:r>
              <a:rPr lang="en-US" u="sng" dirty="0" smtClean="0">
                <a:solidFill>
                  <a:prstClr val="black"/>
                </a:solidFill>
                <a:latin typeface="Avenir Black"/>
                <a:cs typeface="Avenir Black"/>
              </a:rPr>
              <a:t>factors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: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Ability of bacteria to adapt to a constant concentration of the toxin;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Presence or absence of other toxins; &amp;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Changes in operational conditions.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endParaRPr lang="en-US" sz="1000" dirty="0" smtClean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	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Acclimatization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 occurs by two means: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    1. Bacteria repair damaged enzyme systems used to degrade the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toxin.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    2. Expansion of a population of bacteria that can degrade the toxin.</a:t>
            </a:r>
            <a:b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          Either way, toxin levels cannot be high, and time is required.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Curved Right Arrow 4"/>
          <p:cNvSpPr/>
          <p:nvPr/>
        </p:nvSpPr>
        <p:spPr>
          <a:xfrm rot="19970459">
            <a:off x="245933" y="3743206"/>
            <a:ext cx="586551" cy="1715765"/>
          </a:xfrm>
          <a:prstGeom prst="curvedRightArrow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08558" y="3493755"/>
            <a:ext cx="399748" cy="393027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Gerardi</a:t>
            </a:r>
            <a:r>
              <a:rPr lang="en-US" sz="1600" dirty="0" smtClean="0"/>
              <a:t> (2003)</a:t>
            </a:r>
            <a:endParaRPr lang="en-US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225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24988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Symptoms of toxicity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73810"/>
            <a:ext cx="8299472" cy="2396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Symptoms of toxicity may appear slowly or rapidly, depending on the type of toxin, its concentration and operational conditions.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Loss of hydrogen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Loss of methane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Loss of alkalinity and/or pH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Increase of VFA concentration</a:t>
            </a:r>
            <a:endParaRPr lang="en-US" dirty="0" smtClean="0">
              <a:solidFill>
                <a:prstClr val="black"/>
              </a:solidFill>
              <a:latin typeface="Avenir Black"/>
              <a:cs typeface="Avenir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Gerardi</a:t>
            </a:r>
            <a:r>
              <a:rPr lang="en-US" sz="1600" dirty="0" smtClean="0"/>
              <a:t> (2003)</a:t>
            </a: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7005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9297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Inorganic &amp; organic AD toxins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73810"/>
            <a:ext cx="8299472" cy="5290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Alcohols (isopropanol)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Alkaline </a:t>
            </a:r>
            <a:r>
              <a:rPr lang="en-US" sz="1600" dirty="0" err="1" smtClean="0">
                <a:solidFill>
                  <a:prstClr val="black"/>
                </a:solidFill>
                <a:latin typeface="Avenir Medium"/>
                <a:cs typeface="Avenir Medium"/>
              </a:rPr>
              <a:t>cations</a:t>
            </a: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 ( Ca</a:t>
            </a:r>
            <a:r>
              <a:rPr lang="en-US" baseline="30000" dirty="0" smtClean="0">
                <a:solidFill>
                  <a:prstClr val="black"/>
                </a:solidFill>
                <a:latin typeface="Avenir Medium"/>
                <a:cs typeface="Avenir Medium"/>
              </a:rPr>
              <a:t>+2</a:t>
            </a: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, Mg</a:t>
            </a:r>
            <a:r>
              <a:rPr lang="en-US" baseline="30000" dirty="0" smtClean="0">
                <a:solidFill>
                  <a:prstClr val="black"/>
                </a:solidFill>
                <a:latin typeface="Avenir Medium"/>
                <a:cs typeface="Avenir Medium"/>
              </a:rPr>
              <a:t>+2</a:t>
            </a: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, K</a:t>
            </a:r>
            <a:r>
              <a:rPr lang="en-US" baseline="30000" dirty="0" smtClean="0">
                <a:solidFill>
                  <a:prstClr val="black"/>
                </a:solidFill>
                <a:latin typeface="Avenir Medium"/>
                <a:cs typeface="Avenir Medium"/>
              </a:rPr>
              <a:t>+1</a:t>
            </a: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, Na</a:t>
            </a:r>
            <a:r>
              <a:rPr lang="en-US" baseline="30000" dirty="0" smtClean="0">
                <a:solidFill>
                  <a:prstClr val="black"/>
                </a:solidFill>
                <a:latin typeface="Avenir Medium"/>
                <a:cs typeface="Avenir Medium"/>
              </a:rPr>
              <a:t>+1</a:t>
            </a: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Alternate electron acceptors (NO</a:t>
            </a:r>
            <a:r>
              <a:rPr lang="en-US" baseline="-25000" dirty="0" smtClean="0">
                <a:solidFill>
                  <a:prstClr val="black"/>
                </a:solidFill>
                <a:latin typeface="Avenir Medium"/>
                <a:cs typeface="Avenir Medium"/>
              </a:rPr>
              <a:t>3</a:t>
            </a:r>
            <a:r>
              <a:rPr lang="en-US" baseline="30000" dirty="0" smtClean="0">
                <a:solidFill>
                  <a:prstClr val="black"/>
                </a:solidFill>
                <a:latin typeface="Avenir Medium"/>
                <a:cs typeface="Avenir Medium"/>
              </a:rPr>
              <a:t>-1</a:t>
            </a: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 &amp; SO</a:t>
            </a:r>
            <a:r>
              <a:rPr lang="en-US" baseline="-25000" dirty="0" smtClean="0">
                <a:solidFill>
                  <a:prstClr val="black"/>
                </a:solidFill>
                <a:latin typeface="Avenir Medium"/>
                <a:cs typeface="Avenir Medium"/>
              </a:rPr>
              <a:t>4</a:t>
            </a:r>
            <a:r>
              <a:rPr lang="en-US" baseline="30000" dirty="0" smtClean="0">
                <a:solidFill>
                  <a:prstClr val="black"/>
                </a:solidFill>
                <a:latin typeface="Avenir Medium"/>
                <a:cs typeface="Avenir Medium"/>
              </a:rPr>
              <a:t>-2</a:t>
            </a: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Ammonia*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Benzene ring compounds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Detergents (like dodecyl or lauryl sulfates)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Food preservatives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Chlorinated hydrocarbons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Cyanide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Disinfectants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Formaldehyde  (&gt; 100 mg/L)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Heavy metals*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Black"/>
                <a:cs typeface="Avenir Black"/>
              </a:rPr>
              <a:t>Hydrogen sulfide*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Organic nitrogen compounds (like acrylonitrile)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Pharmaceuticals (like </a:t>
            </a:r>
            <a:r>
              <a:rPr lang="en-US" sz="1600" dirty="0" err="1" smtClean="0">
                <a:solidFill>
                  <a:prstClr val="black"/>
                </a:solidFill>
                <a:latin typeface="Avenir Medium"/>
                <a:cs typeface="Avenir Medium"/>
              </a:rPr>
              <a:t>monensin</a:t>
            </a: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Medium"/>
                <a:cs typeface="Avenir Medium"/>
              </a:rPr>
              <a:t>Solvents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venir Black"/>
                <a:cs typeface="Avenir Black"/>
              </a:rPr>
              <a:t>VFAs and long-chain fatty acids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594524" y="4478694"/>
            <a:ext cx="3454818" cy="1775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878135" y="4808604"/>
            <a:ext cx="2241677" cy="8823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06157" y="4360347"/>
            <a:ext cx="1076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feedback</a:t>
            </a:r>
            <a:br>
              <a:rPr lang="en-US" dirty="0" smtClean="0"/>
            </a:br>
            <a:r>
              <a:rPr lang="en-US" dirty="0" smtClean="0"/>
              <a:t>inhibition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44206" y="2314363"/>
            <a:ext cx="1879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Most commonly</a:t>
            </a:r>
            <a:br>
              <a:rPr lang="en-US" dirty="0" smtClean="0"/>
            </a:br>
            <a:r>
              <a:rPr lang="en-US" dirty="0" smtClean="0"/>
              <a:t>       described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Gerardi</a:t>
            </a:r>
            <a:r>
              <a:rPr lang="en-US" sz="1600" dirty="0" smtClean="0"/>
              <a:t> (2003)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4" name="Oval 13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ardrop 14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0220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9710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Feedback inhibition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785136"/>
            <a:ext cx="8770311" cy="5438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Fermentation produces ‘intermediate’ compounds that methanogens convert to methane: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H</a:t>
            </a:r>
            <a:r>
              <a:rPr lang="en-US" sz="24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gas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VFAs</a:t>
            </a: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At high concentrations, these intermediates cause 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feedback inhibition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in order to slow down production until conversion can catch up.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Feedback inhibition slows the metabolic rate of </a:t>
            </a:r>
            <a:r>
              <a:rPr lang="en-US" u="sng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fermenting bacteria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…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… but also inhibits production of </a:t>
            </a:r>
            <a:r>
              <a:rPr lang="en-US" u="sng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methane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High partial pressure (concentration) of 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inhibits acetate-producing bacteria.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Accumulation of VFAs inhibits methanogens by direct toxicity: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Increased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propionate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concentration is a sign of excess VFAs.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Loss of alkalinity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or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decrease in pH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is caused by VFA accumulation.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Two-phase AD (separation of hydrolysis &amp; AD as in VTCAD’s design) usually prevents feedback inhibition, increases stability &amp; resistance to toxins.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Gerardi</a:t>
            </a:r>
            <a:r>
              <a:rPr lang="en-US" sz="1600" dirty="0" smtClean="0"/>
              <a:t> (2003)</a:t>
            </a:r>
            <a:endParaRPr lang="en-US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2229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5058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VFA toxicity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764990"/>
            <a:ext cx="8770311" cy="525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Build up of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1-3 carbon VFAs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in </a:t>
            </a:r>
            <a:r>
              <a:rPr lang="en-US" dirty="0" err="1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unionzed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form decreases alkalinity and </a:t>
            </a:r>
            <a:r>
              <a:rPr lang="en-US" dirty="0" err="1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pH.</a:t>
            </a:r>
            <a:endParaRPr lang="en-US" dirty="0" smtClean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Toxicity occurs at neutral </a:t>
            </a:r>
            <a:r>
              <a:rPr lang="en-US" dirty="0" err="1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pH.</a:t>
            </a:r>
            <a:endParaRPr lang="en-US" dirty="0" smtClean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Both acid-forming and methane-forming bacteria are inhibited.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Propionate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is the most toxic VFA.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Toxic effects occur at propionate concentrations of &lt; 5 mg/L.</a:t>
            </a:r>
          </a:p>
          <a:p>
            <a:pPr lvl="1">
              <a:lnSpc>
                <a:spcPct val="120000"/>
              </a:lnSpc>
            </a:pPr>
            <a:endParaRPr lang="en-US" sz="1000" dirty="0" smtClean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 smtClean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 smtClean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 smtClean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 smtClean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 smtClean="0">
              <a:solidFill>
                <a:prstClr val="black"/>
              </a:solidFill>
              <a:latin typeface="Avenir Black"/>
              <a:cs typeface="Avenir Black"/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Black"/>
              <a:cs typeface="Avenir Black"/>
              <a:sym typeface="Wingdings"/>
            </a:endParaRPr>
          </a:p>
          <a:p>
            <a:pPr>
              <a:lnSpc>
                <a:spcPct val="120000"/>
              </a:lnSpc>
            </a:pPr>
            <a:endParaRPr lang="en-US" dirty="0" smtClean="0">
              <a:solidFill>
                <a:prstClr val="black"/>
              </a:solidFill>
              <a:latin typeface="Avenir Black"/>
              <a:cs typeface="Avenir Black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Treatment: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Overcome VFA inhibition by add alkaline compounds to buffer </a:t>
            </a:r>
            <a:r>
              <a:rPr lang="en-US" dirty="0" err="1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pH.</a:t>
            </a:r>
            <a:endParaRPr lang="en-US" dirty="0" smtClean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Gerardi</a:t>
            </a:r>
            <a:r>
              <a:rPr lang="en-US" sz="1600" dirty="0" smtClean="0"/>
              <a:t> (2003)</a:t>
            </a:r>
            <a:endParaRPr lang="en-US" sz="1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729270"/>
              </p:ext>
            </p:extLst>
          </p:nvPr>
        </p:nvGraphicFramePr>
        <p:xfrm>
          <a:off x="1972322" y="2726141"/>
          <a:ext cx="5071179" cy="212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1202"/>
                <a:gridCol w="1469584"/>
                <a:gridCol w="1690393"/>
              </a:tblGrid>
              <a:tr h="370840"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rgbClr val="FFFFFF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VFA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aka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number</a:t>
                      </a:r>
                      <a:r>
                        <a:rPr lang="en-US" b="1" baseline="0" dirty="0" smtClean="0">
                          <a:solidFill>
                            <a:srgbClr val="FFFFFF"/>
                          </a:solidFill>
                        </a:rPr>
                        <a:t> of carbons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Acetic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acetate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Propionoic</a:t>
                      </a:r>
                      <a:r>
                        <a:rPr lang="en-US" dirty="0" smtClean="0"/>
                        <a:t>*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propionate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Butyric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butyrate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Valeric</a:t>
                      </a:r>
                      <a:r>
                        <a:rPr lang="en-US" dirty="0" smtClean="0"/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valerate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097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2579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pH dependent toxins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691880"/>
            <a:ext cx="3970894" cy="5253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The toxicity of ammonia (NH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3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), sulfides (S</a:t>
            </a:r>
            <a:r>
              <a:rPr lang="en-US" sz="2000" baseline="30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-2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) &amp; cyanides (CN</a:t>
            </a:r>
            <a:r>
              <a:rPr lang="en-US" sz="2000" baseline="30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-1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) is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pH dependent. 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Ammonia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becomes less toxic as pH decreases because low pH adds a H to create ammonium. Ammonium can’t cross the bacterial membrane as readily.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Sulfides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and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cyanides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become more toxic as pH drops because their protonated &amp; neutral forms (H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 and HCN) are better able to cross bacterial membranes than non-protonated forms.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399" y="954926"/>
            <a:ext cx="4089400" cy="5105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Gerardi</a:t>
            </a:r>
            <a:r>
              <a:rPr lang="en-US" sz="1600" dirty="0" smtClean="0"/>
              <a:t> (2003)</a:t>
            </a:r>
            <a:endParaRPr lang="en-US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1" name="Oval 10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ardrop 11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058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4288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H</a:t>
            </a:r>
            <a:r>
              <a:rPr lang="en-US" sz="3200" baseline="-25000" dirty="0" smtClean="0">
                <a:solidFill>
                  <a:prstClr val="white"/>
                </a:solidFill>
                <a:latin typeface="Avenir Heavy"/>
                <a:cs typeface="Avenir Heavy"/>
              </a:rPr>
              <a:t>2</a:t>
            </a:r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S toxicity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828426"/>
            <a:ext cx="8770311" cy="5586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Sulfides (S</a:t>
            </a:r>
            <a:r>
              <a:rPr lang="en-US" sz="2000" baseline="30000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-2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)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are an essential bacterial nutrient, but nearly never limiting.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Excess sulfide or hydrogen sulfide (H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S) are toxic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 is an acid and a gas!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Amino acids &amp; proteins are the most common sources of sulfur.</a:t>
            </a:r>
          </a:p>
          <a:p>
            <a:pPr>
              <a:lnSpc>
                <a:spcPct val="120000"/>
              </a:lnSpc>
            </a:pPr>
            <a:endParaRPr lang="en-US" sz="1000" dirty="0" smtClean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Sulfate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(SO</a:t>
            </a:r>
            <a:r>
              <a:rPr lang="en-US" sz="2000" baseline="-25000" dirty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4</a:t>
            </a:r>
            <a:r>
              <a:rPr lang="en-US" sz="2000" baseline="30000" dirty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-2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) has little effect on 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methanogenesis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, but this form of S is reduced to H</a:t>
            </a:r>
            <a:r>
              <a:rPr lang="en-US" sz="2000" baseline="-25000" dirty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 by sulfate-reducing bacteria (SRB).</a:t>
            </a:r>
          </a:p>
          <a:p>
            <a:pPr>
              <a:lnSpc>
                <a:spcPct val="120000"/>
              </a:lnSpc>
            </a:pPr>
            <a:endParaRPr lang="en-US" dirty="0" smtClean="0">
              <a:solidFill>
                <a:prstClr val="black"/>
              </a:solidFill>
              <a:latin typeface="Avenir Black"/>
              <a:cs typeface="Avenir Black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H</a:t>
            </a:r>
            <a:r>
              <a:rPr lang="en-US" sz="2000" baseline="-25000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S toxicity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is most severe for </a:t>
            </a:r>
            <a:r>
              <a:rPr lang="en-US" u="sng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hydrogen-consuming methanogens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&amp; less severe fro </a:t>
            </a:r>
            <a:r>
              <a:rPr lang="en-US" dirty="0" err="1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acetoclastic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methanogens. </a:t>
            </a:r>
            <a:r>
              <a:rPr lang="en-US" u="sng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Fermenting bacteria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that break feedstock down into small organic acids are also susceptible to inhibition by 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Toxicity occurs at dissolved 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 levels of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&gt; 200 mg/L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partitions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between digester slurry and biogas (</a:t>
            </a:r>
            <a:r>
              <a:rPr lang="en-US" dirty="0" err="1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ie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dissolved vs. gas).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 production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increases at low organic loading rates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because of decreased biogas production. Increased concentrations of CO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, 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and CH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4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inhibit formation of 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S.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Gerardi</a:t>
            </a:r>
            <a:r>
              <a:rPr lang="en-US" sz="1600" dirty="0" smtClean="0"/>
              <a:t> (2003)</a:t>
            </a:r>
            <a:endParaRPr lang="en-US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6524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5799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H</a:t>
            </a:r>
            <a:r>
              <a:rPr lang="en-US" sz="3200" baseline="-25000" dirty="0" smtClean="0">
                <a:solidFill>
                  <a:prstClr val="white"/>
                </a:solidFill>
                <a:latin typeface="Avenir Heavy"/>
                <a:cs typeface="Avenir Heavy"/>
              </a:rPr>
              <a:t>2</a:t>
            </a:r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S toxicity: treatment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785136"/>
            <a:ext cx="8770311" cy="5401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Precipitation: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Sulfides are toxic only in their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soluble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form. Sulfide can be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precipitated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(made solid rather than soluble) by reaction with metals, most commonly iron.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Addition of iron ions (typically as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ferric or ferrous chloride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) precipitates sulfides, forming a black sludge.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Note that iron precipitation lowers the concentration of sulfides and 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S, but does not completely prevent 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 formation. This treatment lowers [H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S].</a:t>
            </a:r>
          </a:p>
          <a:p>
            <a:pPr>
              <a:lnSpc>
                <a:spcPct val="120000"/>
              </a:lnSpc>
            </a:pPr>
            <a:endParaRPr lang="en-US" dirty="0" smtClean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Diluting slurry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to reduce the concentration of sulfides.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Feedstock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: reduce the amount of sulfate &amp; sulfide in feedstock, mainly by monitoring and capping levels of protein in the AD diet.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Scrubbing biogas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to remove 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 &amp;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recirculating the scrubbed biogas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into the AD slurry so that the remaining methane, carbon dioxide and hydrogen can inhibit formation of 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S.</a:t>
            </a:r>
            <a:endParaRPr lang="en-US" dirty="0">
              <a:solidFill>
                <a:prstClr val="black"/>
              </a:solidFill>
              <a:latin typeface="Avenir Black"/>
              <a:cs typeface="Avenir Black"/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Gerardi</a:t>
            </a:r>
            <a:r>
              <a:rPr lang="en-US" sz="1600" dirty="0" smtClean="0"/>
              <a:t> (2003)</a:t>
            </a:r>
            <a:endParaRPr lang="en-US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7573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8126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3 steps of AD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112012" cy="7478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Most methane is made from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acetate,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but some is made by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reducing CO</a:t>
            </a:r>
            <a:r>
              <a:rPr lang="en-US" sz="2400" baseline="-25000" dirty="0" smtClean="0">
                <a:solidFill>
                  <a:prstClr val="black"/>
                </a:solidFill>
                <a:latin typeface="Avenir Black"/>
                <a:cs typeface="Avenir Black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with H</a:t>
            </a:r>
            <a:r>
              <a:rPr lang="en-US" sz="2400" baseline="-25000" dirty="0" smtClean="0">
                <a:solidFill>
                  <a:prstClr val="black"/>
                </a:solidFill>
                <a:latin typeface="Avenir Black"/>
                <a:cs typeface="Avenir Black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.</a:t>
            </a:r>
            <a:endParaRPr lang="en-US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</p:txBody>
      </p:sp>
      <p:pic>
        <p:nvPicPr>
          <p:cNvPr id="5" name="Picture 4" descr="Screen Shot 2014-02-23 at 7.17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1535368"/>
            <a:ext cx="7137400" cy="45593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233148" y="3978094"/>
            <a:ext cx="647935" cy="5312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72%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320755" y="2212716"/>
            <a:ext cx="647935" cy="5312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28%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9790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5445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Ammonia toxicity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" y="691880"/>
            <a:ext cx="8770311" cy="5604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prstClr val="black"/>
                </a:solidFill>
                <a:latin typeface="Avenir Medium"/>
                <a:cs typeface="Avenir Medium"/>
              </a:rPr>
              <a:t>Ammonical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 nitrogen (NH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</a:rPr>
              <a:t>4</a:t>
            </a:r>
            <a:r>
              <a:rPr lang="en-US" sz="2000" baseline="30000" dirty="0" smtClean="0">
                <a:solidFill>
                  <a:prstClr val="black"/>
                </a:solidFill>
                <a:latin typeface="Avenir Medium"/>
                <a:cs typeface="Avenir Medium"/>
              </a:rPr>
              <a:t>+1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-N or ammonium ions (NH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</a:rPr>
              <a:t>4</a:t>
            </a:r>
            <a:r>
              <a:rPr lang="en-US" sz="2000" baseline="30000" dirty="0" smtClean="0">
                <a:solidFill>
                  <a:prstClr val="black"/>
                </a:solidFill>
                <a:latin typeface="Avenir Medium"/>
                <a:cs typeface="Avenir Medium"/>
              </a:rPr>
              <a:t>+1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) are both reduced forms of ammonia and can be added in feedstock or produced during digestion of amino acids &amp; proteins.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The form of ammonia depends on pH: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				NH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</a:rPr>
              <a:t>4</a:t>
            </a:r>
            <a:r>
              <a:rPr lang="en-US" sz="2000" baseline="30000" dirty="0" smtClean="0">
                <a:solidFill>
                  <a:prstClr val="black"/>
                </a:solidFill>
                <a:latin typeface="Avenir Medium"/>
                <a:cs typeface="Avenir Medium"/>
              </a:rPr>
              <a:t>+1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  NH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3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+ H</a:t>
            </a:r>
            <a:r>
              <a:rPr lang="en-US" sz="2000" baseline="30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+1</a:t>
            </a:r>
          </a:p>
          <a:p>
            <a:pPr>
              <a:lnSpc>
                <a:spcPct val="120000"/>
              </a:lnSpc>
            </a:pPr>
            <a:endParaRPr lang="en-US" sz="500" dirty="0" smtClean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endParaRPr lang="en-US" sz="500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Free ammonia (NH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3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) is toxic to methanogens &amp; toxicity is pH-dependent, decreasing with decreasing pH as ammonia is converted to ammonium (NH</a:t>
            </a:r>
            <a:r>
              <a:rPr lang="en-US" sz="2000" baseline="-25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4</a:t>
            </a:r>
            <a:r>
              <a:rPr lang="en-US" sz="2000" baseline="30000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+1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).</a:t>
            </a:r>
            <a:endParaRPr lang="en-US" sz="1000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endParaRPr lang="en-US" sz="1000" dirty="0" smtClean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err="1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Unacclimated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bacteria can be inhibited by ammonia concentrations &gt;50 mg/L, but acclimated bacteria are more tolerant: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 smtClean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 smtClean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endParaRPr lang="en-US" sz="900" dirty="0" smtClean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Ammonium is the preferred source of N for reproducing bacteria &amp; buffers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35270" y="1802401"/>
            <a:ext cx="2765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equal concentrations @ 9.3</a:t>
            </a:r>
          </a:p>
          <a:p>
            <a:r>
              <a:rPr lang="en-US" dirty="0" smtClean="0"/>
              <a:t>   only 0.5% ammonia @ 7.0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206366"/>
              </p:ext>
            </p:extLst>
          </p:nvPr>
        </p:nvGraphicFramePr>
        <p:xfrm>
          <a:off x="1687865" y="4222063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3168"/>
                <a:gridCol w="37828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NH4+1 / NH3 (mg/L)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effect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50 - 200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stimulatory (good)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200 - 1000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no adverse</a:t>
                      </a:r>
                      <a:r>
                        <a:rPr lang="en-US" baseline="0" dirty="0" smtClean="0"/>
                        <a:t> effect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1500 – 3000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inhibitory</a:t>
                      </a:r>
                      <a:r>
                        <a:rPr lang="en-US" baseline="0" dirty="0" smtClean="0"/>
                        <a:t> at pH &gt; 7 (can cause failure)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urved Right Arrow 7"/>
          <p:cNvSpPr/>
          <p:nvPr/>
        </p:nvSpPr>
        <p:spPr>
          <a:xfrm rot="1959403">
            <a:off x="740233" y="4436723"/>
            <a:ext cx="586551" cy="1548145"/>
          </a:xfrm>
          <a:prstGeom prst="curvedRightArrow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Gerardi</a:t>
            </a:r>
            <a:r>
              <a:rPr lang="en-US" sz="1600" dirty="0" smtClean="0"/>
              <a:t> (2003)</a:t>
            </a:r>
            <a:endParaRPr lang="en-US" sz="1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1" name="Oval 10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ardrop 11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598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7015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Ammonia toxicity: treatment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828426"/>
            <a:ext cx="8770311" cy="4404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Treatment?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Lower digester pH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Dilute AD  slurry with material less likely to form ammonia: low protein feedstock.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 smtClean="0">
              <a:solidFill>
                <a:prstClr val="black"/>
              </a:solidFill>
              <a:latin typeface="Avenir Black"/>
              <a:cs typeface="Avenir Black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To some extent, ammonia toxicity is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‘self-correcting’: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Ammonia concentrations rise (perhaps due to increasing pH or high-protein feedstock);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Methanogens become inhibited;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Fermenting bacteria continue to produce VFAs;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Accumulating VFAs lower pH, converting ammonia to ammonium;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This </a:t>
            </a:r>
            <a:r>
              <a:rPr lang="en-US" i="1" u="sng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may</a:t>
            </a:r>
            <a:r>
              <a:rPr lang="en-US" i="1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allow </a:t>
            </a:r>
            <a:r>
              <a:rPr lang="en-US" dirty="0" err="1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methanogenesis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to resume.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Gerardi</a:t>
            </a:r>
            <a:r>
              <a:rPr lang="en-US" sz="1600" dirty="0" smtClean="0"/>
              <a:t> (2003)</a:t>
            </a: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40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7660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Toxicity of recalcitrant compounds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764990"/>
            <a:ext cx="8770311" cy="510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Recalcitrant compounds or materials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are those materials that cannot be efficiently degraded by AD.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May be toxic to methanogens.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u="sng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Examples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Aliphatic hydrocarbons (fossil fuels)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Chlorinated compounds like: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  <a:sym typeface="Wingdings"/>
              </a:rPr>
              <a:t>Lignin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err="1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Humic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substances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Chlorinated biphenyls</a:t>
            </a: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Black"/>
              <a:cs typeface="Avenir Black"/>
              <a:sym typeface="Wingdings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Recalcitrance is increased when these compounds contain: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Alkyl groups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Halogens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Nitro groups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err="1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Sulfo</a:t>
            </a: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  <a:sym typeface="Wingdings"/>
              </a:rPr>
              <a:t> groups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9109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9810" y="6350112"/>
            <a:ext cx="1399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Gerardi</a:t>
            </a:r>
            <a:r>
              <a:rPr lang="en-US" sz="1600" dirty="0" smtClean="0"/>
              <a:t> (2003)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623490" y="45190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0292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28126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3 steps of AD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479323" cy="4367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Stage 1: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Complex organic molecules are broken into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simple organic acids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by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                bacterial enzymes secreted from (outside of) the bacterial cells.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		The process is slow, although the bacteria reproduce quickly.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Stage 2: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Organic acids are converted to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volatile fatty acids (VFAs)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, mainly 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               acetic acid. This process is rapid!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Stage 3: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Two populations of methanogens convert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acetate to methane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. This is 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               usually the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rate-limiting step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because methanogens are slow-growing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Next Medium"/>
                <a:cs typeface="Avenir Next Medium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              and sensitive to environmental factors.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endParaRPr lang="en-US" sz="800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		1</a:t>
            </a:r>
            <a:r>
              <a:rPr lang="en-US" baseline="30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st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population converts acetic acid to methane.</a:t>
            </a:r>
          </a:p>
          <a:p>
            <a:pPr>
              <a:lnSpc>
                <a:spcPct val="120000"/>
              </a:lnSpc>
            </a:pPr>
            <a:endParaRPr lang="en-US" sz="800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		2</a:t>
            </a:r>
            <a:r>
              <a:rPr lang="en-US" baseline="30000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nd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population converts hydrogen + carbon dioxide to methane.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68824" y="6350003"/>
            <a:ext cx="1263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WPCF (1987)</a:t>
            </a: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3595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4336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Balancing </a:t>
            </a:r>
            <a:r>
              <a:rPr lang="en-US" sz="3200" dirty="0" err="1" smtClean="0">
                <a:solidFill>
                  <a:prstClr val="white"/>
                </a:solidFill>
                <a:latin typeface="Avenir Heavy"/>
                <a:cs typeface="Avenir Heavy"/>
              </a:rPr>
              <a:t>fermentors</a:t>
            </a:r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 &amp; methanogens 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8494633" cy="5106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Efficient AD occurs when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bacterial populations are high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and the activities of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fermenting and </a:t>
            </a:r>
            <a:r>
              <a:rPr lang="en-US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methanogenic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bacteria are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balanced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. Any change in AD</a:t>
            </a:r>
            <a:b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</a:b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conditions (like temperature &amp; pH) affects that balance.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A ‘sour’ digester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is an example of </a:t>
            </a: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imbalance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due to high VFA &amp; low pH: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Methanogens work between pH 6.8 – 7.2.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Acetogenic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bacteria don’t mind low pH (&lt;6) &amp; keep making acetate.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Increased acetate concentrations lower the </a:t>
            </a:r>
            <a:r>
              <a:rPr lang="en-US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pH.</a:t>
            </a:r>
            <a:endParaRPr lang="en-US" dirty="0" smtClean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Methanogens die and acetate accumulates, keeping pH low.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Methane production stops.</a:t>
            </a:r>
          </a:p>
          <a:p>
            <a:pPr lvl="1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Next Medium"/>
              <a:cs typeface="Avenir Next Medium"/>
            </a:endParaRPr>
          </a:p>
          <a:p>
            <a:pPr>
              <a:lnSpc>
                <a:spcPct val="120000"/>
              </a:lnSpc>
            </a:pPr>
            <a:r>
              <a:rPr lang="en-US" u="sng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The cure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?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Simply feed a plug flow AD (each plug is largely independent of others).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Stop feeding a mixed AD and wait for biogas production to resume.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Test the slurry and treat as necessary (raise pH).</a:t>
            </a:r>
            <a:endParaRPr lang="en-US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As a last resort, empty it and start over.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442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4327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Factors that affect AD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3634328" cy="2894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Physical factors: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Temperature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Hydraulic retention time (HRT)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Solids retention time (SRT)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Organic loading rate (OLR)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Volatile solids loading rate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Mixing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8824" y="6350003"/>
            <a:ext cx="1263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WPCF (1987)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881077" y="787471"/>
            <a:ext cx="3095719" cy="2894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Chemical factors: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pH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Alkalinity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Volatile fatty acids (VFAs)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Nutrients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Trace elements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Medium"/>
                <a:cs typeface="Avenir Medium"/>
              </a:rPr>
              <a:t>Toxins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5961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949" y="2418051"/>
            <a:ext cx="77130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i="1" dirty="0" smtClean="0">
                <a:solidFill>
                  <a:prstClr val="black"/>
                </a:solidFill>
                <a:latin typeface="Avenir Black"/>
                <a:cs typeface="Avenir Black"/>
              </a:rPr>
              <a:t>Feedstock Basics</a:t>
            </a:r>
          </a:p>
          <a:p>
            <a:pPr algn="ctr"/>
            <a:endParaRPr lang="en-US" sz="3600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 algn="ctr"/>
            <a:r>
              <a:rPr lang="en-US" sz="2400" i="1" dirty="0" smtClean="0">
                <a:solidFill>
                  <a:prstClr val="black"/>
                </a:solidFill>
                <a:latin typeface="Avenir Medium"/>
                <a:cs typeface="Avenir Medium"/>
              </a:rPr>
              <a:t>(See Module 6 for a detailed discussion of feedstock.)</a:t>
            </a:r>
            <a:endParaRPr lang="en-US" sz="2400" i="1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6" name="Oval 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ardrop 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8731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5448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white"/>
                </a:solidFill>
                <a:latin typeface="Avenir Heavy"/>
                <a:cs typeface="Avenir Heavy"/>
              </a:rPr>
              <a:t>Examples of feedstock</a:t>
            </a:r>
            <a:endParaRPr lang="en-US" sz="3200" dirty="0">
              <a:solidFill>
                <a:prstClr val="white"/>
              </a:solidFill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787471"/>
            <a:ext cx="7709009" cy="174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Manure: 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has low energy since the feed has already been digested. But: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Manure has a neutral pH &amp; high buffering capacity (alkalinity);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Has all the microbes needed for AD;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Has all the macro- &amp; micronutrients needed for AD; and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Manure is abundant &amp; </a:t>
            </a:r>
            <a:r>
              <a:rPr lang="en-US" dirty="0" err="1" smtClean="0">
                <a:solidFill>
                  <a:prstClr val="black"/>
                </a:solidFill>
                <a:latin typeface="Avenir Next Medium"/>
                <a:cs typeface="Avenir Next Medium"/>
              </a:rPr>
              <a:t>pumpable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.</a:t>
            </a: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618" y="2684964"/>
            <a:ext cx="8323454" cy="3074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  <a:latin typeface="Avenir Black"/>
                <a:cs typeface="Avenir Black"/>
              </a:rPr>
              <a:t>Non-manure feedstock</a:t>
            </a: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 is often acidic with higher energy; increases biogas.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Waste feed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Food residuals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Fats, oils &amp; grease (FOG)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Energy crops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Waste from ethanol or biodiesel production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Produce waste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Cafeteria waste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prstClr val="black"/>
                </a:solidFill>
                <a:latin typeface="Avenir Next Medium"/>
                <a:cs typeface="Avenir Next Medium"/>
              </a:rPr>
              <a:t>Farm animal mortalities</a:t>
            </a:r>
            <a:endParaRPr lang="en-US" dirty="0">
              <a:solidFill>
                <a:prstClr val="black"/>
              </a:solidFill>
              <a:latin typeface="Avenir Next Medium"/>
              <a:cs typeface="Avenir Next Medium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4902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16884</TotalTime>
  <Words>2798</Words>
  <Application>Microsoft Macintosh PowerPoint</Application>
  <PresentationFormat>On-screen Show (4:3)</PresentationFormat>
  <Paragraphs>536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317</cp:revision>
  <dcterms:created xsi:type="dcterms:W3CDTF">2014-02-24T00:05:29Z</dcterms:created>
  <dcterms:modified xsi:type="dcterms:W3CDTF">2016-08-29T03:25:50Z</dcterms:modified>
</cp:coreProperties>
</file>