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33" r:id="rId3"/>
    <p:sldId id="265" r:id="rId4"/>
    <p:sldId id="268" r:id="rId5"/>
    <p:sldId id="269" r:id="rId6"/>
    <p:sldId id="33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1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2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1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1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4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1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9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59FA7-E853-2E43-B555-3F9F67A7C983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C3953-4FCD-D64E-91E3-72E43C56A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9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elletheat.org/compare-fuel-cost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E80BC-7F91-1E42-8782-A6B8B192E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E5A16-D506-0140-9E46-35C9295D1E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7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3A: Cordwood and woodchip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EROEI – energy return on energy investment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Residential heating: a case for cord wood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Efficient cord wood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Buyer’s guide to wood chip energy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chip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 analysis of wood chip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Operating and maintaining a wood chip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009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3.1: Energy return on energy investment (EROEI)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645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24646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chemeClr val="bg1"/>
                </a:solidFill>
                <a:latin typeface="Avenir Heavy"/>
                <a:cs typeface="Avenir Heavy"/>
              </a:rPr>
              <a:t>EROI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5964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Energy return on investment (EROI) of different wood products, </a:t>
            </a:r>
            <a:r>
              <a:rPr lang="en-US" sz="1400" dirty="0" err="1"/>
              <a:t>Pandur</a:t>
            </a:r>
            <a:r>
              <a:rPr lang="en-US" sz="1400" dirty="0"/>
              <a:t> et al.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644015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Energy return on investment values show how much energy is produced by a fuel as a ratio of the amount of energy used to produce the fuel.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The higher the EROI the better.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58776" y="1432479"/>
          <a:ext cx="272273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79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Fuel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EROI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domestic</a:t>
                      </a:r>
                      <a:r>
                        <a:rPr lang="en-US" sz="1600" baseline="0"/>
                        <a:t> oil (1930)</a:t>
                      </a:r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100:1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coal (2005)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80:1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hydroelectric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40:1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Imported oil (1970)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38:1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domestic oil (1970)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37:1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 b="1"/>
                        <a:t>firewood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/>
                        <a:t>30:1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Imported oil (2005)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30:1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wind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28:1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natural gas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16:1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nuclear energy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16:1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domestic</a:t>
                      </a:r>
                      <a:r>
                        <a:rPr lang="en-US" sz="1600" baseline="0"/>
                        <a:t> oil (2000)</a:t>
                      </a:r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9:1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solar</a:t>
                      </a:r>
                      <a:r>
                        <a:rPr lang="en-US" sz="1600" baseline="0"/>
                        <a:t> photovoltaic</a:t>
                      </a:r>
                      <a:endParaRPr lang="en-US" sz="1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6:1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tar sands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6:1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779">
                <a:tc>
                  <a:txBody>
                    <a:bodyPr/>
                    <a:lstStyle/>
                    <a:p>
                      <a:r>
                        <a:rPr lang="en-US" sz="1600"/>
                        <a:t>biodiesel and ethanol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2:1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82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264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Wood fuel comparisons (2012, 2019)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694" y="6289199"/>
            <a:ext cx="3475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Vermont sustainable heating initiative (2012)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644015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How do values for wood stack up?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Less processing allows greater EROEI values.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0694" y="1704998"/>
          <a:ext cx="8517566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5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</a:rPr>
                        <a:t>Fuel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Price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Thermal</a:t>
                      </a:r>
                      <a:r>
                        <a:rPr lang="en-US" b="1" baseline="0">
                          <a:solidFill>
                            <a:srgbClr val="FFFFFF"/>
                          </a:solidFill>
                        </a:rPr>
                        <a:t> efficiency</a:t>
                      </a:r>
                      <a:endParaRPr lang="en-US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$/</a:t>
                      </a:r>
                      <a:r>
                        <a:rPr lang="en-US" b="1" err="1">
                          <a:solidFill>
                            <a:srgbClr val="FFFFFF"/>
                          </a:solidFill>
                        </a:rPr>
                        <a:t>Mbtu</a:t>
                      </a:r>
                      <a:r>
                        <a:rPr lang="en-US" b="1">
                          <a:solidFill>
                            <a:srgbClr val="FFFFFF"/>
                          </a:solidFill>
                        </a:rPr>
                        <a:t>*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EROEI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cord wood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$200-300/cord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50 - 60%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highlight>
                            <a:srgbClr val="C0C0C0"/>
                          </a:highlight>
                        </a:rPr>
                        <a:t>$15.15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50:1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wood chips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$80/ton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>
                        <a:highlight>
                          <a:srgbClr val="C0C0C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18:1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wood pellets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$260/ton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80</a:t>
                      </a:r>
                      <a:r>
                        <a:rPr lang="en-US" baseline="0"/>
                        <a:t> - 85</a:t>
                      </a:r>
                      <a:r>
                        <a:rPr lang="en-US"/>
                        <a:t>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highlight>
                            <a:srgbClr val="C0C0C0"/>
                          </a:highlight>
                        </a:rPr>
                        <a:t>$15.15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15:1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co-op wood pellets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$120/ton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80 - 85%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highlight>
                            <a:srgbClr val="C0C0C0"/>
                          </a:highlight>
                        </a:rPr>
                        <a:t>$9.09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15:1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fuel oil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$2.81/gallon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70%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highlight>
                            <a:srgbClr val="C0C0C0"/>
                          </a:highlight>
                        </a:rPr>
                        <a:t>$41.20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9:1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natural</a:t>
                      </a:r>
                      <a:r>
                        <a:rPr lang="en-US" baseline="0"/>
                        <a:t> gas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$17.07/TCF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80%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highlight>
                            <a:srgbClr val="C0C0C0"/>
                          </a:highlight>
                        </a:rPr>
                        <a:t>$54.74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16:1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39185" y="4404240"/>
            <a:ext cx="7147971" cy="900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>
                <a:solidFill>
                  <a:prstClr val="black"/>
                </a:solidFill>
                <a:latin typeface="+mj-lt"/>
                <a:cs typeface="Avenir Medium"/>
              </a:rPr>
              <a:t>* $/million Btu</a:t>
            </a:r>
          </a:p>
          <a:p>
            <a:pPr>
              <a:lnSpc>
                <a:spcPct val="110000"/>
              </a:lnSpc>
            </a:pPr>
            <a:r>
              <a:rPr lang="en-US" sz="1600">
                <a:solidFill>
                  <a:prstClr val="black"/>
                </a:solidFill>
                <a:latin typeface="+mj-lt"/>
                <a:cs typeface="Avenir Medium"/>
              </a:rPr>
              <a:t>EROEI = energy return on energy investment: </a:t>
            </a:r>
            <a:br>
              <a:rPr lang="en-US" sz="1600">
                <a:solidFill>
                  <a:prstClr val="black"/>
                </a:solidFill>
                <a:latin typeface="+mj-lt"/>
                <a:cs typeface="Avenir Medium"/>
              </a:rPr>
            </a:br>
            <a:r>
              <a:rPr lang="en-US" sz="1600">
                <a:solidFill>
                  <a:prstClr val="black"/>
                </a:solidFill>
                <a:latin typeface="+mj-lt"/>
                <a:cs typeface="Avenir Medium"/>
              </a:rPr>
              <a:t>	     EROEI depends on distance transported &amp; system efficiency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5618" y="6494521"/>
            <a:ext cx="8010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Residential wood heat: a non-commercial service in support of responsible home heating with wood  (2016)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1058" y="5557388"/>
            <a:ext cx="8351493" cy="35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1600" i="1">
                <a:solidFill>
                  <a:prstClr val="black"/>
                </a:solidFill>
                <a:latin typeface="Avenir Medium"/>
                <a:cs typeface="Avenir Medium"/>
              </a:rPr>
              <a:t>Other studies find higher whole-tree wood chip EROI values of ~27:1 </a:t>
            </a:r>
          </a:p>
        </p:txBody>
      </p:sp>
    </p:spTree>
    <p:extLst>
      <p:ext uri="{BB962C8B-B14F-4D97-AF65-F5344CB8AC3E}">
        <p14:creationId xmlns:p14="http://schemas.microsoft.com/office/powerpoint/2010/main" val="312239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984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Fuel comparisons (2019)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1559" y="6177687"/>
            <a:ext cx="3709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hlinkClick r:id="rId2"/>
              </a:rPr>
              <a:t>https://www.pelletheat.org/compare-fuel-costs</a:t>
            </a:r>
            <a:r>
              <a:rPr lang="en-US" sz="1400"/>
              <a:t>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822433"/>
            <a:ext cx="3304455" cy="191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A number of websites provide comparison tools.</a:t>
            </a:r>
          </a:p>
          <a:p>
            <a:pPr>
              <a:lnSpc>
                <a:spcPct val="110000"/>
              </a:lnSpc>
            </a:pPr>
            <a:endParaRPr lang="en-US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This screenshot uses approximate Vermont costs in September of 2019.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BDCD03-DED9-224E-9683-F9034A31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213" y="14530"/>
            <a:ext cx="51746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8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374</Words>
  <Application>Microsoft Macintosh PowerPoint</Application>
  <PresentationFormat>On-screen Show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2019-09-16T22:28:18Z</dcterms:created>
  <dcterms:modified xsi:type="dcterms:W3CDTF">2019-09-16T22:29:41Z</dcterms:modified>
</cp:coreProperties>
</file>