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90" r:id="rId2"/>
    <p:sldId id="304" r:id="rId3"/>
    <p:sldId id="268" r:id="rId4"/>
    <p:sldId id="269" r:id="rId5"/>
    <p:sldId id="270" r:id="rId6"/>
    <p:sldId id="271" r:id="rId7"/>
    <p:sldId id="272" r:id="rId8"/>
    <p:sldId id="27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30"/>
    <p:restoredTop sz="94663"/>
  </p:normalViewPr>
  <p:slideViewPr>
    <p:cSldViewPr snapToGrid="0" snapToObjects="1">
      <p:cViewPr varScale="1">
        <p:scale>
          <a:sx n="120" d="100"/>
          <a:sy n="120" d="100"/>
        </p:scale>
        <p:origin x="112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02DD8-4B3F-8B49-A7E8-58432470B115}" type="datetimeFigureOut">
              <a:rPr lang="en-US" smtClean="0"/>
              <a:t>9/16/19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E07F2-0A24-8D41-A22A-484739C4DF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342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02DD8-4B3F-8B49-A7E8-58432470B115}" type="datetimeFigureOut">
              <a:rPr lang="en-US" smtClean="0"/>
              <a:t>9/16/19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E07F2-0A24-8D41-A22A-484739C4DF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695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02DD8-4B3F-8B49-A7E8-58432470B115}" type="datetimeFigureOut">
              <a:rPr lang="en-US" smtClean="0"/>
              <a:t>9/16/19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E07F2-0A24-8D41-A22A-484739C4DF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112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02DD8-4B3F-8B49-A7E8-58432470B115}" type="datetimeFigureOut">
              <a:rPr lang="en-US" smtClean="0"/>
              <a:t>9/16/19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E07F2-0A24-8D41-A22A-484739C4DF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539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02DD8-4B3F-8B49-A7E8-58432470B115}" type="datetimeFigureOut">
              <a:rPr lang="en-US" smtClean="0"/>
              <a:t>9/16/19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E07F2-0A24-8D41-A22A-484739C4DF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057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02DD8-4B3F-8B49-A7E8-58432470B115}" type="datetimeFigureOut">
              <a:rPr lang="en-US" smtClean="0"/>
              <a:t>9/16/19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E07F2-0A24-8D41-A22A-484739C4DF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884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02DD8-4B3F-8B49-A7E8-58432470B115}" type="datetimeFigureOut">
              <a:rPr lang="en-US" smtClean="0"/>
              <a:t>9/16/19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E07F2-0A24-8D41-A22A-484739C4DF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949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02DD8-4B3F-8B49-A7E8-58432470B115}" type="datetimeFigureOut">
              <a:rPr lang="en-US" smtClean="0"/>
              <a:t>9/16/19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E07F2-0A24-8D41-A22A-484739C4DF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721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02DD8-4B3F-8B49-A7E8-58432470B115}" type="datetimeFigureOut">
              <a:rPr lang="en-US" smtClean="0"/>
              <a:t>9/16/19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E07F2-0A24-8D41-A22A-484739C4DF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172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02DD8-4B3F-8B49-A7E8-58432470B115}" type="datetimeFigureOut">
              <a:rPr lang="en-US" smtClean="0"/>
              <a:t>9/16/19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E07F2-0A24-8D41-A22A-484739C4DF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404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02DD8-4B3F-8B49-A7E8-58432470B115}" type="datetimeFigureOut">
              <a:rPr lang="en-US" smtClean="0"/>
              <a:t>9/16/19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E07F2-0A24-8D41-A22A-484739C4DF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714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402DD8-4B3F-8B49-A7E8-58432470B115}" type="datetimeFigureOut">
              <a:rPr lang="en-US" smtClean="0"/>
              <a:t>9/16/19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CE07F2-0A24-8D41-A22A-484739C4DF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872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34370" y="947555"/>
            <a:ext cx="7802852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prstClr val="black"/>
                </a:solidFill>
                <a:latin typeface="Avenir Black"/>
                <a:cs typeface="Avenir Black"/>
              </a:rPr>
              <a:t>Module 3B: Wood pellet heating</a:t>
            </a:r>
          </a:p>
          <a:p>
            <a:endParaRPr lang="en-US" sz="800" dirty="0">
              <a:solidFill>
                <a:prstClr val="black"/>
              </a:solidFill>
              <a:latin typeface="Avenir Black"/>
              <a:cs typeface="Avenir Black"/>
            </a:endParaRPr>
          </a:p>
          <a:p>
            <a:r>
              <a:rPr lang="en-US" sz="2400" b="1" dirty="0">
                <a:solidFill>
                  <a:prstClr val="black"/>
                </a:solidFill>
                <a:latin typeface="Avenir Black" panose="02000503020000020003" pitchFamily="2" charset="0"/>
                <a:cs typeface="Avenir Medium"/>
              </a:rPr>
              <a:t>3.8: </a:t>
            </a:r>
            <a:r>
              <a:rPr lang="en-US" sz="2400" dirty="0">
                <a:solidFill>
                  <a:prstClr val="black"/>
                </a:solidFill>
                <a:latin typeface="Avenir Medium"/>
                <a:cs typeface="Avenir Medium"/>
              </a:rPr>
              <a:t>Wood pellets &amp; current use</a:t>
            </a:r>
          </a:p>
          <a:p>
            <a:endParaRPr lang="en-US" sz="800" dirty="0">
              <a:solidFill>
                <a:prstClr val="black"/>
              </a:solidFill>
              <a:latin typeface="Avenir Medium"/>
              <a:cs typeface="Avenir Medium"/>
            </a:endParaRPr>
          </a:p>
          <a:p>
            <a:r>
              <a:rPr lang="en-US" sz="2400" b="1" dirty="0">
                <a:solidFill>
                  <a:prstClr val="black"/>
                </a:solidFill>
                <a:latin typeface="Avenir Black" panose="02000503020000020003" pitchFamily="2" charset="0"/>
                <a:cs typeface="Avenir Medium"/>
              </a:rPr>
              <a:t>3.9: </a:t>
            </a:r>
            <a:r>
              <a:rPr lang="en-US" sz="2400" dirty="0">
                <a:solidFill>
                  <a:prstClr val="black"/>
                </a:solidFill>
                <a:latin typeface="Avenir Medium"/>
                <a:cs typeface="Avenir Medium"/>
              </a:rPr>
              <a:t>Two wood pellet heat case studies</a:t>
            </a:r>
          </a:p>
          <a:p>
            <a:endParaRPr lang="en-US" sz="800" dirty="0">
              <a:solidFill>
                <a:prstClr val="black"/>
              </a:solidFill>
              <a:latin typeface="Avenir Medium"/>
              <a:cs typeface="Avenir Medium"/>
            </a:endParaRPr>
          </a:p>
          <a:p>
            <a:r>
              <a:rPr lang="en-US" sz="2400" b="1" dirty="0">
                <a:solidFill>
                  <a:prstClr val="black"/>
                </a:solidFill>
                <a:latin typeface="Avenir Black" panose="02000503020000020003" pitchFamily="2" charset="0"/>
                <a:cs typeface="Avenir Medium"/>
              </a:rPr>
              <a:t>3.10: </a:t>
            </a:r>
            <a:r>
              <a:rPr lang="en-US" sz="2400" dirty="0">
                <a:solidFill>
                  <a:prstClr val="black"/>
                </a:solidFill>
                <a:latin typeface="Avenir Medium"/>
                <a:cs typeface="Avenir Medium"/>
              </a:rPr>
              <a:t>Bulk delivery</a:t>
            </a:r>
          </a:p>
          <a:p>
            <a:endParaRPr lang="en-US" sz="800" dirty="0">
              <a:solidFill>
                <a:prstClr val="black"/>
              </a:solidFill>
              <a:latin typeface="Avenir Medium"/>
              <a:cs typeface="Avenir Medium"/>
            </a:endParaRPr>
          </a:p>
          <a:p>
            <a:r>
              <a:rPr lang="en-US" sz="2400" b="1" dirty="0">
                <a:solidFill>
                  <a:prstClr val="black"/>
                </a:solidFill>
                <a:latin typeface="Avenir Black" panose="02000503020000020003" pitchFamily="2" charset="0"/>
                <a:cs typeface="Avenir Medium"/>
              </a:rPr>
              <a:t>3.11: </a:t>
            </a:r>
            <a:r>
              <a:rPr lang="en-US" sz="2400" dirty="0">
                <a:solidFill>
                  <a:prstClr val="black"/>
                </a:solidFill>
                <a:latin typeface="Avenir Medium"/>
                <a:cs typeface="Avenir Medium"/>
              </a:rPr>
              <a:t>Pellet stoves</a:t>
            </a:r>
          </a:p>
          <a:p>
            <a:endParaRPr lang="en-US" sz="800" dirty="0">
              <a:solidFill>
                <a:prstClr val="black"/>
              </a:solidFill>
              <a:latin typeface="Avenir Medium"/>
              <a:cs typeface="Avenir Medium"/>
            </a:endParaRPr>
          </a:p>
          <a:p>
            <a:r>
              <a:rPr lang="en-US" sz="2400" b="1" dirty="0">
                <a:solidFill>
                  <a:prstClr val="black"/>
                </a:solidFill>
                <a:latin typeface="Avenir Black" panose="02000503020000020003" pitchFamily="2" charset="0"/>
                <a:cs typeface="Avenir Medium"/>
              </a:rPr>
              <a:t>3.12: </a:t>
            </a:r>
            <a:r>
              <a:rPr lang="en-US" sz="2400" dirty="0">
                <a:solidFill>
                  <a:prstClr val="black"/>
                </a:solidFill>
                <a:latin typeface="Avenir Medium"/>
                <a:cs typeface="Avenir Medium"/>
              </a:rPr>
              <a:t>Pellet boilers</a:t>
            </a:r>
          </a:p>
          <a:p>
            <a:endParaRPr lang="en-US" sz="800" dirty="0">
              <a:solidFill>
                <a:prstClr val="black"/>
              </a:solidFill>
              <a:latin typeface="Avenir Medium"/>
              <a:cs typeface="Avenir Medium"/>
            </a:endParaRPr>
          </a:p>
          <a:p>
            <a:r>
              <a:rPr lang="en-US" sz="2400" b="1" dirty="0">
                <a:solidFill>
                  <a:prstClr val="black"/>
                </a:solidFill>
                <a:latin typeface="Avenir Black" panose="02000503020000020003" pitchFamily="2" charset="0"/>
                <a:cs typeface="Avenir Medium"/>
              </a:rPr>
              <a:t>3.13: </a:t>
            </a:r>
            <a:r>
              <a:rPr lang="en-US" sz="2400" dirty="0">
                <a:solidFill>
                  <a:prstClr val="black"/>
                </a:solidFill>
                <a:latin typeface="Avenir Medium"/>
                <a:cs typeface="Avenir Medium"/>
              </a:rPr>
              <a:t>Air emissions, permitting &amp; ash</a:t>
            </a:r>
          </a:p>
          <a:p>
            <a:endParaRPr lang="en-US" sz="800" dirty="0">
              <a:solidFill>
                <a:prstClr val="black"/>
              </a:solidFill>
              <a:latin typeface="Avenir Medium"/>
              <a:cs typeface="Avenir Medium"/>
            </a:endParaRPr>
          </a:p>
          <a:p>
            <a:r>
              <a:rPr lang="en-US" sz="2400" b="1" dirty="0">
                <a:solidFill>
                  <a:prstClr val="black"/>
                </a:solidFill>
                <a:latin typeface="Avenir Black" panose="02000503020000020003" pitchFamily="2" charset="0"/>
                <a:cs typeface="Avenir Medium"/>
              </a:rPr>
              <a:t>3.14: </a:t>
            </a:r>
            <a:r>
              <a:rPr lang="en-US" sz="2400" dirty="0">
                <a:solidFill>
                  <a:prstClr val="black"/>
                </a:solidFill>
                <a:latin typeface="Avenir Medium"/>
                <a:cs typeface="Avenir Medium"/>
              </a:rPr>
              <a:t>Economics of wood pellet heating</a:t>
            </a:r>
          </a:p>
          <a:p>
            <a:endParaRPr lang="en-US" sz="800" dirty="0">
              <a:solidFill>
                <a:prstClr val="black"/>
              </a:solidFill>
              <a:latin typeface="Avenir Medium"/>
              <a:cs typeface="Avenir Medium"/>
            </a:endParaRPr>
          </a:p>
          <a:p>
            <a:r>
              <a:rPr lang="en-US" sz="2400" b="1" dirty="0">
                <a:solidFill>
                  <a:prstClr val="black"/>
                </a:solidFill>
                <a:latin typeface="Avenir Black" panose="02000503020000020003" pitchFamily="2" charset="0"/>
                <a:cs typeface="Avenir Medium"/>
              </a:rPr>
              <a:t>3.15: </a:t>
            </a:r>
            <a:r>
              <a:rPr lang="en-US" sz="2400" dirty="0">
                <a:solidFill>
                  <a:prstClr val="black"/>
                </a:solidFill>
                <a:latin typeface="Avenir Medium"/>
                <a:cs typeface="Avenir Medium"/>
              </a:rPr>
              <a:t>Recent wood pellet projects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28600" y="49316"/>
            <a:ext cx="439094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>
                <a:solidFill>
                  <a:prstClr val="white"/>
                </a:solidFill>
                <a:latin typeface="Avenir Heavy"/>
                <a:cs typeface="Avenir Heavy"/>
              </a:rPr>
              <a:t>MEC 3040: Bioenergy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10" name="Oval 9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Teardrop 10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0284124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5618" y="2622994"/>
            <a:ext cx="83514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i="1" dirty="0">
                <a:solidFill>
                  <a:prstClr val="black"/>
                </a:solidFill>
                <a:latin typeface="Avenir Black"/>
                <a:cs typeface="Avenir Black"/>
              </a:rPr>
              <a:t>3.12: Pellet boilers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8" name="Oval 7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ardrop 8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6519494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15893"/>
            <a:ext cx="398460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>
                <a:solidFill>
                  <a:srgbClr val="FFFFFF"/>
                </a:solidFill>
                <a:latin typeface="Avenir Heavy"/>
                <a:cs typeface="Avenir Heavy"/>
              </a:rPr>
              <a:t>Wood pellet boilers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9338" y="6461679"/>
            <a:ext cx="83436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Wood pellet heating: a reference on wood pellet fuels &amp; technology for small commercial &amp; institutional systems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26" name="Oval 25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ardrop 26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554" y="756038"/>
            <a:ext cx="8367808" cy="563269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732848" y="1716123"/>
            <a:ext cx="22401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or auger from storage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6067256" y="1963509"/>
            <a:ext cx="665592" cy="498237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31304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15893"/>
            <a:ext cx="440071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>
                <a:solidFill>
                  <a:srgbClr val="FFFFFF"/>
                </a:solidFill>
                <a:latin typeface="Avenir Heavy"/>
                <a:cs typeface="Avenir Heavy"/>
              </a:rPr>
              <a:t>Boiler components (1)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9338" y="6461679"/>
            <a:ext cx="83436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Wood pellet heating: a reference on wood pellet fuels &amp; technology for small commercial &amp; institutional systems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26" name="Oval 25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ardrop 26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270228" y="777711"/>
            <a:ext cx="4787498" cy="1001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dirty="0">
                <a:solidFill>
                  <a:prstClr val="black"/>
                </a:solidFill>
                <a:latin typeface="Avenir Black"/>
                <a:cs typeface="Avenir Black"/>
              </a:rPr>
              <a:t>Combustion chamber (fire door)</a:t>
            </a:r>
            <a:br>
              <a:rPr lang="en-US" dirty="0">
                <a:solidFill>
                  <a:prstClr val="black"/>
                </a:solidFill>
                <a:latin typeface="Avenir Black"/>
                <a:cs typeface="Avenir Black"/>
              </a:rPr>
            </a:b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Where pellets are burned to produce heat.</a:t>
            </a:r>
          </a:p>
          <a:p>
            <a:pPr marL="285750" indent="-285750">
              <a:lnSpc>
                <a:spcPct val="11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Accessible via fire door.</a:t>
            </a:r>
            <a:endParaRPr lang="en-US" dirty="0">
              <a:solidFill>
                <a:prstClr val="black"/>
              </a:solidFill>
              <a:latin typeface="Avenir Black"/>
              <a:cs typeface="Avenir Black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57726" y="1090143"/>
            <a:ext cx="3862228" cy="5166142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270228" y="1810884"/>
            <a:ext cx="4787498" cy="6971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dirty="0">
                <a:solidFill>
                  <a:prstClr val="black"/>
                </a:solidFill>
                <a:latin typeface="Avenir Black"/>
                <a:cs typeface="Avenir Black"/>
              </a:rPr>
              <a:t>Combustion fan</a:t>
            </a:r>
          </a:p>
          <a:p>
            <a:pPr>
              <a:lnSpc>
                <a:spcPct val="110000"/>
              </a:lnSpc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Provides air to the combustion chamber.</a:t>
            </a:r>
            <a:endParaRPr lang="en-US" dirty="0">
              <a:solidFill>
                <a:prstClr val="black"/>
              </a:solidFill>
              <a:latin typeface="Avenir Black"/>
              <a:cs typeface="Avenir Black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70228" y="2577497"/>
            <a:ext cx="4787498" cy="13065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dirty="0">
                <a:solidFill>
                  <a:prstClr val="black"/>
                </a:solidFill>
                <a:latin typeface="Avenir Black"/>
                <a:cs typeface="Avenir Black"/>
              </a:rPr>
              <a:t>Primary controls</a:t>
            </a:r>
          </a:p>
          <a:p>
            <a:pPr>
              <a:lnSpc>
                <a:spcPct val="110000"/>
              </a:lnSpc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Controls flow of pellets &amp; air into the combustion chamber &amp; reads boiler &amp; exhaust temperatures.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54550" y="3986990"/>
            <a:ext cx="4787498" cy="1001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dirty="0">
                <a:solidFill>
                  <a:prstClr val="black"/>
                </a:solidFill>
                <a:latin typeface="Avenir Black"/>
                <a:cs typeface="Avenir Black"/>
              </a:rPr>
              <a:t>Fuel hopper &amp; feed system</a:t>
            </a:r>
          </a:p>
          <a:p>
            <a:pPr marL="285750" indent="-285750">
              <a:lnSpc>
                <a:spcPct val="11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Automatic conveyer from storage bin; or</a:t>
            </a:r>
          </a:p>
          <a:p>
            <a:pPr marL="285750" indent="-285750">
              <a:lnSpc>
                <a:spcPct val="11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Feed system from a manual fuel hopper.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38872" y="5114243"/>
            <a:ext cx="4787498" cy="13065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dirty="0">
                <a:solidFill>
                  <a:prstClr val="black"/>
                </a:solidFill>
                <a:latin typeface="Avenir Black"/>
                <a:cs typeface="Avenir Black"/>
              </a:rPr>
              <a:t>Exhaust duct</a:t>
            </a:r>
          </a:p>
          <a:p>
            <a:pPr>
              <a:lnSpc>
                <a:spcPct val="110000"/>
              </a:lnSpc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Combustion exhaust gases are removed via a duct in the rear of the system &amp; then through a chimney.</a:t>
            </a:r>
          </a:p>
        </p:txBody>
      </p:sp>
    </p:spTree>
    <p:extLst>
      <p:ext uri="{BB962C8B-B14F-4D97-AF65-F5344CB8AC3E}">
        <p14:creationId xmlns:p14="http://schemas.microsoft.com/office/powerpoint/2010/main" val="3853273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15893"/>
            <a:ext cx="440071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>
                <a:solidFill>
                  <a:srgbClr val="FFFFFF"/>
                </a:solidFill>
                <a:latin typeface="Avenir Heavy"/>
                <a:cs typeface="Avenir Heavy"/>
              </a:rPr>
              <a:t>Boiler components (2)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9338" y="6461679"/>
            <a:ext cx="83436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Wood pellet heating: a reference on wood pellet fuels &amp; technology for small commercial &amp; institutional systems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26" name="Oval 25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ardrop 26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270228" y="777711"/>
            <a:ext cx="4787498" cy="1001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dirty="0">
                <a:solidFill>
                  <a:prstClr val="black"/>
                </a:solidFill>
                <a:latin typeface="Avenir Black"/>
                <a:cs typeface="Avenir Black"/>
              </a:rPr>
              <a:t>OPTIONAL</a:t>
            </a:r>
          </a:p>
          <a:p>
            <a:pPr marL="285750" indent="-285750">
              <a:lnSpc>
                <a:spcPct val="11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Black"/>
                <a:cs typeface="Avenir Black"/>
              </a:rPr>
              <a:t>Ash removal system</a:t>
            </a:r>
          </a:p>
          <a:p>
            <a:pPr marL="285750" indent="-285750">
              <a:lnSpc>
                <a:spcPct val="11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Black"/>
                <a:cs typeface="Avenir Black"/>
              </a:rPr>
              <a:t>Automatic soot-cleaning system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57726" y="1090143"/>
            <a:ext cx="3862228" cy="5166142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270228" y="1999044"/>
            <a:ext cx="4787498" cy="1746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dirty="0">
                <a:solidFill>
                  <a:prstClr val="black"/>
                </a:solidFill>
                <a:latin typeface="Avenir Black"/>
                <a:cs typeface="Avenir Black"/>
              </a:rPr>
              <a:t>Connections:</a:t>
            </a:r>
          </a:p>
          <a:p>
            <a:pPr marL="285750" indent="-285750">
              <a:lnSpc>
                <a:spcPct val="11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The exhaust system connects to a new or existing high-temperature chimney.</a:t>
            </a:r>
          </a:p>
          <a:p>
            <a:pPr>
              <a:lnSpc>
                <a:spcPct val="110000"/>
              </a:lnSpc>
            </a:pPr>
            <a:endParaRPr lang="en-US" sz="800" dirty="0">
              <a:solidFill>
                <a:prstClr val="black"/>
              </a:solidFill>
              <a:latin typeface="Avenir Medium"/>
              <a:cs typeface="Avenir Medium"/>
            </a:endParaRPr>
          </a:p>
          <a:p>
            <a:pPr marL="285750" indent="-285750">
              <a:lnSpc>
                <a:spcPct val="11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The boiler connects to the buildings hot water heat distribution system.</a:t>
            </a:r>
            <a:endParaRPr lang="en-US" dirty="0">
              <a:solidFill>
                <a:prstClr val="black"/>
              </a:solidFill>
              <a:latin typeface="Avenir Black"/>
              <a:cs typeface="Avenir Black"/>
            </a:endParaRPr>
          </a:p>
        </p:txBody>
      </p:sp>
    </p:spTree>
    <p:extLst>
      <p:ext uri="{BB962C8B-B14F-4D97-AF65-F5344CB8AC3E}">
        <p14:creationId xmlns:p14="http://schemas.microsoft.com/office/powerpoint/2010/main" val="2786116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15893"/>
            <a:ext cx="435721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>
                <a:solidFill>
                  <a:srgbClr val="FFFFFF"/>
                </a:solidFill>
                <a:latin typeface="Avenir Heavy"/>
                <a:cs typeface="Avenir Heavy"/>
              </a:rPr>
              <a:t>Sizing a boiler system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9338" y="6461679"/>
            <a:ext cx="83436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Wood pellet heating: a reference on wood pellet fuels &amp; technology for small commercial &amp; institutional systems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26" name="Oval 25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ardrop 26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270228" y="777711"/>
            <a:ext cx="8658882" cy="2051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Any boiler system should be sized to produce enough heat to meet the </a:t>
            </a:r>
            <a:r>
              <a:rPr lang="en-US" dirty="0">
                <a:solidFill>
                  <a:prstClr val="black"/>
                </a:solidFill>
                <a:latin typeface="Avenir Black"/>
                <a:cs typeface="Avenir Black"/>
              </a:rPr>
              <a:t>peak demands </a:t>
            </a: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of the building.</a:t>
            </a:r>
          </a:p>
          <a:p>
            <a:pPr>
              <a:lnSpc>
                <a:spcPct val="110000"/>
              </a:lnSpc>
            </a:pPr>
            <a:endParaRPr lang="en-US" sz="800" dirty="0">
              <a:solidFill>
                <a:prstClr val="black"/>
              </a:solidFill>
              <a:latin typeface="Avenir Medium"/>
              <a:cs typeface="Avenir Medium"/>
            </a:endParaRPr>
          </a:p>
          <a:p>
            <a:pPr>
              <a:lnSpc>
                <a:spcPct val="110000"/>
              </a:lnSpc>
            </a:pPr>
            <a:r>
              <a:rPr lang="en-US" dirty="0">
                <a:solidFill>
                  <a:prstClr val="black"/>
                </a:solidFill>
                <a:latin typeface="Avenir Black"/>
                <a:cs typeface="Avenir Black"/>
              </a:rPr>
              <a:t>Peak demand depends on:</a:t>
            </a:r>
          </a:p>
          <a:p>
            <a:pPr marL="285750" indent="-285750">
              <a:lnSpc>
                <a:spcPct val="11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Building size;</a:t>
            </a:r>
          </a:p>
          <a:p>
            <a:pPr marL="285750" indent="-285750">
              <a:lnSpc>
                <a:spcPct val="11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Building efficiency; and</a:t>
            </a:r>
          </a:p>
          <a:p>
            <a:pPr marL="285750" indent="-285750">
              <a:lnSpc>
                <a:spcPct val="11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Climate.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1610" y="1572179"/>
            <a:ext cx="4127500" cy="48895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270228" y="3078258"/>
            <a:ext cx="4531382" cy="1001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For </a:t>
            </a:r>
            <a:r>
              <a:rPr lang="en-US" dirty="0">
                <a:solidFill>
                  <a:prstClr val="black"/>
                </a:solidFill>
                <a:latin typeface="Avenir Black"/>
                <a:cs typeface="Avenir Black"/>
              </a:rPr>
              <a:t>new buildings</a:t>
            </a: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, consult a mechanical</a:t>
            </a:r>
            <a:b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</a:b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or building engineer or a heating system</a:t>
            </a:r>
            <a:b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</a:b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consultant or contractor.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70228" y="4312565"/>
            <a:ext cx="4531382" cy="19159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For </a:t>
            </a:r>
            <a:r>
              <a:rPr lang="en-US" dirty="0">
                <a:solidFill>
                  <a:prstClr val="black"/>
                </a:solidFill>
                <a:latin typeface="Avenir Black"/>
                <a:cs typeface="Avenir Black"/>
              </a:rPr>
              <a:t>existing buildings</a:t>
            </a: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, gather several seasons of heating fuel bills &amp; data on climate like number of heating degree days.</a:t>
            </a:r>
          </a:p>
          <a:p>
            <a:pPr marL="285750" indent="-285750">
              <a:lnSpc>
                <a:spcPct val="11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If possible, weatherize the building before installing a new heating system.</a:t>
            </a:r>
          </a:p>
        </p:txBody>
      </p:sp>
    </p:spTree>
    <p:extLst>
      <p:ext uri="{BB962C8B-B14F-4D97-AF65-F5344CB8AC3E}">
        <p14:creationId xmlns:p14="http://schemas.microsoft.com/office/powerpoint/2010/main" val="1989244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15893"/>
            <a:ext cx="492023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>
                <a:solidFill>
                  <a:srgbClr val="FFFFFF"/>
                </a:solidFill>
                <a:latin typeface="Avenir Heavy"/>
                <a:cs typeface="Avenir Heavy"/>
              </a:rPr>
              <a:t>More than one building?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9338" y="6461679"/>
            <a:ext cx="83436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Wood pellet heating: a reference on wood pellet fuels &amp; technology for small commercial &amp; institutional systems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26" name="Oval 25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ardrop 26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270228" y="777711"/>
            <a:ext cx="8658882" cy="6971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Wood pellet boilers can be used to heat </a:t>
            </a:r>
            <a:r>
              <a:rPr lang="en-US" dirty="0">
                <a:solidFill>
                  <a:prstClr val="black"/>
                </a:solidFill>
                <a:latin typeface="Avenir Black"/>
                <a:cs typeface="Avenir Black"/>
              </a:rPr>
              <a:t>small district systems</a:t>
            </a: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: several buildings located close to one another.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70227" y="1572986"/>
            <a:ext cx="7694028" cy="1001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1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The boiler is located in the most central building.</a:t>
            </a:r>
          </a:p>
          <a:p>
            <a:pPr marL="285750" indent="-285750">
              <a:lnSpc>
                <a:spcPct val="110000"/>
              </a:lnSpc>
              <a:buFont typeface="Arial"/>
              <a:buChar char="•"/>
            </a:pPr>
            <a:endParaRPr lang="en-US" dirty="0">
              <a:solidFill>
                <a:prstClr val="black"/>
              </a:solidFill>
              <a:latin typeface="Avenir Medium"/>
              <a:cs typeface="Avenir Medium"/>
            </a:endParaRPr>
          </a:p>
          <a:p>
            <a:pPr marL="285750" indent="-285750">
              <a:lnSpc>
                <a:spcPct val="11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Buried hot water distribution pipes connect to the other buildings.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70228" y="2838654"/>
            <a:ext cx="8037096" cy="6971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Creation of small districts tend to </a:t>
            </a:r>
            <a:r>
              <a:rPr lang="en-US" dirty="0">
                <a:solidFill>
                  <a:prstClr val="black"/>
                </a:solidFill>
                <a:latin typeface="Avenir Black"/>
                <a:cs typeface="Avenir Black"/>
              </a:rPr>
              <a:t>maximize cost savings </a:t>
            </a: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as a single boiler system needs to be purchased, installed and maintained.</a:t>
            </a:r>
          </a:p>
        </p:txBody>
      </p:sp>
    </p:spTree>
    <p:extLst>
      <p:ext uri="{BB962C8B-B14F-4D97-AF65-F5344CB8AC3E}">
        <p14:creationId xmlns:p14="http://schemas.microsoft.com/office/powerpoint/2010/main" val="1583524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15893"/>
            <a:ext cx="536097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>
                <a:solidFill>
                  <a:srgbClr val="FFFFFF"/>
                </a:solidFill>
                <a:latin typeface="Avenir Heavy"/>
                <a:cs typeface="Avenir Heavy"/>
              </a:rPr>
              <a:t>Operating &amp; maintenance?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9338" y="6461679"/>
            <a:ext cx="83436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Wood pellet heating: a reference on wood pellet fuels &amp; technology for small commercial &amp; institutional systems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26" name="Oval 25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ardrop 26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270228" y="777711"/>
            <a:ext cx="8658882" cy="1001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Wood pellet boilers are relatively simple systems, but they will require </a:t>
            </a:r>
            <a:r>
              <a:rPr lang="en-US" dirty="0">
                <a:solidFill>
                  <a:prstClr val="black"/>
                </a:solidFill>
                <a:latin typeface="Avenir Black"/>
                <a:cs typeface="Avenir Black"/>
              </a:rPr>
              <a:t>more maintenance</a:t>
            </a: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 than traditional fossil fuel or electric heating systems.</a:t>
            </a:r>
          </a:p>
          <a:p>
            <a:pPr marL="285750" indent="-285750">
              <a:lnSpc>
                <a:spcPct val="11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Usually estimated as 15 – 30 minutes of operator time per day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70227" y="1886578"/>
            <a:ext cx="8462773" cy="6971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For a bit more of a capital investment boiler systems can include components that </a:t>
            </a:r>
            <a:r>
              <a:rPr lang="en-US" dirty="0">
                <a:solidFill>
                  <a:prstClr val="black"/>
                </a:solidFill>
                <a:latin typeface="Avenir Black"/>
                <a:cs typeface="Avenir Black"/>
              </a:rPr>
              <a:t>automate</a:t>
            </a: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 some cleaning and save time.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571475" y="2807294"/>
            <a:ext cx="5119840" cy="13065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dirty="0">
                <a:solidFill>
                  <a:prstClr val="black"/>
                </a:solidFill>
                <a:latin typeface="Avenir Black"/>
                <a:cs typeface="Avenir Black"/>
              </a:rPr>
              <a:t>Weekly tasks:</a:t>
            </a:r>
          </a:p>
          <a:p>
            <a:pPr marL="285750" indent="-285750">
              <a:lnSpc>
                <a:spcPct val="11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Empty ash containers;</a:t>
            </a:r>
          </a:p>
          <a:p>
            <a:pPr marL="285750" indent="-285750">
              <a:lnSpc>
                <a:spcPct val="11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Monitor temperatures, fuel use;</a:t>
            </a:r>
          </a:p>
          <a:p>
            <a:pPr marL="285750" indent="-285750">
              <a:lnSpc>
                <a:spcPct val="11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Check settings &amp; alarms.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582772" y="4323845"/>
            <a:ext cx="6836136" cy="1001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dirty="0">
                <a:solidFill>
                  <a:prstClr val="black"/>
                </a:solidFill>
                <a:latin typeface="Avenir Black"/>
                <a:cs typeface="Avenir Black"/>
              </a:rPr>
              <a:t>Annual tasks:</a:t>
            </a:r>
          </a:p>
          <a:p>
            <a:pPr marL="285750" indent="-285750">
              <a:lnSpc>
                <a:spcPct val="11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Grease augers, gear boxes, other moving parts;</a:t>
            </a:r>
          </a:p>
          <a:p>
            <a:pPr marL="285750" indent="-285750">
              <a:lnSpc>
                <a:spcPct val="11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Check for wear on conveyors, augers, motors, &amp; gear boxes.</a:t>
            </a:r>
          </a:p>
        </p:txBody>
      </p:sp>
    </p:spTree>
    <p:extLst>
      <p:ext uri="{BB962C8B-B14F-4D97-AF65-F5344CB8AC3E}">
        <p14:creationId xmlns:p14="http://schemas.microsoft.com/office/powerpoint/2010/main" val="3857804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13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</TotalTime>
  <Words>549</Words>
  <Application>Microsoft Macintosh PowerPoint</Application>
  <PresentationFormat>On-screen Show (4:3)</PresentationFormat>
  <Paragraphs>74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Avenir Black</vt:lpstr>
      <vt:lpstr>Avenir Heavy</vt:lpstr>
      <vt:lpstr>Avenir Medium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 Richmond-Hall</dc:creator>
  <cp:lastModifiedBy>Joan Richmond-Hall</cp:lastModifiedBy>
  <cp:revision>3</cp:revision>
  <dcterms:created xsi:type="dcterms:W3CDTF">2019-09-16T23:09:55Z</dcterms:created>
  <dcterms:modified xsi:type="dcterms:W3CDTF">2019-09-16T23:24:00Z</dcterms:modified>
</cp:coreProperties>
</file>