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98" r:id="rId3"/>
    <p:sldId id="296" r:id="rId4"/>
    <p:sldId id="29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3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2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0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6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8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9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6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7024-0036-2548-843D-C77E0AF2F17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277B-203F-A94B-92EF-D916B0D5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888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17" y="1422399"/>
            <a:ext cx="6394781" cy="50392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916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Plot LCC of wood vs. alternate fuel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47622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line on the graph represents the break-even point: where the wood pellet system costs as much as it saves over the 30-year life of the system.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491" y="2982638"/>
            <a:ext cx="1749209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56136" y="4665556"/>
            <a:ext cx="1813680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not </a:t>
            </a: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</p:spTree>
    <p:extLst>
      <p:ext uri="{BB962C8B-B14F-4D97-AF65-F5344CB8AC3E}">
        <p14:creationId xmlns:p14="http://schemas.microsoft.com/office/powerpoint/2010/main" val="4174539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5172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Detailed LCC analysis?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633840" cy="3439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Complete wood pellet systems typically cost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$75,000 – 100,000 per million Btu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Includes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System equipment &amp; installation;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Fuel storage &amp; handling system &amp; installation;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Construction;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Site costs;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Chimney equipment &amp; installation;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Emissions permit or control equipment;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Professional fees (like engineering); and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Connection of controls &amp; piping to existing heat distribution system.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588337"/>
            <a:ext cx="8633840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LCC analysis should include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O&amp;M costs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30’ per day for the staff who operates the system; &amp;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Routine parts and or service.</a:t>
            </a:r>
          </a:p>
        </p:txBody>
      </p:sp>
    </p:spTree>
    <p:extLst>
      <p:ext uri="{BB962C8B-B14F-4D97-AF65-F5344CB8AC3E}">
        <p14:creationId xmlns:p14="http://schemas.microsoft.com/office/powerpoint/2010/main" val="318468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8468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Fictional LCC: hardware store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633840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 hardware store is located within 50 miles of a wood pellet distribution center. The store is roughly 10,000 SF and uses 4,600 gallons of heating oil per year at an average cost of $2.35 per gallon. This is an annual heating cost of $10,810. The cost of pellets is $200 per ton, delivery charges included.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2668" y="2334933"/>
            <a:ext cx="8633840" cy="113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LCC calculates the total project cost, including fuel, at $39,817 and shows that the store would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save $3,208 (28%) during the first year of operation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translates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$45,000 over 30 years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288" y="3773093"/>
            <a:ext cx="863384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LCC analysis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suggests going forward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with installation.</a:t>
            </a:r>
          </a:p>
        </p:txBody>
      </p:sp>
    </p:spTree>
    <p:extLst>
      <p:ext uri="{BB962C8B-B14F-4D97-AF65-F5344CB8AC3E}">
        <p14:creationId xmlns:p14="http://schemas.microsoft.com/office/powerpoint/2010/main" val="358099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7757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Fictional LCC: Town Hall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633840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Town Hall is a municipal building located within 50 miles of a wood pellet distribution center. The building houses a variety of town offices within its 30,000 SF. The space is heated by one central boiler. The price of oil is $2.35 per gallon. Pellets would cost $200 per ton.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2668" y="2334933"/>
            <a:ext cx="8633840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LCC shows that the Town Hall would require 110 tons of pellets per year and that a pellet system would cost $124,200.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First-year fuel savings would be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28 percent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translates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$211,722 over 30 years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288" y="4409794"/>
            <a:ext cx="863384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LCC analysis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suggests going forward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with installation.</a:t>
            </a:r>
          </a:p>
        </p:txBody>
      </p:sp>
    </p:spTree>
    <p:extLst>
      <p:ext uri="{BB962C8B-B14F-4D97-AF65-F5344CB8AC3E}">
        <p14:creationId xmlns:p14="http://schemas.microsoft.com/office/powerpoint/2010/main" val="263512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3.14: Economics of wood pellets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179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240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Heating fuel equivalencies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One ton of wood pellets equals: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120 gallons of heating oil;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170 gallons of propane;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16,000 cubic feet of natural gas; or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4,775 kWh of electricity.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957" y="2796026"/>
            <a:ext cx="7412522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 price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$200/ton for pellets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is the equivalent of these fuel prices: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$1.67 per gallon for heating oil;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$1.18 per gallon for propane;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$12.50 per 1000 cubic feet for natural gas; or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$0.04 per kWh for electricity.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933" y="4908416"/>
            <a:ext cx="741252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Over the last 20 years, only </a:t>
            </a:r>
            <a:r>
              <a:rPr lang="en-US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natural gas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has been competitive with wood pellets.</a:t>
            </a:r>
          </a:p>
        </p:txBody>
      </p:sp>
    </p:spTree>
    <p:extLst>
      <p:ext uri="{BB962C8B-B14F-4D97-AF65-F5344CB8AC3E}">
        <p14:creationId xmlns:p14="http://schemas.microsoft.com/office/powerpoint/2010/main" val="114325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44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Calculating potential fuel cost savings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832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Step 1: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Calculate total fuel use and costs.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(total fuel units used annually)(current fuel price) = current annual fuel bill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245" y="2467166"/>
            <a:ext cx="8351493" cy="1441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Step 2: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Calculate how many tons of pellets will be required to replace current fuel.</a:t>
            </a:r>
          </a:p>
          <a:p>
            <a:pPr>
              <a:lnSpc>
                <a:spcPct val="110000"/>
              </a:lnSpc>
            </a:pPr>
            <a:endParaRPr lang="en-US" sz="800" u="sng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total fuel units used annually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= 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tons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* 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$price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= $ annual pellet cost</a:t>
            </a:r>
            <a:endParaRPr lang="en-US" u="sng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    fuel units per ton                year        ton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7923" y="4924517"/>
            <a:ext cx="8351493" cy="832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Step 3: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Calculate potential fuel savings</a:t>
            </a:r>
          </a:p>
          <a:p>
            <a:pPr>
              <a:lnSpc>
                <a:spcPct val="110000"/>
              </a:lnSpc>
            </a:pPr>
            <a:endParaRPr lang="en-US" sz="800" u="sng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Potential cost savings = $ annual pellet cost - $ current annual fuel bill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9916" y="1688647"/>
            <a:ext cx="592682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(5,000 gallons of heating oil)($2.03/gallon) = $10,150</a:t>
            </a:r>
            <a:endParaRPr lang="en-US" dirty="0">
              <a:solidFill>
                <a:srgbClr val="0000FF"/>
              </a:solidFill>
              <a:latin typeface="Avenir Black"/>
              <a:cs typeface="Avenir Blac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245" y="3916014"/>
            <a:ext cx="749091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u="sng" dirty="0">
                <a:solidFill>
                  <a:srgbClr val="0000FF"/>
                </a:solidFill>
                <a:latin typeface="Avenir Medium"/>
                <a:cs typeface="Avenir Medium"/>
              </a:rPr>
              <a:t>5,000 gallons of heating oil 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= (41.67 tons)($260/ton) = $10,833.33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        120 gallons/ton</a:t>
            </a:r>
            <a:endParaRPr lang="en-US" dirty="0">
              <a:solidFill>
                <a:srgbClr val="0000FF"/>
              </a:solidFill>
              <a:latin typeface="Avenir Black"/>
              <a:cs typeface="Avenir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296" y="5838687"/>
            <a:ext cx="749091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$10,150 - $10,833 = - $683  </a:t>
            </a:r>
          </a:p>
        </p:txBody>
      </p:sp>
    </p:spTree>
    <p:extLst>
      <p:ext uri="{BB962C8B-B14F-4D97-AF65-F5344CB8AC3E}">
        <p14:creationId xmlns:p14="http://schemas.microsoft.com/office/powerpoint/2010/main" val="30417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539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Economic analysis of wood pellet heat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476222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When are pellet boilers cost effective?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Life cycle cost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(LCC) or analysis incudes fuel costs, inflation rates, projected costs and calculates 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net present value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(NPV) of savings over the life of the pellet boiler system.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270" y="2565659"/>
            <a:ext cx="8476222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Spreadsheet-based LCC analysis tools are available from: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BERC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National Resources Canada (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RETScreen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Universities of Wisconsin and Alaska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Select architects &amp; engineers</a:t>
            </a:r>
          </a:p>
        </p:txBody>
      </p:sp>
    </p:spTree>
    <p:extLst>
      <p:ext uri="{BB962C8B-B14F-4D97-AF65-F5344CB8AC3E}">
        <p14:creationId xmlns:p14="http://schemas.microsoft.com/office/powerpoint/2010/main" val="5362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21375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BERC LCC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04" t="1086"/>
          <a:stretch/>
        </p:blipFill>
        <p:spPr>
          <a:xfrm>
            <a:off x="483406" y="701480"/>
            <a:ext cx="8123636" cy="621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3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916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Plot LCC of wood vs. alternate fuel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47622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line on the graph represents the break-even point: where the wood pellet system costs as much as it saves over the 30-year life of the system.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27" y="1448302"/>
            <a:ext cx="6672586" cy="49682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9491" y="2982638"/>
            <a:ext cx="1749209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4526" y="4342391"/>
            <a:ext cx="1813680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not </a:t>
            </a: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</p:spTree>
    <p:extLst>
      <p:ext uri="{BB962C8B-B14F-4D97-AF65-F5344CB8AC3E}">
        <p14:creationId xmlns:p14="http://schemas.microsoft.com/office/powerpoint/2010/main" val="129982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84" y="1448302"/>
            <a:ext cx="6442623" cy="50392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916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Plot LCC of wood vs. alternate fuel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47622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line on the graph represents the break-even point: where the wood pellet system costs as much as it saves over the 30-year life of the system.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491" y="2982638"/>
            <a:ext cx="1749209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4526" y="4342391"/>
            <a:ext cx="1813680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not </a:t>
            </a: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</p:spTree>
    <p:extLst>
      <p:ext uri="{BB962C8B-B14F-4D97-AF65-F5344CB8AC3E}">
        <p14:creationId xmlns:p14="http://schemas.microsoft.com/office/powerpoint/2010/main" val="223037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851" y="1435099"/>
            <a:ext cx="6499335" cy="50265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9162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Plot LCC of wood vs. alternate fuel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47622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line on the graph represents the break-even point: where the wood pellet system costs as much as it saves over the 30-year life of the system.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491" y="2982638"/>
            <a:ext cx="1749209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4526" y="4342391"/>
            <a:ext cx="1813680" cy="646331"/>
          </a:xfrm>
          <a:prstGeom prst="rect">
            <a:avLst/>
          </a:prstGeom>
          <a:solidFill>
            <a:srgbClr val="FFFFFF">
              <a:alpha val="49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wood pellets are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not </a:t>
            </a:r>
            <a:r>
              <a:rPr lang="en-US" dirty="0">
                <a:solidFill>
                  <a:srgbClr val="0000FF"/>
                </a:solidFill>
              </a:rPr>
              <a:t>cost effective</a:t>
            </a:r>
          </a:p>
        </p:txBody>
      </p:sp>
    </p:spTree>
    <p:extLst>
      <p:ext uri="{BB962C8B-B14F-4D97-AF65-F5344CB8AC3E}">
        <p14:creationId xmlns:p14="http://schemas.microsoft.com/office/powerpoint/2010/main" val="314010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1036</Words>
  <Application>Microsoft Macintosh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</cp:revision>
  <dcterms:created xsi:type="dcterms:W3CDTF">2019-09-16T23:29:22Z</dcterms:created>
  <dcterms:modified xsi:type="dcterms:W3CDTF">2019-09-16T23:31:59Z</dcterms:modified>
</cp:coreProperties>
</file>