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90" r:id="rId2"/>
    <p:sldId id="273" r:id="rId3"/>
    <p:sldId id="260" r:id="rId4"/>
    <p:sldId id="274" r:id="rId5"/>
    <p:sldId id="275" r:id="rId6"/>
    <p:sldId id="311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5B4BA-FDC1-4D4B-868F-4B5D6033740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4E2CF-88AA-8A47-9B15-F7BE87B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9F1BF-D5A0-E346-AF12-83C4175F1F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1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7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0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4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9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0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8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9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0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6D3A-CC52-2E46-9052-C22FC08B2F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FA8AB-2328-4E48-B8D4-7EF63AEA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172" y="1500934"/>
            <a:ext cx="77777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3C: Grass biomass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Grass biomass densification and combustion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Vermont study of energy grass densification &amp; </a:t>
            </a:r>
          </a:p>
          <a:p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		combustion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Conversion of grass to liquid biofuels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 considerations for grass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800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526" y="2622994"/>
            <a:ext cx="8213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3.16: Grass biomass densification </a:t>
            </a:r>
            <a:b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&amp; combustion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134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7713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Types of grass biomass conversion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Direct combustion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with or without co-fire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Simplest with lowest cost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Does not require huge supply or high-capital processing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203" y="2068807"/>
            <a:ext cx="8351493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Synthetic fuel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production via thermal or biochemical conversion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Requires very large supplies of biomass feedstock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And capital intensive processing plants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Most feasible in the Mid-West and South</a:t>
            </a:r>
          </a:p>
        </p:txBody>
      </p:sp>
    </p:spTree>
    <p:extLst>
      <p:ext uri="{BB962C8B-B14F-4D97-AF65-F5344CB8AC3E}">
        <p14:creationId xmlns:p14="http://schemas.microsoft.com/office/powerpoint/2010/main" val="106969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0178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Solid fuel for combustion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Direct combustion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is the most energy efficient use of grass as a fuel.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203" y="1145078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Grass is generally harvested at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10 – 12% moisture content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as long hay or chopped grass.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819" y="1951371"/>
            <a:ext cx="8351493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Harvested dry grass can be burned with or without additional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densification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Whole bales;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Briquettes or cubes; or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Pellets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296" y="3835014"/>
            <a:ext cx="8351493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Densification: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Increase production costs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; but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Decreases storage costs of the finished fuel product.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678768" y="2540270"/>
            <a:ext cx="1" cy="114234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1941" y="2890652"/>
            <a:ext cx="4405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Increasing processing / production costs</a:t>
            </a:r>
          </a:p>
        </p:txBody>
      </p:sp>
    </p:spTree>
    <p:extLst>
      <p:ext uri="{BB962C8B-B14F-4D97-AF65-F5344CB8AC3E}">
        <p14:creationId xmlns:p14="http://schemas.microsoft.com/office/powerpoint/2010/main" val="249672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2055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Models for grass energy combustion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5930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Grass Energy in Vermont and the Northeast, Wilson Engineering for VSJF (2014)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There are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four models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combusting grasses for energy: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9338" y="1187228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Closed loop, no processing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(aka whole bale burning)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Works for high thermal load;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Campuses with district heating, hospitals, office complexes, large facilities.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38" y="2541293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2. Small scale on-farm processing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uses a small stationary or mobile pelletizer 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  or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densifier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 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Used on-farm or sold to local users.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338" y="3611254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3. Regional processing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at a central processing plant using biomass grown in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  the surrounding area.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Densified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fuel would be delivered to local &amp; regional commercial users.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Users would have to be directed to appropriate furnaces / boilers.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338" y="4982031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4. Consumer pellet market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served by a central pelletizing plant fed by local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   and regional biomass producers. 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Goal: producing standardized pellets.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Users would have to be directed to appropriate furnaces / boilers.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05" y="2974655"/>
            <a:ext cx="2064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sym typeface="Wingdings"/>
              </a:rPr>
              <a:t> </a:t>
            </a:r>
            <a:r>
              <a:rPr lang="en-US" dirty="0">
                <a:solidFill>
                  <a:srgbClr val="0000FF"/>
                </a:solidFill>
              </a:rPr>
              <a:t>most challenging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03035" y="5366400"/>
            <a:ext cx="3105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sym typeface="Wingdings"/>
              </a:rPr>
              <a:t> </a:t>
            </a:r>
            <a:r>
              <a:rPr lang="en-US" dirty="0">
                <a:solidFill>
                  <a:srgbClr val="0000FF"/>
                </a:solidFill>
              </a:rPr>
              <a:t>Hard to compete with wood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      unless demand increases.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2323" y="1508030"/>
            <a:ext cx="466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sym typeface="Wingdings"/>
              </a:rPr>
              <a:t> </a:t>
            </a:r>
            <a:r>
              <a:rPr lang="en-US" dirty="0">
                <a:solidFill>
                  <a:srgbClr val="0000FF"/>
                </a:solidFill>
              </a:rPr>
              <a:t>Easiest to implement with haying equipment</a:t>
            </a:r>
          </a:p>
        </p:txBody>
      </p:sp>
    </p:spTree>
    <p:extLst>
      <p:ext uri="{BB962C8B-B14F-4D97-AF65-F5344CB8AC3E}">
        <p14:creationId xmlns:p14="http://schemas.microsoft.com/office/powerpoint/2010/main" val="154870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9534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Whole bale burners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244423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297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Whole bale burners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are fairly common in Europe, particularly Scandinavia.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Plants are large (district or region);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150 – 1,000 kW = 0.5 – 3.5 MM Btu / hour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Storage costs for bales are higher;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Boilers have moving grates to cope with clinkers; a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Automated ash handling systems;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Large thermal storage, usually water, to allow a constant burn rate.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9338" y="6461679"/>
            <a:ext cx="5930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Grass Energy in Vermont and the Northeast, Wilson Engineering for VSJF (2014)</a:t>
            </a:r>
          </a:p>
        </p:txBody>
      </p:sp>
    </p:spTree>
    <p:extLst>
      <p:ext uri="{BB962C8B-B14F-4D97-AF65-F5344CB8AC3E}">
        <p14:creationId xmlns:p14="http://schemas.microsoft.com/office/powerpoint/2010/main" val="253552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8024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Grass densification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244423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Densification of grass involves a number of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processing steps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Hay bales are fed into a tub grinder that creates small lengths.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This material is fed to a grinder or hammer mill.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Briquettes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can be formed at this step.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Hammer milling must create particles of 3.5 mm or less.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Particles are passed through a cyclone to remove air.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Particles are pushed through a heated die where pressure and heat soften and crush the particles together into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pellets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Pellets are cooled and screened to remove fines.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92868" y="4657608"/>
          <a:ext cx="4056806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0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densification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production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cost ($/ton)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briquette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cubes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$128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pellet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$173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9338" y="6461679"/>
            <a:ext cx="5930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Grass Energy in Vermont and the Northeast, Wilson Engineering for VSJF (2014)</a:t>
            </a:r>
          </a:p>
        </p:txBody>
      </p:sp>
    </p:spTree>
    <p:extLst>
      <p:ext uri="{BB962C8B-B14F-4D97-AF65-F5344CB8AC3E}">
        <p14:creationId xmlns:p14="http://schemas.microsoft.com/office/powerpoint/2010/main" val="298156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456</Words>
  <Application>Microsoft Macintosh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6</cp:revision>
  <dcterms:created xsi:type="dcterms:W3CDTF">2019-09-17T01:20:08Z</dcterms:created>
  <dcterms:modified xsi:type="dcterms:W3CDTF">2019-09-17T01:28:53Z</dcterms:modified>
</cp:coreProperties>
</file>