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19" r:id="rId2"/>
    <p:sldId id="297" r:id="rId3"/>
    <p:sldId id="296" r:id="rId4"/>
    <p:sldId id="308" r:id="rId5"/>
    <p:sldId id="298" r:id="rId6"/>
    <p:sldId id="304" r:id="rId7"/>
    <p:sldId id="305" r:id="rId8"/>
    <p:sldId id="309" r:id="rId9"/>
    <p:sldId id="300" r:id="rId10"/>
    <p:sldId id="301" r:id="rId11"/>
    <p:sldId id="302" r:id="rId12"/>
    <p:sldId id="303" r:id="rId13"/>
    <p:sldId id="306" r:id="rId14"/>
    <p:sldId id="307" r:id="rId15"/>
    <p:sldId id="293" r:id="rId16"/>
    <p:sldId id="29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0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1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C106-F09B-5642-A7E2-6F5A366FA08B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AB95-00CD-7B40-B6B1-523EF6533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48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C106-F09B-5642-A7E2-6F5A366FA08B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AB95-00CD-7B40-B6B1-523EF6533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0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C106-F09B-5642-A7E2-6F5A366FA08B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AB95-00CD-7B40-B6B1-523EF6533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0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C106-F09B-5642-A7E2-6F5A366FA08B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AB95-00CD-7B40-B6B1-523EF6533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9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C106-F09B-5642-A7E2-6F5A366FA08B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AB95-00CD-7B40-B6B1-523EF6533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08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C106-F09B-5642-A7E2-6F5A366FA08B}" type="datetimeFigureOut">
              <a:rPr lang="en-US" smtClean="0"/>
              <a:t>9/16/19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AB95-00CD-7B40-B6B1-523EF6533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22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C106-F09B-5642-A7E2-6F5A366FA08B}" type="datetimeFigureOut">
              <a:rPr lang="en-US" smtClean="0"/>
              <a:t>9/16/19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AB95-00CD-7B40-B6B1-523EF6533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11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C106-F09B-5642-A7E2-6F5A366FA08B}" type="datetimeFigureOut">
              <a:rPr lang="en-US" smtClean="0"/>
              <a:t>9/16/19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AB95-00CD-7B40-B6B1-523EF6533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33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C106-F09B-5642-A7E2-6F5A366FA08B}" type="datetimeFigureOut">
              <a:rPr lang="en-US" smtClean="0"/>
              <a:t>9/16/19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AB95-00CD-7B40-B6B1-523EF6533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7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C106-F09B-5642-A7E2-6F5A366FA08B}" type="datetimeFigureOut">
              <a:rPr lang="en-US" smtClean="0"/>
              <a:t>9/16/19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AB95-00CD-7B40-B6B1-523EF6533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4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C106-F09B-5642-A7E2-6F5A366FA08B}" type="datetimeFigureOut">
              <a:rPr lang="en-US" smtClean="0"/>
              <a:t>9/16/19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AB95-00CD-7B40-B6B1-523EF6533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8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5C106-F09B-5642-A7E2-6F5A366FA08B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EAB95-00CD-7B40-B6B1-523EF6533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1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172" y="1500934"/>
            <a:ext cx="77777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venir Black"/>
                <a:cs typeface="Avenir Black"/>
              </a:rPr>
              <a:t>Module 3C: Grass biomass heating</a:t>
            </a:r>
          </a:p>
          <a:p>
            <a:endParaRPr lang="en-US" sz="800" dirty="0">
              <a:solidFill>
                <a:prstClr val="black"/>
              </a:solidFill>
              <a:latin typeface="Avenir Black"/>
              <a:cs typeface="Avenir Black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3.16: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Grass biomass densification and combustion</a:t>
            </a:r>
          </a:p>
          <a:p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3.17: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Vermont study of energy grass densification &amp; </a:t>
            </a:r>
          </a:p>
          <a:p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		combustion</a:t>
            </a:r>
          </a:p>
          <a:p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3.18: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Conversion of grass to liquid biofuels</a:t>
            </a:r>
          </a:p>
          <a:p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3.19: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Economic considerations for grass biomass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9316"/>
            <a:ext cx="43909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MEC 3040: Bioenergy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0" name="Oval 9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ardrop 10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59486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71989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Energy content, clinkers &amp; emissions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5651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Technical assessment of grass pellets as boiler fuel in Vermont, BERC (2011)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5" name="Oval 14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31550" y="873648"/>
            <a:ext cx="5171312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energy content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of grass pellets was quite comparable to that of wood pellets.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816413" y="954567"/>
          <a:ext cx="282198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1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Energy content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wood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switchgrass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102%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Reed </a:t>
                      </a:r>
                      <a:r>
                        <a:rPr lang="en-US" dirty="0" err="1"/>
                        <a:t>canarygrass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n-lt"/>
                        </a:rPr>
                        <a:t>90%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mulch hay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n-lt"/>
                        </a:rPr>
                        <a:t>92%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92306" y="3205551"/>
            <a:ext cx="5569490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However, fused minerals (aka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clinkers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) formed during test combustion of the grass pellets.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1550" y="4330106"/>
            <a:ext cx="8718382" cy="1878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Grasses had higher concentrations of N, S and 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Cl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than wood, creating more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potential emissions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: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NOx</a:t>
            </a:r>
            <a:endParaRPr lang="en-US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SOx</a:t>
            </a:r>
            <a:endParaRPr lang="en-US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Corrosive chlorine-containing gases.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53683" y="5017571"/>
            <a:ext cx="29536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Stack emission tests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confirmed higher </a:t>
            </a:r>
            <a:r>
              <a:rPr lang="en-US" dirty="0" err="1">
                <a:solidFill>
                  <a:srgbClr val="0000FF"/>
                </a:solidFill>
              </a:rPr>
              <a:t>Nox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&amp; ash (particulate) emissions.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38" y="1855126"/>
            <a:ext cx="2801227" cy="247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69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58685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‘Real world’ combustion tests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5651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Technical assessment of grass pellets as boiler fuel in Vermont, BERC (2011)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5" name="Oval 14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31550" y="873648"/>
            <a:ext cx="8414900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longer ‘real world’ combustion tests lasted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three hours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and boiler performance was monitored.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2790" y="1762999"/>
            <a:ext cx="871838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All grass pellets could be combusted.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2790" y="2289120"/>
            <a:ext cx="871838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Mulch hay combustion was a challenge.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2790" y="2846601"/>
            <a:ext cx="8718382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Even 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switchgrass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pellets produced clinkers that blocked new fuel feed and air flow in the combustion chamber.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2790" y="3748499"/>
            <a:ext cx="871838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best combustion was achieved for grass/wood blends with the most wood.</a:t>
            </a:r>
          </a:p>
        </p:txBody>
      </p:sp>
    </p:spTree>
    <p:extLst>
      <p:ext uri="{BB962C8B-B14F-4D97-AF65-F5344CB8AC3E}">
        <p14:creationId xmlns:p14="http://schemas.microsoft.com/office/powerpoint/2010/main" val="2626377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26616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Conclusions?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5651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Technical assessment of grass pellets as boiler fuel in Vermont, BERC (2011)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5" name="Oval 14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31550" y="873648"/>
            <a:ext cx="84149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Hay and energy grasses can be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grown productively in Vermont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1550" y="1312230"/>
            <a:ext cx="8414900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Hay and energy grasses can be </a:t>
            </a:r>
            <a:r>
              <a:rPr lang="en-US" dirty="0" err="1">
                <a:solidFill>
                  <a:prstClr val="black"/>
                </a:solidFill>
                <a:latin typeface="Avenir Black"/>
                <a:cs typeface="Avenir Black"/>
              </a:rPr>
              <a:t>densified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 into pellets, pucks or briquettes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  <a:p>
            <a:pPr marL="800100" lvl="1" indent="-34290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Blending with wood increases the integrity of the 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densified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forms.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1550" y="2158492"/>
            <a:ext cx="8414900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Grass pellets should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not be used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in residential pellet stoves designed for wood.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1550" y="3004754"/>
            <a:ext cx="8414900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VGEP believes that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larger boilers designed for alternative fuels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will be able to handle grass biofuels</a:t>
            </a:r>
            <a:r>
              <a:rPr lang="is-IS" dirty="0">
                <a:solidFill>
                  <a:prstClr val="black"/>
                </a:solidFill>
                <a:latin typeface="Avenir Medium"/>
                <a:cs typeface="Avenir Medium"/>
              </a:rPr>
              <a:t>… and the search is on!</a:t>
            </a:r>
            <a:endParaRPr lang="en-US" dirty="0">
              <a:solidFill>
                <a:prstClr val="black"/>
              </a:solidFill>
              <a:latin typeface="Avenir Medium"/>
              <a:cs typeface="Avenir Medium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9338" y="4209070"/>
            <a:ext cx="8414900" cy="1710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Next steps: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Blend wood and grass to allow use in current stoves &amp; boilers.</a:t>
            </a:r>
            <a:endParaRPr lang="en-US" sz="12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2. Find</a:t>
            </a:r>
            <a:r>
              <a:rPr lang="en-US" sz="2800" dirty="0">
                <a:solidFill>
                  <a:prstClr val="black"/>
                </a:solidFill>
                <a:latin typeface="Avenir Medium"/>
                <a:cs typeface="Avenir Medium"/>
              </a:rPr>
              <a:t>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appliances capable of burning 100% grass and build a market for this          </a:t>
            </a: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   biofuel.</a:t>
            </a:r>
          </a:p>
        </p:txBody>
      </p:sp>
    </p:spTree>
    <p:extLst>
      <p:ext uri="{BB962C8B-B14F-4D97-AF65-F5344CB8AC3E}">
        <p14:creationId xmlns:p14="http://schemas.microsoft.com/office/powerpoint/2010/main" val="2009821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31396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Cost &amp; markets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5599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On-farm production of biomass grass pellets, Penn State Extension, (2014)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5" name="Oval 14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31550" y="873648"/>
            <a:ext cx="8414900" cy="1518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 2014 study of growing, harvesting and pelletizing 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switchgrass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at Wood Crest Farm in PA found that the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barebones cost of producing and pelletizing </a:t>
            </a:r>
            <a:r>
              <a:rPr lang="en-US" dirty="0" err="1">
                <a:solidFill>
                  <a:prstClr val="black"/>
                </a:solidFill>
                <a:latin typeface="Avenir Black"/>
                <a:cs typeface="Avenir Black"/>
              </a:rPr>
              <a:t>switchgrass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 was $89 per ton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without including the cost of labor, equipment purchase or land rental.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9338" y="2800374"/>
            <a:ext cx="8414900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While the intended market for 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switchgrass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is energy a grower should be aware of alternate markets. In PA, a 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switchgrass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grower has found these markets: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Ground 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switchgrass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is used as a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landscaping mulch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and sold to landscapers or hardware and gardening stores;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Animal bedding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for cows and chickens; &amp;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Absorbent and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erosion control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5041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62358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Grass pellet burning appliances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5" name="Oval 14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9338" y="6461679"/>
            <a:ext cx="5930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Grass Energy in Vermont and the Northeast, Wilson Engineering for VSJF (2014)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1550" y="748208"/>
            <a:ext cx="8718382" cy="1518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Grass pellets burn best in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appliances with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: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Adjustable fuel feed rate &amp; air-to-fuel ratios;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Automatic &amp;/or mechanical method of ash removal; &amp; 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Ample ash storage bins, easily emptied.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1550" y="2354506"/>
            <a:ext cx="8718382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Cornell has identified the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best stoves for grass pellets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: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Quadrafire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Europa 75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Harman P43 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Skanden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(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Reka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), B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LEI BB100,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1550" y="4796404"/>
            <a:ext cx="8718382" cy="1158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Cornell has identified the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best boilers for grass pellets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: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LEI 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multifuel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boilers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New Horizon’s modified 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Futura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MultiBio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Boiler</a:t>
            </a:r>
          </a:p>
        </p:txBody>
      </p:sp>
    </p:spTree>
    <p:extLst>
      <p:ext uri="{BB962C8B-B14F-4D97-AF65-F5344CB8AC3E}">
        <p14:creationId xmlns:p14="http://schemas.microsoft.com/office/powerpoint/2010/main" val="4047675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72498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Case study: VT Farmers Food Center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3229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Vermontbioenergy.com</a:t>
            </a:r>
            <a:r>
              <a:rPr lang="en-US" sz="1400" dirty="0"/>
              <a:t>/tag/grass-biofuel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4296" y="754845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Vermont Farmers Food Center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occupies a renovated mill building in Rutland, VT. This vibrant new 4,200 SF agricultural hub uses a heating system that can be fueled by agriculture as well.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1938516"/>
            <a:ext cx="8326451" cy="161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With the help of Chris Callahan, an agricultural engineer at UVM Extension, the center installed a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multi-fuel boiler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that can be fueled with: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Wood pellets;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Grass pellets or pucks; and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Other 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densified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biomass.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4957" y="5331708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While this multi-purpose boiler was more expensive than similar boilers with more limited fuel capacity,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payback is expected to be 2-8 years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, depending on the price of alternative fuels like propane.</a:t>
            </a:r>
          </a:p>
        </p:txBody>
      </p:sp>
      <p:pic>
        <p:nvPicPr>
          <p:cNvPr id="5" name="Picture 4" descr="Screen Shot 2016-10-31 at 6.34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5" y="2989441"/>
            <a:ext cx="4224616" cy="22264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8125" y="4260334"/>
            <a:ext cx="7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956277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61714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Case study: </a:t>
            </a:r>
            <a:r>
              <a:rPr lang="en-US" sz="3200" dirty="0" err="1">
                <a:solidFill>
                  <a:prstClr val="white"/>
                </a:solidFill>
                <a:latin typeface="Avenir Heavy"/>
                <a:cs typeface="Avenir Heavy"/>
              </a:rPr>
              <a:t>Meach</a:t>
            </a:r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 Cove Farms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4993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Evoworldusa.com</a:t>
            </a:r>
            <a:r>
              <a:rPr lang="en-US" sz="1400" dirty="0"/>
              <a:t>/helping-an-organic-farm-test-biomass-heating/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4296" y="754845"/>
            <a:ext cx="8351493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10000"/>
              </a:lnSpc>
            </a:pPr>
            <a:r>
              <a:rPr lang="en-US" dirty="0" err="1">
                <a:solidFill>
                  <a:prstClr val="black"/>
                </a:solidFill>
                <a:latin typeface="Avenir Black"/>
                <a:cs typeface="Avenir Black"/>
              </a:rPr>
              <a:t>Meach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 Cove Farms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is a 1,000-acre organic farm in Shelburne, VT that grows soybeans, rye, wheat, corn hay and wine-grapes and has a sizeable wood lot.  </a:t>
            </a:r>
            <a:endParaRPr lang="en-US" dirty="0">
              <a:solidFill>
                <a:srgbClr val="FF0000"/>
              </a:solidFill>
              <a:latin typeface="Avenir Medium"/>
              <a:cs typeface="Avenir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999" y="1649318"/>
            <a:ext cx="8326451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Have used wood pellet boilers.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296" y="2843831"/>
            <a:ext cx="8351493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Installed the 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EvoWorld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350c dual wood chip &amp; pellet boiler manufactured in Troy, NY.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company is eager to help adapt the system to grass pellets &amp; pucks.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8125" y="4260334"/>
            <a:ext cx="7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video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6891" y="1973708"/>
            <a:ext cx="8326451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Hosts grass energy trials funded by a Conservation Innovation Grant from the USDA’s Natural Resource Conservation Service (2011).</a:t>
            </a:r>
          </a:p>
        </p:txBody>
      </p:sp>
    </p:spTree>
    <p:extLst>
      <p:ext uri="{BB962C8B-B14F-4D97-AF65-F5344CB8AC3E}">
        <p14:creationId xmlns:p14="http://schemas.microsoft.com/office/powerpoint/2010/main" val="598644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618" y="2622994"/>
            <a:ext cx="8351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prstClr val="black"/>
                </a:solidFill>
                <a:latin typeface="Avenir Black"/>
                <a:cs typeface="Avenir Black"/>
              </a:rPr>
              <a:t>3.17: Vermont study of energy grass densification &amp; combustion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8" name="Oval 7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ardrop 8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5710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70245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Collaborative study of grass biofuel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5651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Technical assessment of grass pellets as boiler fuel in Vermont, BERC (2011)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5" name="Oval 14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31550" y="748208"/>
            <a:ext cx="8718382" cy="1878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Vermont Grass Energy Partnership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conducted a study to learn more about: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Growing &amp; harvesting perennial grasses;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Pre-processing &amp; 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densifying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the grasses;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Combustion of 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densified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grass, and grass-wood blends; &amp; 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Air emissions from the combustion.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3914" y="2891956"/>
            <a:ext cx="8718382" cy="285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Three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perennial hay grasses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were studied: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err="1">
                <a:solidFill>
                  <a:prstClr val="black"/>
                </a:solidFill>
                <a:latin typeface="Avenir Black"/>
                <a:cs typeface="Avenir Black"/>
              </a:rPr>
              <a:t>Switchgrass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(</a:t>
            </a:r>
            <a:r>
              <a:rPr lang="en-US" i="1" dirty="0" err="1">
                <a:solidFill>
                  <a:prstClr val="black"/>
                </a:solidFill>
                <a:latin typeface="Avenir Medium"/>
                <a:cs typeface="Avenir Medium"/>
              </a:rPr>
              <a:t>Panicum</a:t>
            </a:r>
            <a:r>
              <a:rPr lang="en-US" i="1" dirty="0">
                <a:solidFill>
                  <a:prstClr val="black"/>
                </a:solidFill>
                <a:latin typeface="Avenir Medium"/>
                <a:cs typeface="Avenir Medium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venir Medium"/>
                <a:cs typeface="Avenir Medium"/>
              </a:rPr>
              <a:t>vigratum</a:t>
            </a:r>
            <a:r>
              <a:rPr lang="en-US" i="1" dirty="0">
                <a:solidFill>
                  <a:prstClr val="black"/>
                </a:solidFill>
                <a:latin typeface="Avenir Medium"/>
                <a:cs typeface="Avenir Medium"/>
              </a:rPr>
              <a:t>)</a:t>
            </a:r>
            <a:br>
              <a:rPr lang="en-US" i="1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 promising biomass grass not typically grown in Vermont</a:t>
            </a:r>
          </a:p>
          <a:p>
            <a:pPr>
              <a:lnSpc>
                <a:spcPct val="120000"/>
              </a:lnSpc>
            </a:pPr>
            <a:endParaRPr lang="en-US" sz="800" dirty="0">
              <a:solidFill>
                <a:prstClr val="black"/>
              </a:solidFill>
              <a:latin typeface="Avenir Black"/>
              <a:cs typeface="Avenir Black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Reed </a:t>
            </a:r>
            <a:r>
              <a:rPr lang="en-US" dirty="0" err="1">
                <a:solidFill>
                  <a:prstClr val="black"/>
                </a:solidFill>
                <a:latin typeface="Avenir Black"/>
                <a:cs typeface="Avenir Black"/>
              </a:rPr>
              <a:t>Canarygrass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(</a:t>
            </a:r>
            <a:r>
              <a:rPr lang="en-US" i="1" dirty="0" err="1">
                <a:solidFill>
                  <a:prstClr val="black"/>
                </a:solidFill>
                <a:latin typeface="Avenir Medium"/>
                <a:cs typeface="Avenir Medium"/>
              </a:rPr>
              <a:t>Phalaris</a:t>
            </a:r>
            <a:r>
              <a:rPr lang="en-US" i="1" dirty="0">
                <a:solidFill>
                  <a:prstClr val="black"/>
                </a:solidFill>
                <a:latin typeface="Avenir Medium"/>
                <a:cs typeface="Avenir Medium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venir Medium"/>
                <a:cs typeface="Avenir Medium"/>
              </a:rPr>
              <a:t>arundinacea</a:t>
            </a:r>
            <a:r>
              <a:rPr lang="en-US" i="1" dirty="0">
                <a:solidFill>
                  <a:prstClr val="black"/>
                </a:solidFill>
                <a:latin typeface="Avenir Medium"/>
                <a:cs typeface="Avenir Medium"/>
              </a:rPr>
              <a:t>)</a:t>
            </a:r>
            <a:br>
              <a:rPr lang="en-US" i="1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Common in Vermont &amp; adapted to many conditions including wet, marginal soil</a:t>
            </a:r>
          </a:p>
          <a:p>
            <a:pPr>
              <a:lnSpc>
                <a:spcPct val="120000"/>
              </a:lnSpc>
            </a:pPr>
            <a:endParaRPr lang="en-US" sz="800" dirty="0">
              <a:solidFill>
                <a:prstClr val="black"/>
              </a:solidFill>
              <a:latin typeface="Avenir Black"/>
              <a:cs typeface="Avenir Black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Mulch hay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Hay that is too poor in quality to serve as livestock feed</a:t>
            </a:r>
            <a:endParaRPr lang="en-US" dirty="0">
              <a:solidFill>
                <a:prstClr val="black"/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338874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22602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Harvesting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5599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On-farm production of biomass grass pellets, Penn State Extension, (2014)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5" name="Oval 14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31550" y="873648"/>
            <a:ext cx="8414900" cy="1878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Some harvest energy grass in the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fall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and some in the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spring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. 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In the spring, the crop is dry, and the new growth can be fertilized as it begins to come up through the fresh stubble.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Leaving the grass in the field over the winter probably allows nutrients to be reabsorbed by the roots and may lower ash content.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1550" y="2814185"/>
            <a:ext cx="8414900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If mowed in the fall, the grass can be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left on the ground over the winter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to allow the minerals to leach back into the soil.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3423" y="3787144"/>
            <a:ext cx="8414900" cy="1158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After baling, moisture content is about 6-8%. But optimal pelletizing requires 12 – 15% moisture.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 Leaving bales outdoors allows moisture to seep back in.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Store bales on pallets and cover with a tarp to prevent too much moisture.</a:t>
            </a:r>
          </a:p>
        </p:txBody>
      </p:sp>
    </p:spTree>
    <p:extLst>
      <p:ext uri="{BB962C8B-B14F-4D97-AF65-F5344CB8AC3E}">
        <p14:creationId xmlns:p14="http://schemas.microsoft.com/office/powerpoint/2010/main" val="3430920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52160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Processing &amp; densification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5651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Technical assessment of grass pellets as boiler fuel in Vermont, BERC (2011)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5" name="Oval 14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31550" y="748208"/>
            <a:ext cx="8718382" cy="235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pelletizing process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: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40-lb bales were chopped by study personnel.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chopped hay was reground, blended, dried &amp; pelletized by the Vermont Wood Pellet Company in North Clarendon, VT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Chemical and mineral testing was performed by Twin Ports Testing, Inc.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67767" y="3374155"/>
          <a:ext cx="5220663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8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0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2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pellets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100%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25%*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12%*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6%*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switchgrass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Reed </a:t>
                      </a:r>
                      <a:r>
                        <a:rPr lang="en-US" dirty="0" err="1"/>
                        <a:t>canarygrass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mulch hay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60999" y="4888875"/>
            <a:ext cx="2441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% grass in wood blend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3950" y="5449338"/>
            <a:ext cx="8718382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100% grass pellets had less structural integrity than wood pellets or wood/grass blends. This is probably due to the lower lignin content of grass. </a:t>
            </a:r>
          </a:p>
        </p:txBody>
      </p:sp>
    </p:spTree>
    <p:extLst>
      <p:ext uri="{BB962C8B-B14F-4D97-AF65-F5344CB8AC3E}">
        <p14:creationId xmlns:p14="http://schemas.microsoft.com/office/powerpoint/2010/main" val="2688427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52160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Processing &amp; densification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5651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Technical assessment of grass pellets as boiler fuel in Vermont, BERC (2011)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5" name="Oval 14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34" y="773887"/>
            <a:ext cx="7178766" cy="568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11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52160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Processing &amp; densification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5651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Technical assessment of grass pellets as boiler fuel in Vermont, BERC (2011)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5" name="Oval 14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31866"/>
          <a:stretch/>
        </p:blipFill>
        <p:spPr>
          <a:xfrm>
            <a:off x="389337" y="862395"/>
            <a:ext cx="5055359" cy="56063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69112" r="33129"/>
          <a:stretch/>
        </p:blipFill>
        <p:spPr>
          <a:xfrm>
            <a:off x="5162410" y="3935658"/>
            <a:ext cx="3359884" cy="252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68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52160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Processing &amp; densification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5" name="Oval 14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9338" y="6461679"/>
            <a:ext cx="5599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On-farm production of biomass grass pellets, Penn State Extension, (2014)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25599" y="1067866"/>
            <a:ext cx="272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Medium"/>
                <a:cs typeface="Avenir Medium"/>
              </a:rPr>
              <a:t>bale at 12-14% moisture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879028" y="1437193"/>
            <a:ext cx="0" cy="50534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77593" y="1456220"/>
            <a:ext cx="337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bale buster = coarse chopping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880463" y="2326589"/>
            <a:ext cx="0" cy="50534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79028" y="2345616"/>
            <a:ext cx="258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¼” screen hammer mill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883917" y="3218300"/>
            <a:ext cx="0" cy="50534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934044" y="3211251"/>
            <a:ext cx="1205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pellet mill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82747" y="3222912"/>
            <a:ext cx="1544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10” warm-up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883917" y="3876043"/>
            <a:ext cx="0" cy="50534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77188" y="4364674"/>
            <a:ext cx="2634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Medium"/>
                <a:cs typeface="Avenir Medium"/>
              </a:rPr>
              <a:t>pellet production starts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42606" y="1942536"/>
            <a:ext cx="186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Medium"/>
                <a:cs typeface="Avenir Medium"/>
              </a:rPr>
              <a:t>coarse chopped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52047" y="2831932"/>
            <a:ext cx="1643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Medium"/>
                <a:cs typeface="Avenir Medium"/>
              </a:rPr>
              <a:t>1/4” chopped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48332" y="3876266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latin typeface="Avenir Medium"/>
                <a:cs typeface="Avenir Medium"/>
              </a:rPr>
              <a:t>&gt;</a:t>
            </a: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 80°C, lignin melts &amp; gets tacky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890825" y="4734006"/>
            <a:ext cx="0" cy="50534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931607" y="4730974"/>
            <a:ext cx="950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cooling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904731" y="5309229"/>
            <a:ext cx="0" cy="50534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928804" y="5339621"/>
            <a:ext cx="105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bagging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8854" y="1506356"/>
            <a:ext cx="301808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Medium"/>
                <a:cs typeface="Avenir Medium"/>
              </a:rPr>
              <a:t>While wood has 22 – 24%</a:t>
            </a:r>
            <a:br>
              <a:rPr lang="en-US" dirty="0">
                <a:latin typeface="Avenir Medium"/>
                <a:cs typeface="Avenir Medium"/>
              </a:rPr>
            </a:br>
            <a:r>
              <a:rPr lang="en-US" dirty="0">
                <a:latin typeface="Avenir Medium"/>
                <a:cs typeface="Avenir Medium"/>
              </a:rPr>
              <a:t>lignin, </a:t>
            </a:r>
            <a:r>
              <a:rPr lang="en-US" dirty="0" err="1">
                <a:latin typeface="Avenir Medium"/>
                <a:cs typeface="Avenir Medium"/>
              </a:rPr>
              <a:t>switchgrass</a:t>
            </a:r>
            <a:r>
              <a:rPr lang="en-US" dirty="0">
                <a:latin typeface="Avenir Medium"/>
                <a:cs typeface="Avenir Medium"/>
              </a:rPr>
              <a:t> has less,</a:t>
            </a:r>
            <a:br>
              <a:rPr lang="en-US" dirty="0">
                <a:latin typeface="Avenir Medium"/>
                <a:cs typeface="Avenir Medium"/>
              </a:rPr>
            </a:br>
            <a:r>
              <a:rPr lang="en-US" dirty="0">
                <a:latin typeface="Avenir Medium"/>
                <a:cs typeface="Avenir Medium"/>
              </a:rPr>
              <a:t>12 – 15%.</a:t>
            </a:r>
          </a:p>
          <a:p>
            <a:endParaRPr lang="en-US" sz="800" dirty="0">
              <a:latin typeface="Avenir Medium"/>
              <a:cs typeface="Avenir Medium"/>
            </a:endParaRPr>
          </a:p>
          <a:p>
            <a:r>
              <a:rPr lang="en-US" dirty="0">
                <a:latin typeface="Avenir Medium"/>
                <a:cs typeface="Avenir Medium"/>
              </a:rPr>
              <a:t>But grass still forms pellets</a:t>
            </a:r>
            <a:br>
              <a:rPr lang="en-US" dirty="0">
                <a:latin typeface="Avenir Medium"/>
                <a:cs typeface="Avenir Medium"/>
              </a:rPr>
            </a:br>
            <a:r>
              <a:rPr lang="en-US" dirty="0">
                <a:latin typeface="Avenir Medium"/>
                <a:cs typeface="Avenir Medium"/>
              </a:rPr>
              <a:t>without added binders.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8854" y="4730974"/>
            <a:ext cx="28007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Medium"/>
                <a:cs typeface="Avenir Medium"/>
              </a:rPr>
              <a:t>Ending the pellet run</a:t>
            </a:r>
            <a:br>
              <a:rPr lang="en-US" dirty="0">
                <a:latin typeface="Avenir Medium"/>
                <a:cs typeface="Avenir Medium"/>
              </a:rPr>
            </a:br>
            <a:r>
              <a:rPr lang="en-US" dirty="0">
                <a:latin typeface="Avenir Medium"/>
                <a:cs typeface="Avenir Medium"/>
              </a:rPr>
              <a:t>with low-lignin feedstock</a:t>
            </a:r>
            <a:br>
              <a:rPr lang="en-US" dirty="0">
                <a:latin typeface="Avenir Medium"/>
                <a:cs typeface="Avenir Medium"/>
              </a:rPr>
            </a:br>
            <a:r>
              <a:rPr lang="en-US" dirty="0">
                <a:latin typeface="Avenir Medium"/>
                <a:cs typeface="Avenir Medium"/>
              </a:rPr>
              <a:t>like soymeal will purge</a:t>
            </a:r>
            <a:br>
              <a:rPr lang="en-US" dirty="0">
                <a:latin typeface="Avenir Medium"/>
                <a:cs typeface="Avenir Medium"/>
              </a:rPr>
            </a:br>
            <a:r>
              <a:rPr lang="en-US" dirty="0">
                <a:latin typeface="Avenir Medium"/>
                <a:cs typeface="Avenir Medium"/>
              </a:rPr>
              <a:t>the die &amp; prevent build</a:t>
            </a:r>
            <a:br>
              <a:rPr lang="en-US" dirty="0">
                <a:latin typeface="Avenir Medium"/>
                <a:cs typeface="Avenir Medium"/>
              </a:rPr>
            </a:br>
            <a:r>
              <a:rPr lang="en-US" dirty="0">
                <a:latin typeface="Avenir Medium"/>
                <a:cs typeface="Avenir Medium"/>
              </a:rPr>
              <a:t>up of hard </a:t>
            </a:r>
            <a:r>
              <a:rPr lang="en-US" dirty="0" err="1">
                <a:latin typeface="Avenir Medium"/>
                <a:cs typeface="Avenir Medium"/>
              </a:rPr>
              <a:t>lignins</a:t>
            </a:r>
            <a:r>
              <a:rPr lang="en-US" dirty="0">
                <a:latin typeface="Avenir Medium"/>
                <a:cs typeface="Avenir Medium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0673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24941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Ash content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5651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Technical assessment of grass pellets as boiler fuel in Vermont, BERC (2011)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5" name="Oval 14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31550" y="748208"/>
            <a:ext cx="8718382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grass pellets had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dramatically higher ash content (4.3 – 6.7%)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than premium grade wood pellets.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100% grass pellets would be classified as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utility- or industrial-grade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wood pellets.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100%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reed </a:t>
            </a:r>
            <a:r>
              <a:rPr lang="en-US" dirty="0" err="1">
                <a:solidFill>
                  <a:prstClr val="black"/>
                </a:solidFill>
                <a:latin typeface="Avenir Black"/>
                <a:cs typeface="Avenir Black"/>
              </a:rPr>
              <a:t>canarygrass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pellets had ash contents to high for classification.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 err="1">
                <a:solidFill>
                  <a:prstClr val="black"/>
                </a:solidFill>
                <a:latin typeface="Avenir Black"/>
                <a:cs typeface="Avenir Black"/>
              </a:rPr>
              <a:t>Switchgrass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had the lowest ash content (4.3%) of all the grasses.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6974" y="3393713"/>
            <a:ext cx="1628156" cy="2599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3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grass-wood blend pellets had lower ash content than 100% grass pellets.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620" y="3034594"/>
            <a:ext cx="63754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67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1282</Words>
  <Application>Microsoft Macintosh PowerPoint</Application>
  <PresentationFormat>On-screen Show (4:3)</PresentationFormat>
  <Paragraphs>165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Avenir Black</vt:lpstr>
      <vt:lpstr>Avenir Heavy</vt:lpstr>
      <vt:lpstr>Avenir Medium</vt:lpstr>
      <vt:lpstr>Calibri</vt:lpstr>
      <vt:lpstr>Calibri Light</vt:lpstr>
      <vt:lpstr>Zapf Dingbats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2019-09-17T01:29:02Z</dcterms:created>
  <dcterms:modified xsi:type="dcterms:W3CDTF">2019-09-17T01:29:52Z</dcterms:modified>
</cp:coreProperties>
</file>