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3" r:id="rId2"/>
    <p:sldId id="266" r:id="rId3"/>
    <p:sldId id="257" r:id="rId4"/>
    <p:sldId id="258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1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8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7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8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4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6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2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1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90019-77E4-B54E-8507-5783D4B93636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2531-18A6-0B40-AA34-7228AEFB2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0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ia.gov/state/print.php?sid=VT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3A: Cordwood and woodchip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EROEI – energy return on energy investment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Residential heating: a case for cord wood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Efficient cord wood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Buyer’s guide to wood chip energy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chip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 analysis of wood chip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Operating and maintaining a wood chip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3191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  <a:t>3.2: Residential heating: </a:t>
            </a:r>
            <a:b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  <a:t>a case for cord wood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955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8723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Vermont residential heating (2012)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3308" y="6202834"/>
            <a:ext cx="3475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Vermont sustainable heating initiative (2012)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644015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Statistics from the US Energy Information Agency (EIA) don’t include wood as a residential heating fuel.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0224" y="2532362"/>
          <a:ext cx="4271912" cy="4211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513">
                  <a:extLst>
                    <a:ext uri="{9D8B030D-6E8A-4147-A177-3AD203B41FA5}">
                      <a16:colId xmlns:a16="http://schemas.microsoft.com/office/drawing/2014/main" val="1358957204"/>
                    </a:ext>
                  </a:extLst>
                </a:gridCol>
              </a:tblGrid>
              <a:tr h="92781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VT residential</a:t>
                      </a:r>
                      <a:r>
                        <a:rPr lang="en-US" b="1" baseline="0" dirty="0">
                          <a:solidFill>
                            <a:srgbClr val="FFFFFF"/>
                          </a:solidFill>
                        </a:rPr>
                        <a:t> heating f</a:t>
                      </a:r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uel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2012</a:t>
                      </a:r>
                    </a:p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(%)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2019</a:t>
                      </a:r>
                    </a:p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(%)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82">
                <a:tc>
                  <a:txBody>
                    <a:bodyPr/>
                    <a:lstStyle/>
                    <a:p>
                      <a:r>
                        <a:rPr lang="en-US"/>
                        <a:t>fuel</a:t>
                      </a:r>
                      <a:r>
                        <a:rPr lang="en-US" baseline="0"/>
                        <a:t> oil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59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82">
                <a:tc>
                  <a:txBody>
                    <a:bodyPr/>
                    <a:lstStyle/>
                    <a:p>
                      <a:r>
                        <a:rPr lang="en-US"/>
                        <a:t>propane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82">
                <a:tc>
                  <a:txBody>
                    <a:bodyPr/>
                    <a:lstStyle/>
                    <a:p>
                      <a:r>
                        <a:rPr lang="en-US"/>
                        <a:t>natural gas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82">
                <a:tc>
                  <a:txBody>
                    <a:bodyPr/>
                    <a:lstStyle/>
                    <a:p>
                      <a:r>
                        <a:rPr lang="en-US"/>
                        <a:t>electricity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82">
                <a:tc>
                  <a:txBody>
                    <a:bodyPr/>
                    <a:lstStyle/>
                    <a:p>
                      <a:r>
                        <a:rPr lang="en-US"/>
                        <a:t>other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282">
                <a:tc>
                  <a:txBody>
                    <a:bodyPr/>
                    <a:lstStyle/>
                    <a:p>
                      <a:r>
                        <a:rPr lang="en-US" b="0" i="0"/>
                        <a:t>wood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i="1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i="0"/>
                        <a:t>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9024796"/>
                  </a:ext>
                </a:extLst>
              </a:tr>
              <a:tr h="376282">
                <a:tc>
                  <a:txBody>
                    <a:bodyPr/>
                    <a:lstStyle/>
                    <a:p>
                      <a:r>
                        <a:rPr lang="en-US" b="1" i="1"/>
                        <a:t>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/>
                        <a:t>100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/>
                        <a:t>94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473">
                <a:tc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rgbClr val="0000FF"/>
                          </a:solidFill>
                        </a:rPr>
                        <a:t>have wood stove?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1">
                          <a:solidFill>
                            <a:srgbClr val="0000FF"/>
                          </a:solidFill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i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6315" y="1380754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However,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16% of Vermont households have wood stoves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This is the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highest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per capital use of wood stoves in the US.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In Canada, 20% of households use some wood heat.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3921" y="5134899"/>
            <a:ext cx="3347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In 2008, the average Vermont household used </a:t>
            </a:r>
            <a:r>
              <a:rPr lang="en-US" dirty="0">
                <a:latin typeface="Avenir Black"/>
                <a:cs typeface="Avenir Black"/>
              </a:rPr>
              <a:t>4.3 cords </a:t>
            </a:r>
            <a:r>
              <a:rPr lang="en-US" dirty="0">
                <a:latin typeface="Avenir Medium"/>
                <a:cs typeface="Avenir Medium"/>
              </a:rPr>
              <a:t>of wood.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048CD0-1891-734E-B21A-4BC518955968}"/>
              </a:ext>
            </a:extLst>
          </p:cNvPr>
          <p:cNvSpPr txBox="1"/>
          <p:nvPr/>
        </p:nvSpPr>
        <p:spPr>
          <a:xfrm>
            <a:off x="5368233" y="6435850"/>
            <a:ext cx="3478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hlinkClick r:id="rId2"/>
              </a:rPr>
              <a:t>https://www.eia.gov/state/print.php?sid=VT</a:t>
            </a:r>
            <a:r>
              <a:rPr lang="en-US" sz="1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106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231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Residential heating trends in Canada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22579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Canadian households have a long history of using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wood for heating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14% of all households; or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21% of single-family dwellings use wood for primary or supplemental heat.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6.5% of single-family dwellings use wood as the primary source of heat.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5618" y="6416121"/>
            <a:ext cx="8010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Residential wood heat: a non-commercial service in support of responsible home heating with wood  (2016)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8618" y="2192090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1982, those who used wood as their primary source of heat used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central wood furnaces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2940" y="3018721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By 1991, only half of that group used central wood furnaces and the other half had shifted 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wood stoves, fireplace inserts or space heaters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And 95% of supplemental wood users used these non-central appliances.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6567" y="4174848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Why?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Houses are more energy efficient and require less heat;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Air quality regulations  required replacement of older systems; and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“Glass air wash” systems in stoves allowed users to view the fire.</a:t>
            </a:r>
          </a:p>
        </p:txBody>
      </p:sp>
    </p:spTree>
    <p:extLst>
      <p:ext uri="{BB962C8B-B14F-4D97-AF65-F5344CB8AC3E}">
        <p14:creationId xmlns:p14="http://schemas.microsoft.com/office/powerpoint/2010/main" val="105678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8251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Residential heating attitudes in Canada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22579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A 1983 study showed that most Canadian wood-heat users were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very or somewhat satisfied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with using wood even though this method of heating uses more personal time and effort.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97% of primary wood users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91% of supplemental wood users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5618" y="6416121"/>
            <a:ext cx="8010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Residential wood heat: a non-commercial service in support of responsible home heating with wood  (2016)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2940" y="2611041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 1987 study in Ontario found that people who heated with wood connected to wood use on a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personal &amp; family level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0889" y="3281088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Family-centered activity;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Reflects personal and family values;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Reflects the desire for self-reliance.</a:t>
            </a:r>
          </a:p>
        </p:txBody>
      </p:sp>
    </p:spTree>
    <p:extLst>
      <p:ext uri="{BB962C8B-B14F-4D97-AF65-F5344CB8AC3E}">
        <p14:creationId xmlns:p14="http://schemas.microsoft.com/office/powerpoint/2010/main" val="294050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53873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Comparing use &amp; safety of wood fuels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3475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Vermont sustainable heating initiative (2012)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644015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Each form of wood energy has advantages and disadvantages: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1206" y="1647673"/>
          <a:ext cx="382288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</a:rPr>
                        <a:t>Wood fuel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</a:rPr>
                        <a:t>Scale</a:t>
                      </a:r>
                      <a:r>
                        <a:rPr lang="en-US" b="1" baseline="0">
                          <a:solidFill>
                            <a:srgbClr val="FFFFFF"/>
                          </a:solidFill>
                        </a:rPr>
                        <a:t> of use</a:t>
                      </a:r>
                      <a:endParaRPr lang="en-US" b="1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Cord wood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Residential &amp; up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Wood chips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District</a:t>
                      </a:r>
                      <a:r>
                        <a:rPr lang="en-US" baseline="0"/>
                        <a:t> &amp; commercial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Wood pellets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Residential</a:t>
                      </a:r>
                      <a:r>
                        <a:rPr lang="en-US" baseline="0"/>
                        <a:t> &amp; up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44086" y="1647673"/>
          <a:ext cx="153374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System cost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&gt;</a:t>
                      </a:r>
                      <a:r>
                        <a:rPr lang="en-US" baseline="0"/>
                        <a:t> $4,000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&gt; $1.2 million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&gt; $1,400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809141" y="3709919"/>
          <a:ext cx="4046529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6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FFFFFF"/>
                          </a:solidFill>
                        </a:rPr>
                        <a:t>Safety?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Chimney fires,</a:t>
                      </a:r>
                      <a:r>
                        <a:rPr lang="en-US" baseline="0"/>
                        <a:t> combustible ash, creosote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Commercial code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75394" y="3709919"/>
          <a:ext cx="153374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</a:rPr>
                        <a:t>Wood fuel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Cord wood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Wood chips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Wood pellets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20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97695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Can we increase use of wood heat?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3475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Vermont sustainable heating initiative (2012)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BERC study of wood resources in Vermont concluded that the maximal additional amount of wood we could harvest sustainably would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be 900,000 green tons per year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733" y="1949512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Vermont’s population is about 620,000.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additional wood per capita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would provide: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0.725 green tons of hardwood + 0.725 green tons of softwood.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733" y="3101733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Assuming that the wood’s moisture content is 50%, each Vermonter would get: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0.36 cords of hardwood + 0.73 cords of softwood. </a:t>
            </a:r>
          </a:p>
        </p:txBody>
      </p:sp>
      <p:sp>
        <p:nvSpPr>
          <p:cNvPr id="6" name="Curved Right Arrow 5"/>
          <p:cNvSpPr/>
          <p:nvPr/>
        </p:nvSpPr>
        <p:spPr>
          <a:xfrm>
            <a:off x="785595" y="4103546"/>
            <a:ext cx="405891" cy="741246"/>
          </a:xfrm>
          <a:prstGeom prst="curvedRightArrow">
            <a:avLst/>
          </a:prstGeom>
          <a:solidFill>
            <a:srgbClr val="FFFF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1486" y="4527836"/>
            <a:ext cx="752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venir Medium"/>
                <a:cs typeface="Avenir Medium"/>
              </a:rPr>
              <a:t>About a 1 cord increase on the average 4.3 cords/year use in Vermont.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11C124-A6E7-1645-99BA-AA60985A9E9B}"/>
              </a:ext>
            </a:extLst>
          </p:cNvPr>
          <p:cNvSpPr txBox="1"/>
          <p:nvPr/>
        </p:nvSpPr>
        <p:spPr>
          <a:xfrm>
            <a:off x="1187246" y="4968480"/>
            <a:ext cx="6429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venir Medium"/>
                <a:cs typeface="Avenir Medium"/>
              </a:rPr>
              <a:t>Or 144,000 new users at the average of 4.3 cords/year rate.</a:t>
            </a:r>
          </a:p>
        </p:txBody>
      </p:sp>
    </p:spTree>
    <p:extLst>
      <p:ext uri="{BB962C8B-B14F-4D97-AF65-F5344CB8AC3E}">
        <p14:creationId xmlns:p14="http://schemas.microsoft.com/office/powerpoint/2010/main" val="15626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 animBg="1"/>
      <p:bldP spid="7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7277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Cordwood conclusions?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3475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Vermont sustainable heating initiative (2012)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If all Vermont homes were converted to cordwood heat, we would deforest Vermont again!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733" y="1631984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So, what should we do with our additional wood resources?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733" y="2024399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Convert fast growing softwoods into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wood pellets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1752" y="2423142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Evaluate heating systems for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efficiency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and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EROEI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771" y="2821885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Install new systems with 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greatest local benefit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Export of wood energy from Vermont should be the lowest priority.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Transportation should be considered when deciding which projects to implement.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5790" y="4139788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Large-scale biomass systems should be required to get a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certificate of public good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to ensure they are sustainable and worthy of the resource use.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Any use of &gt; 30,000 green tons per year.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7809" y="5194636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Biomass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stewardship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is essential to long-term sustainability.</a:t>
            </a:r>
          </a:p>
        </p:txBody>
      </p:sp>
    </p:spTree>
    <p:extLst>
      <p:ext uri="{BB962C8B-B14F-4D97-AF65-F5344CB8AC3E}">
        <p14:creationId xmlns:p14="http://schemas.microsoft.com/office/powerpoint/2010/main" val="270379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38475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srgbClr val="FFFFFF"/>
                </a:solidFill>
                <a:latin typeface="Avenir Heavy"/>
                <a:cs typeface="Avenir Heavy"/>
              </a:rPr>
              <a:t>Economic impacts?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3475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Vermont sustainable heating initiative (2012)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77711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Biomass electricity generation </a:t>
            </a:r>
            <a:r>
              <a:rPr lang="en-US" u="sng">
                <a:solidFill>
                  <a:prstClr val="black"/>
                </a:solidFill>
                <a:latin typeface="Avenir Medium"/>
                <a:cs typeface="Avenir Medium"/>
              </a:rPr>
              <a:t>will not lower Vermont electric rates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And it is an inefficient use of biomass.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296" y="1815816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Biomass heating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could save Vermonters $200 million per year.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And that money would be transferred to local economies.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296" y="2820500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Pellet production can produce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efficient biomass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from marginal softwood.</a:t>
            </a:r>
          </a:p>
        </p:txBody>
      </p:sp>
    </p:spTree>
    <p:extLst>
      <p:ext uri="{BB962C8B-B14F-4D97-AF65-F5344CB8AC3E}">
        <p14:creationId xmlns:p14="http://schemas.microsoft.com/office/powerpoint/2010/main" val="113653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856</Words>
  <Application>Microsoft Macintosh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2019-09-16T22:31:53Z</dcterms:created>
  <dcterms:modified xsi:type="dcterms:W3CDTF">2019-09-16T22:34:12Z</dcterms:modified>
</cp:coreProperties>
</file>