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33" r:id="rId2"/>
    <p:sldId id="267" r:id="rId3"/>
    <p:sldId id="270" r:id="rId4"/>
    <p:sldId id="271" r:id="rId5"/>
    <p:sldId id="273" r:id="rId6"/>
    <p:sldId id="274" r:id="rId7"/>
    <p:sldId id="275" r:id="rId8"/>
    <p:sldId id="276" r:id="rId9"/>
    <p:sldId id="33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1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2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CD08-88A0-514B-8442-38B7AAA2FF5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1D55-57DB-4040-9F90-E3AB1468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662" y="947555"/>
            <a:ext cx="82557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3A: Cordwood and woodchip heating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EROEI – energy return on energy investment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Residential heating: a case for cord wood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3.3: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Efficient cord wood heating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3.4: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Buyer’s guide to wood chip energy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3.5: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Wood chip heating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Economic analysis of wood chip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Operating and maintaining a wood chip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022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3.3: Efficient cord wood </a:t>
            </a:r>
            <a:b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heating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8472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When is cordwood a good option?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Cordwood energy systems for community heating in Alaska: an overview, USDA (2009)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Cordwood systems are generally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less expensive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than woodchip or pellet systems and are good options when: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Heat, but not electricity, is sought;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cordwood is produced locally;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space to be heated is relatively small, making chip or pellet systems to expensive.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57" y="278422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Target heating load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cordwood systems?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100,000 – 900,000 Btu/hour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Replacing systems that require 2,500 – 30,000 gallons of oil per year</a:t>
            </a:r>
          </a:p>
        </p:txBody>
      </p:sp>
    </p:spTree>
    <p:extLst>
      <p:ext uri="{BB962C8B-B14F-4D97-AF65-F5344CB8AC3E}">
        <p14:creationId xmlns:p14="http://schemas.microsoft.com/office/powerpoint/2010/main" val="9276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787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More efficient cordwood systems?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Cordwood energy systems for community heating in Alaska: an overview, USDA (2009)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Cordwood heating systems, particularly small residential systems, are often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inefficient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and produce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high levels of air emissions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Fireplaces (really inefficient!);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Home heating stoves;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Outdoor wood furnaces.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78" y="2423509"/>
            <a:ext cx="8351493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more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efficient cordwood systems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available with these features: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Efficient combustion (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&gt;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70%);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Heating loads of 350,000 – 950,000 Btu/hour;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Refractory-lined combustion chambers;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Better use of fans; all leading to lower levels of particulate emissions.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Fed manually;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Also: larger water heat storage units with 1,500 – 4,400 gallon capacities.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474843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Such systems generally need to be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stoked (loaded with cordwood) several times a day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39" y="566280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Cost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a good cordwood system?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&lt;$100,000 for system that displaces 2,500 – 30,000 gallons of oil per year.</a:t>
            </a:r>
          </a:p>
        </p:txBody>
      </p:sp>
    </p:spTree>
    <p:extLst>
      <p:ext uri="{BB962C8B-B14F-4D97-AF65-F5344CB8AC3E}">
        <p14:creationId xmlns:p14="http://schemas.microsoft.com/office/powerpoint/2010/main" val="908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870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Example: home cord wood </a:t>
            </a:r>
            <a:r>
              <a:rPr lang="en-US" sz="3200" err="1">
                <a:solidFill>
                  <a:srgbClr val="FFFFFF"/>
                </a:solidFill>
                <a:latin typeface="Avenir Heavy"/>
                <a:cs typeface="Avenir Heavy"/>
              </a:rPr>
              <a:t>gasifier</a:t>
            </a:r>
            <a:endParaRPr lang="en-US" sz="320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81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www.revisionheat.com</a:t>
            </a:r>
            <a:r>
              <a:rPr lang="en-US" sz="1400"/>
              <a:t>/home-cord-wood-boilers/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err="1">
                <a:solidFill>
                  <a:prstClr val="black"/>
                </a:solidFill>
                <a:latin typeface="Avenir Medium"/>
                <a:cs typeface="Avenir Medium"/>
              </a:rPr>
              <a:t>Tarm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offers the Austrian </a:t>
            </a:r>
            <a:r>
              <a:rPr lang="en-US" err="1">
                <a:solidFill>
                  <a:prstClr val="black"/>
                </a:solidFill>
                <a:latin typeface="Avenir Medium"/>
                <a:cs typeface="Avenir Medium"/>
              </a:rPr>
              <a:t>Fröling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FHG wood boiler that uses wood gasification combustion technology for residential heating.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57" y="1531081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91% overall efficiency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combined with a 500 – 1000-gallon water storage tank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Down-draft gasification is used for hot &amp; fast combustion.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Water stores the heat provided by intermittent but hot combustion at maximum efficiency.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Thermal storage allows most homes to heat with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one firing per day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57" y="3656600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Clean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double-burn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very little smoke and creosote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Primary combustion produces wood gases; &amp;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Secondary burn adds oxygen &amp; combusts the gases at 1800 - 2000°F.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57" y="485699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Operating features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Smokeless addition of wood;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Periodic ash removal</a:t>
            </a:r>
          </a:p>
        </p:txBody>
      </p:sp>
    </p:spTree>
    <p:extLst>
      <p:ext uri="{BB962C8B-B14F-4D97-AF65-F5344CB8AC3E}">
        <p14:creationId xmlns:p14="http://schemas.microsoft.com/office/powerpoint/2010/main" val="35289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 wood gasification case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39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Old stone home uses modern heating technology, Radiant Living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NY stone home built in 1948.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3 levels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3,000 square feet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Original oil-fired hot air furnace was inefficient ($1,400/month for 55°F)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205724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Renovations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weatherized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the building &amp; added radiant floor heating.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57" y="2536359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Fr</a:t>
            </a:r>
            <a:r>
              <a:rPr lang="en-US" b="1" dirty="0" err="1">
                <a:solidFill>
                  <a:prstClr val="black"/>
                </a:solidFill>
                <a:latin typeface="Avenir Black"/>
                <a:cs typeface="Avenir Black"/>
              </a:rPr>
              <a:t>ö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ling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FHG-L wood gasification boiler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was chosen for primary heating.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 combustion chambers w/ final combustion temps of 1800 - 2000°F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Microprocessor control via oxygen &amp; temperature sensors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Three pressurized 220-gallon thermal storage tanks set at 100°F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domestic hot water tank stores at 140°F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Six zone radiant floor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7" y="4515874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Backup heating system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an efficient propane-fired boiler.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255" y="4967089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Performance?</a:t>
            </a:r>
          </a:p>
          <a:p>
            <a:pPr>
              <a:lnSpc>
                <a:spcPct val="110000"/>
              </a:lnSpc>
            </a:pP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‘We only have to put in wood maybe twice a day on very cold days</a:t>
            </a:r>
            <a:r>
              <a:rPr lang="is-IS" i="1" dirty="0">
                <a:solidFill>
                  <a:prstClr val="black"/>
                </a:solidFill>
                <a:latin typeface="Avenir Medium"/>
                <a:cs typeface="Avenir Medium"/>
              </a:rPr>
              <a:t>…then you put two pieces of paper in, and light it. It’s the easiest thing. We clean it out maybe once every two weeks.’</a:t>
            </a:r>
            <a:endParaRPr lang="en-US" i="1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130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 wood gasification case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39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Old stone home uses modern heating technology, Radiant Living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98"/>
          <a:stretch/>
        </p:blipFill>
        <p:spPr>
          <a:xfrm>
            <a:off x="448702" y="955134"/>
            <a:ext cx="8310078" cy="54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814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 wood gasification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39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Old stone home uses modern heating technology, Radiant Living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10" y="2181779"/>
            <a:ext cx="4711700" cy="4279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338" y="963162"/>
            <a:ext cx="4641172" cy="47128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7703"/>
          <a:stretch/>
        </p:blipFill>
        <p:spPr>
          <a:xfrm>
            <a:off x="389338" y="863600"/>
            <a:ext cx="4549127" cy="4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409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Examples from Alaska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Cordwood energy systems for community heating in Alaska: an overview, USDA (2009)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Examples of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high-efficiency cordwood heating systems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539" y="1205542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Tarm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USA: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 of 100,000 – 198,000 Btu/hour @ 80% efficient.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Tarm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gasification boiler for home heating in Palmer, 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587" y="2246927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GARN boiler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heats seven homes &amp; a laundromat in Dot Lake, AK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900,000 Btu/hour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Uses 4,400 gallons of water.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Replaces 7,000 gallons of fuel oil per year.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Very low emissions when compared to other wood systems by EPA.</a:t>
            </a:r>
          </a:p>
        </p:txBody>
      </p:sp>
    </p:spTree>
    <p:extLst>
      <p:ext uri="{BB962C8B-B14F-4D97-AF65-F5344CB8AC3E}">
        <p14:creationId xmlns:p14="http://schemas.microsoft.com/office/powerpoint/2010/main" val="1395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737</Words>
  <Application>Microsoft Macintosh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2019-09-16T22:36:29Z</dcterms:created>
  <dcterms:modified xsi:type="dcterms:W3CDTF">2019-09-16T22:38:42Z</dcterms:modified>
</cp:coreProperties>
</file>