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3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6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7E0-1D06-6242-B9E4-5D7F253FF77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16817-D8A7-4040-82E3-7C6BCB4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662" y="947555"/>
            <a:ext cx="82557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3A: Cordwood and woodchip heating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EROEI – energy return on energy investment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Residential heating: a case for cord wood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3.3: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Efficient cord wood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Buyer’s guide to wood chip energy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Wood chip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 analysis of wood chip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Operating and maintaining a wood chip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48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Horizontal doors: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are seen on the lower right.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4" y="1067885"/>
            <a:ext cx="7172953" cy="54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Sloped doors: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are seen on the lower center.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68" y="1535821"/>
            <a:ext cx="7983598" cy="47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Above-grade chip storage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is sometimes used when below-grade systems are impossible, or when tractors are available for manual fuel loading.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0" y="1372584"/>
            <a:ext cx="80137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8" y="2699360"/>
            <a:ext cx="3717444" cy="38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4"/>
          <a:stretch/>
        </p:blipFill>
        <p:spPr>
          <a:xfrm>
            <a:off x="558800" y="1671154"/>
            <a:ext cx="8013700" cy="4735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959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bins &amp; conveyers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 bins often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hydraulic scraper systems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used to move chips toward 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conveyer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that feeds chips into the combustion unit.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Traveling augers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are also reliable.</a:t>
            </a:r>
          </a:p>
        </p:txBody>
      </p:sp>
    </p:spTree>
    <p:extLst>
      <p:ext uri="{BB962C8B-B14F-4D97-AF65-F5344CB8AC3E}">
        <p14:creationId xmlns:p14="http://schemas.microsoft.com/office/powerpoint/2010/main" val="364621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959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bins &amp; conveyers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" y="752015"/>
            <a:ext cx="8571278" cy="55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part of the system where combustion happens is called 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101" y="1287133"/>
            <a:ext cx="8351493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1. Fuel is injected into the furnace with the final auger or belt, called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stoker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onto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grate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that is flat or sloping.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Combustion air is added, often both above and below the grate.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Under-fire air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helps to volatilize the wood, creating wood gas.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Over-fire air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creates turbulence and allows complete gas combustion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3. The fuel is burned on the grate to create heat.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Moving grates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create uniform combustion &amp; move ash.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Water cooling may be used to keep surfaces from warping in high heat.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Combustion chamber is lined with ‘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refractory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 to insulate &amp; reflect heat back.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4. Hot exhaust gases flow from the furnace to the heat exchanger, transferring heat to water or air.</a:t>
            </a:r>
          </a:p>
          <a:p>
            <a:pPr marL="288925" indent="-277813">
              <a:lnSpc>
                <a:spcPct val="110000"/>
              </a:lnSpc>
              <a:buAutoNum type="arabicPeriod"/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5. Cooled exhaust gases are discharged through a chimney.</a:t>
            </a:r>
          </a:p>
        </p:txBody>
      </p:sp>
    </p:spTree>
    <p:extLst>
      <p:ext uri="{BB962C8B-B14F-4D97-AF65-F5344CB8AC3E}">
        <p14:creationId xmlns:p14="http://schemas.microsoft.com/office/powerpoint/2010/main" val="123042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direct burn 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2"/>
          <a:stretch/>
        </p:blipFill>
        <p:spPr>
          <a:xfrm>
            <a:off x="1403556" y="1167100"/>
            <a:ext cx="6470444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two-chamber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1" y="1969889"/>
            <a:ext cx="8791098" cy="4347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521" y="1969889"/>
            <a:ext cx="1769141" cy="937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660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Critical conditions for 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Complete and efficient combustion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requires control of critical factors.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101" y="1287133"/>
            <a:ext cx="8351493" cy="428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1. Accurate control of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feed rate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Often controlled by temperature or pressure of the boiler.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Simpler systems use a timing system that can be adjusted.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Some systems work well only over specific heating loads, others control the feed rate to respond to low vs. high heating loads.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Accurate control of combustion air feed to different areas within the furnace;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3. Turbulence of hot gases: air, wood gas, water vapor;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4. Ability of the furnace to hold high temperatures;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5. Proper furnace geometry to allow wood gases time to burn completely;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6. Ability to prevent ash build up.</a:t>
            </a:r>
          </a:p>
        </p:txBody>
      </p:sp>
    </p:spTree>
    <p:extLst>
      <p:ext uri="{BB962C8B-B14F-4D97-AF65-F5344CB8AC3E}">
        <p14:creationId xmlns:p14="http://schemas.microsoft.com/office/powerpoint/2010/main" val="277040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177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Heat exchange: the boiler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Heat exchangers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use radiation and convection to transfer the heat of combustion to the medium of heat transfer, usually water or air.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442" y="1562644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Sizing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of the heat exchanger must be large enough to capture the maximum amount of heat, increasing efficiency.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589" y="2382970"/>
            <a:ext cx="3675244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medium sized wood-fired systems use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water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 carry heat.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older or larger systems sometimes use steam.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24" y="2317950"/>
            <a:ext cx="3924300" cy="416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589" y="4005986"/>
            <a:ext cx="3675244" cy="178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 exchange reduces flue gas temperatures from 1,200 – 2,200°F to 300 - 450°F.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 water will increase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150 – 300°F.</a:t>
            </a:r>
          </a:p>
        </p:txBody>
      </p:sp>
    </p:spTree>
    <p:extLst>
      <p:ext uri="{BB962C8B-B14F-4D97-AF65-F5344CB8AC3E}">
        <p14:creationId xmlns:p14="http://schemas.microsoft.com/office/powerpoint/2010/main" val="12577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3.5: Woodchip heating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75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216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Backup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Many commercial &amp; institutional biomass plants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oil or gas backup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using additional boilers for those fossil fuels.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442" y="1562644"/>
            <a:ext cx="8351493" cy="343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Backup systems might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used when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heating load is too small for the biomass system’s scale;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the biomass system is being serviced;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the woodchip bin is empty;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the woodchip system malfunctions;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the heating load exceeds the biomass system’s capacity both systems can be used.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96" y="5214202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Activation of backup systems can be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manual or aut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omatic.</a:t>
            </a:r>
          </a:p>
        </p:txBody>
      </p:sp>
    </p:spTree>
    <p:extLst>
      <p:ext uri="{BB962C8B-B14F-4D97-AF65-F5344CB8AC3E}">
        <p14:creationId xmlns:p14="http://schemas.microsoft.com/office/powerpoint/2010/main" val="2950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216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Backup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0" y="784348"/>
            <a:ext cx="6930336" cy="56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1889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Domestic hot water?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Most systems also use the biomass system to supply domestic hot water using a DHW heat exchanger.</a:t>
            </a:r>
          </a:p>
          <a:p>
            <a:pPr marL="1588" indent="-1588">
              <a:lnSpc>
                <a:spcPct val="110000"/>
              </a:lnSpc>
            </a:pPr>
            <a:endParaRPr lang="en-US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However, if the biomass system isn’t run during the summer the facility must have an </a:t>
            </a:r>
            <a:r>
              <a:rPr lang="en-US" b="1">
                <a:solidFill>
                  <a:prstClr val="black"/>
                </a:solidFill>
                <a:latin typeface="Avenir Black"/>
                <a:cs typeface="Avenir Black"/>
              </a:rPr>
              <a:t>additional independent hot water heater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52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512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Emissions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Institutional &amp; commercial biomass systems usually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very low stack emissions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and meet state air quality standards.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1546463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quality regulations are usually triggered by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the size of the boiler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heat exchanger.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Small systems may not trigger regulations.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2634712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Particles can be removed from stack exhaust using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cyclone separators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multi-cyclones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Mounted between the heat exchanger and chimney.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Larger institutional systems may used newer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‘core separators’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are particularly effective at removing fine particles.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10" y="4458926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Very large plants may have additional equipment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clean gases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Char re-injectors;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Wet scrubbers;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Bag houses.</a:t>
            </a:r>
          </a:p>
        </p:txBody>
      </p:sp>
    </p:spTree>
    <p:extLst>
      <p:ext uri="{BB962C8B-B14F-4D97-AF65-F5344CB8AC3E}">
        <p14:creationId xmlns:p14="http://schemas.microsoft.com/office/powerpoint/2010/main" val="38570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1885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Ash removal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About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25 pounds of ash are produced for each ton of green biomass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burned. Ash must be removed regularly.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Automated removal systems are available but increase capital costs.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228" y="18378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Manual removed is done with a rake and shovel and takes 10-20 minutes per day.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Many systems continue to run during ash removal.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160" y="2933304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Fly ash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very fine ash that accumulates in the heat exchanger and builds on surfaces, reducing heating efficiency.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Manual cleaning is required on a schedule ranging from weekly to annually.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092" y="402879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most states ash is not considered a hazardous waste and is given away or sold for use as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valuable soil amendment.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89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943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Safety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biomass combustion systems must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equipped with safeguards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Burn-back protection prevents fire from traveling into the fuel supply;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Water-quenching system will stop combustion at extreme temperatures;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Sprinkler protection in the facility;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locks that prevent unintentional oxygen for accidental fires;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Fuel cut-off that stops chip conveyers when the fire fails; 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Alarm systems to alert operators of problems or danger.</a:t>
            </a:r>
          </a:p>
        </p:txBody>
      </p:sp>
    </p:spTree>
    <p:extLst>
      <p:ext uri="{BB962C8B-B14F-4D97-AF65-F5344CB8AC3E}">
        <p14:creationId xmlns:p14="http://schemas.microsoft.com/office/powerpoint/2010/main" val="420184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1851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Chimney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chimney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removes and disperses flue gases to the atmosphere.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Induced draft fans ensure consistent draft and venting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315" y="1722772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Chimney height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determined by taking building height, geography and wind conditions into account.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chimney does not magically detoxify stack gases;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disperses them over a wider area to reduce risk.</a:t>
            </a:r>
          </a:p>
        </p:txBody>
      </p:sp>
    </p:spTree>
    <p:extLst>
      <p:ext uri="{BB962C8B-B14F-4D97-AF65-F5344CB8AC3E}">
        <p14:creationId xmlns:p14="http://schemas.microsoft.com/office/powerpoint/2010/main" val="30871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429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efficiency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efficiency of combustion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is impacted by a number of factors: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Chemical composition of fuel – very consistent for wood biomass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Moisture content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Energy content of fuel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Steady state – consistent temperatures and gas composition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Complete combustion – monitored by low CO levels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Amount of excess air – excess air will actually cause energy loss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Stack temperatures – low temperatures indicate efficient heat transfer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Moisture loss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Typical performance: 55 – 75% steady state efficiency is typical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544939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Careful monitoring of the factors listed here, combined with tweaking the system, can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significant effects on system efficiency and effectiveness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8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612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System selection?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When selecting a biomass system, consider these factors: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System sizing;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Combustion controls;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Instrumentation;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Fuel moisture;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Boiler &amp; pipe insulation; 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Multiple wood boilers.</a:t>
            </a:r>
          </a:p>
        </p:txBody>
      </p:sp>
    </p:spTree>
    <p:extLst>
      <p:ext uri="{BB962C8B-B14F-4D97-AF65-F5344CB8AC3E}">
        <p14:creationId xmlns:p14="http://schemas.microsoft.com/office/powerpoint/2010/main" val="1819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915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When to use chips?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 systems are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cost-effective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where: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Conventional (fossil) fuels are expensive;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larger facilities;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Financed for 10 years or more; and / or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There are state funds to subsidize installation.</a:t>
            </a:r>
          </a:p>
        </p:txBody>
      </p:sp>
    </p:spTree>
    <p:extLst>
      <p:ext uri="{BB962C8B-B14F-4D97-AF65-F5344CB8AC3E}">
        <p14:creationId xmlns:p14="http://schemas.microsoft.com/office/powerpoint/2010/main" val="121373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857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Wood combustion FAQs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Q: Doesn’t this require a lot of labor?</a:t>
            </a: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A: Depends on the degree of automation. Systems loaded with a tractor require an extra 30’ a day from the operator.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18" y="1709336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Isn’t wood fuel a fire hazard?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Green chips are 50% water and won’t ignite outside of the furnace.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279" y="241845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system increase truck traffic?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Depends: may be several times a week or once every few months.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04" y="306073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wood smoke be a health hazard?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Large institutional systems are designed to meet air quality standards.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347" y="4455043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Isn’t wood ash toxic?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No, wood ash is used as an agricultural fertilizer.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279" y="3757844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wood smoke cause acid rain?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No, wood fuel doesn’t produce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SOx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279" y="5070589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 there enough wood in the region to increase use of wood fuel?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Yes, the Northeast has underutilized stocks of low-grade wood.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11" y="5719559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 wood heat cheaper than gas or oil heat?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It has been over the last twenty years, but may not be right now.</a:t>
            </a:r>
          </a:p>
        </p:txBody>
      </p:sp>
    </p:spTree>
    <p:extLst>
      <p:ext uri="{BB962C8B-B14F-4D97-AF65-F5344CB8AC3E}">
        <p14:creationId xmlns:p14="http://schemas.microsoft.com/office/powerpoint/2010/main" val="35169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51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What about the chips?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Moisture content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of green chips varies between 30 – 55% moisture.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Varies by species, season &amp; handling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57" y="1810296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Hardwood or softwood?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Hardwood is more common in the Northeast.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Hardwood is denser and has up to 10% less moisture.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Thus, hardwood has a higher energy density.</a:t>
            </a:r>
          </a:p>
        </p:txBody>
      </p:sp>
    </p:spTree>
    <p:extLst>
      <p:ext uri="{BB962C8B-B14F-4D97-AF65-F5344CB8AC3E}">
        <p14:creationId xmlns:p14="http://schemas.microsoft.com/office/powerpoint/2010/main" val="395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0592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 woodchip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 systems include these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components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Large volume fuel storage – above or below ground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Method of moving fuel from storage to burner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Burner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Boiler – larger than fossil fuel boiler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Chimney for exhaust – taller to deal with particulates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296" y="3404488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is delivered more frequently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at fossil fuel plants.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 – 6 truckloads of chips are equivalent to 1 oil tanker</a:t>
            </a:r>
          </a:p>
        </p:txBody>
      </p:sp>
    </p:spTree>
    <p:extLst>
      <p:ext uri="{BB962C8B-B14F-4D97-AF65-F5344CB8AC3E}">
        <p14:creationId xmlns:p14="http://schemas.microsoft.com/office/powerpoint/2010/main" val="27045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499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Woodchip transport &amp; unloading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1" y="814198"/>
            <a:ext cx="5018026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is delivered more frequently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at fossil fuel plants.</a:t>
            </a:r>
          </a:p>
          <a:p>
            <a:pPr marL="1588" indent="-1588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 – 6 truckloads of chips are equivalent to 1 oil tanker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40-foot tractor trailer caries 2,400 cubic feet or about 25 tons.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27" y="817648"/>
            <a:ext cx="3579994" cy="56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Woodchips are usually stored below ground.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Below-ground systems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have these advantages over above-ground systems.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Chips are less likely to freeze.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Gravity can be used to unload trucks.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Less visually obtrusive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57" y="2451930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Doors must be operable in all weather conditions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can be: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Horizontal (level with ground)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Sloped; or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Vertical.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57" y="390884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Volume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must allow enough storage to compensate for a missed delivery.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deliveries must be made before the previous delivery is gone!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a school-sized system, one load might last a week to a few months.</a:t>
            </a:r>
          </a:p>
        </p:txBody>
      </p:sp>
    </p:spTree>
    <p:extLst>
      <p:ext uri="{BB962C8B-B14F-4D97-AF65-F5344CB8AC3E}">
        <p14:creationId xmlns:p14="http://schemas.microsoft.com/office/powerpoint/2010/main" val="25839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Vertical doors:</a:t>
            </a: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trailer has a hydraulic floor that self-unloads into the bay.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9" y="1639969"/>
            <a:ext cx="7913098" cy="4266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1948</Words>
  <Application>Microsoft Macintosh PowerPoint</Application>
  <PresentationFormat>On-screen Show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2019-09-16T22:40:39Z</dcterms:created>
  <dcterms:modified xsi:type="dcterms:W3CDTF">2019-09-16T22:43:22Z</dcterms:modified>
</cp:coreProperties>
</file>