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33" r:id="rId2"/>
    <p:sldId id="313" r:id="rId3"/>
    <p:sldId id="314" r:id="rId4"/>
    <p:sldId id="315" r:id="rId5"/>
    <p:sldId id="316" r:id="rId6"/>
    <p:sldId id="317" r:id="rId7"/>
    <p:sldId id="330" r:id="rId8"/>
    <p:sldId id="318" r:id="rId9"/>
    <p:sldId id="319" r:id="rId10"/>
    <p:sldId id="320" r:id="rId11"/>
    <p:sldId id="321" r:id="rId12"/>
    <p:sldId id="322" r:id="rId13"/>
    <p:sldId id="323" r:id="rId14"/>
    <p:sldId id="32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1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4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6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6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0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9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1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5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3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7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0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B7D07-EC27-034D-96E5-39BE0CCA396F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4F5A-CB05-E240-B121-4BFA1E3ED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8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.gov/oep/energy/energy-nh/fuel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3A: Cordwood and woodchip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EROEI – energy return on energy investment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Residential heating: a case for cord wood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Efficient cord wood heating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Buyer’s guide to wood chip energy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chip heating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 analysis of wood chip systems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Operating and maintaining a wood chip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91567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36856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1. Simple payback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44287"/>
            <a:ext cx="8351493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Simple payback: 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how many years it takes to pay back (or recover) the initial investment. Payback considers that investment and the first-year net savings.</a:t>
            </a:r>
            <a:br>
              <a:rPr lang="en-US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	Payback = </a:t>
            </a:r>
            <a:r>
              <a:rPr lang="en-US" u="sng">
                <a:solidFill>
                  <a:prstClr val="black"/>
                </a:solidFill>
                <a:latin typeface="Avenir Medium"/>
                <a:cs typeface="Avenir Medium"/>
              </a:rPr>
              <a:t>$300,000 investment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  = 10 years</a:t>
            </a:r>
            <a:endParaRPr lang="en-US" u="sng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                           $30,000 savings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6442" y="2591457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This analysis is 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simple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because it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ignores factors like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cost of capital;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Future cost savings;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Cost of future equipment replacement.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588" y="4388491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Remember that the strength of biomass systems is their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long-term savings.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66742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2. First-year cash flow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44287"/>
            <a:ext cx="8351493" cy="2525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2. First-year cash flow: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Is the first-year cash outflow (loan payment) greater than the first-year cost savings?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example: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You have a 10%, 10-year loan for $250,000, thus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Annual loan payments of $40,000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Annual energy savings are $50,000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So first-year cash flow is $10,000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1752" y="4823003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This short-term analysis may also miss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long-term savings.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43277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39628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3. Life-cycle costing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44287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3. Life-cycle costing: 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This analysis accounts for future costs of biomass &amp; competing fuels as well as financing, maintenance, repair, replacements and the future value of the dollar.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1752" y="4823003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Software is becoming available for life-cycle costing.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1752" y="1898500"/>
            <a:ext cx="8351493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Principles of life-cycle analysis:</a:t>
            </a:r>
          </a:p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All project costs &amp; benefits are considered for each year of the project’s life.</a:t>
            </a:r>
          </a:p>
          <a:p>
            <a:pPr marL="342900" indent="-342900">
              <a:lnSpc>
                <a:spcPct val="110000"/>
              </a:lnSpc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Short-term costs and benefits are given larger weight because future dollars may be less valuable and because we value money that we have now.</a:t>
            </a:r>
          </a:p>
        </p:txBody>
      </p:sp>
    </p:spTree>
    <p:extLst>
      <p:ext uri="{BB962C8B-B14F-4D97-AF65-F5344CB8AC3E}">
        <p14:creationId xmlns:p14="http://schemas.microsoft.com/office/powerpoint/2010/main" val="228706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0273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Grants &amp;  for biomass 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44287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In the Northeast some grants are available for installing wood energy plants at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schools.</a:t>
            </a:r>
            <a:endParaRPr lang="en-US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6442" y="1464319"/>
            <a:ext cx="8351493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State aid for construction projects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Green schools program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Other grants from private &amp; public sources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4296" y="3002342"/>
            <a:ext cx="8351493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Other methods of financing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include: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Loan guarantees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Third-party financing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Leasing</a:t>
            </a:r>
          </a:p>
        </p:txBody>
      </p:sp>
    </p:spTree>
    <p:extLst>
      <p:ext uri="{BB962C8B-B14F-4D97-AF65-F5344CB8AC3E}">
        <p14:creationId xmlns:p14="http://schemas.microsoft.com/office/powerpoint/2010/main" val="51995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7971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Sizing a biomass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44287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There are two conflicting thoughts on sizing biomass systems. But both require an accurate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peak heating load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In any case,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gross oversizing 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should be avoided because systems don</a:t>
            </a:r>
            <a:r>
              <a:rPr lang="uk-UA">
                <a:solidFill>
                  <a:prstClr val="black"/>
                </a:solidFill>
                <a:latin typeface="Avenir Medium"/>
                <a:cs typeface="Avenir Medium"/>
              </a:rPr>
              <a:t>’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 run well when they are not run at full or design capacity.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9338" y="2069502"/>
            <a:ext cx="8351493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prstClr val="black"/>
                </a:solidFill>
                <a:latin typeface="Avenir Black"/>
                <a:cs typeface="Avenir Black"/>
              </a:rPr>
              <a:t>Size to minimize use of backup fuel.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Design the system to supply all the heat needed at peak output when the system is running at full capacity.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Backup heat will be used on the rare occasions when the heating load exceeds these estimates.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4253" y="3728957"/>
            <a:ext cx="8351493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prstClr val="black"/>
                </a:solidFill>
                <a:latin typeface="Avenir Black"/>
                <a:cs typeface="Avenir Black"/>
              </a:rPr>
              <a:t>Size to minimize capital costs.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Undersize the system so that it runs at full capacity most of the time.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Backup heat will be used more frequently.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Experience suggests that this approach uses more expensive fuel and may not deliver anticipated savings.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4957" y="5407015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prstClr val="black"/>
                </a:solidFill>
                <a:latin typeface="Avenir Black"/>
                <a:cs typeface="Avenir Black"/>
              </a:rPr>
              <a:t>Two boilers: </a:t>
            </a:r>
            <a:r>
              <a:rPr lang="en-US" b="1" dirty="0">
                <a:solidFill>
                  <a:prstClr val="black"/>
                </a:solidFill>
                <a:latin typeface="Avenir Medium"/>
                <a:cs typeface="Avenir Medium"/>
              </a:rPr>
              <a:t>smaller boiler is used in the shoulder seasons &amp; the larger boiler comes on as well during the colder months.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Avenir Medium"/>
                <a:cs typeface="Avenir Medium"/>
              </a:rPr>
              <a:t>Works well for large applications.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188014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>
                <a:solidFill>
                  <a:prstClr val="black"/>
                </a:solidFill>
                <a:latin typeface="Avenir Black"/>
                <a:cs typeface="Avenir Black"/>
              </a:rPr>
              <a:t>3.6: Economic analysis of </a:t>
            </a:r>
            <a:br>
              <a:rPr lang="en-US" sz="4000" b="1" i="1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sz="4000" b="1" i="1">
                <a:solidFill>
                  <a:prstClr val="black"/>
                </a:solidFill>
                <a:latin typeface="Avenir Black"/>
                <a:cs typeface="Avenir Black"/>
              </a:rPr>
              <a:t>wood-chip systems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39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3011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Preliminary feasibility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64296" y="742318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A quick analysis might look at the cost savings of installing biomass by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comparing the fuel dollar savings to a rough estimate of system cost.</a:t>
            </a:r>
            <a:endParaRPr lang="en-US">
              <a:solidFill>
                <a:prstClr val="black"/>
              </a:solidFill>
              <a:latin typeface="Avenir Medium"/>
              <a:cs typeface="Avenir Medium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4957" y="1718910"/>
            <a:ext cx="8351493" cy="2525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For example: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Biomass system cost estimate is $300,000.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Current oil fuel costs $15,000 per year.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fuel cost savings are estimated at $6,000 – 7,000 per year, a 40 – 50% reduction in fuel costs.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Payback?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	</a:t>
            </a:r>
            <a:r>
              <a:rPr lang="en-US" u="sng" dirty="0">
                <a:solidFill>
                  <a:prstClr val="black"/>
                </a:solidFill>
                <a:latin typeface="Avenir Medium"/>
                <a:cs typeface="Avenir Medium"/>
              </a:rPr>
              <a:t>$300,000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 =  50 years!</a:t>
            </a:r>
            <a:endParaRPr lang="en-US" u="sng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			  $6,000</a:t>
            </a:r>
          </a:p>
        </p:txBody>
      </p:sp>
    </p:spTree>
    <p:extLst>
      <p:ext uri="{BB962C8B-B14F-4D97-AF65-F5344CB8AC3E}">
        <p14:creationId xmlns:p14="http://schemas.microsoft.com/office/powerpoint/2010/main" val="50198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6190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Cost-effectiveness modeling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64296" y="742318"/>
            <a:ext cx="8351493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Theses analyses assume that a school district is looking to replace existing heating systems with wood energy systems and that the school district bears the full capital costs of the system.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systems have </a:t>
            </a:r>
            <a:r>
              <a:rPr lang="en-US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higher capital costs, but often lower fuel costs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54260"/>
            <a:ext cx="79248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4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6190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Cost-effectiveness modeling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64296" y="742318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Theses analyses assume that a school district is looking to replace existing heating systems with wood energy systems and that the school district bears the full capital costs of the system.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0" y="2249954"/>
            <a:ext cx="78994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15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61907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Cost-effectiveness modeling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64296" y="742318"/>
            <a:ext cx="8351493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1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Theses analyses assume that a school district is looking to replace existing heating systems with wood energy systems and that the school district bears the full capital costs of the system.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300" y="2316800"/>
            <a:ext cx="78867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51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32156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Aug – Oct 2016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3679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hlinkClick r:id="rId2"/>
              </a:rPr>
              <a:t>www.nh.gov/oep/energy/energy-nh/fuel</a:t>
            </a:r>
            <a:r>
              <a:rPr lang="en-US" sz="1400"/>
              <a:t>-prices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070" y="1630968"/>
          <a:ext cx="7853229" cy="360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2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1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Fuel type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price/unit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heat</a:t>
                      </a:r>
                      <a:r>
                        <a:rPr lang="en-US" b="1" baseline="0">
                          <a:solidFill>
                            <a:schemeClr val="bg1"/>
                          </a:solidFill>
                        </a:rPr>
                        <a:t> content per unit (BTU)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$ per million</a:t>
                      </a:r>
                      <a:r>
                        <a:rPr lang="en-US" b="1" baseline="0">
                          <a:solidFill>
                            <a:schemeClr val="bg1"/>
                          </a:solidFill>
                        </a:rPr>
                        <a:t> BTU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fuel oil (#2)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$2.03/gallon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138,690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$14.61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propane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$2.58/gallon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91,333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$28.27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kerosene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$2.79/gallon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135,000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$20.64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NG (&lt; 20 </a:t>
                      </a:r>
                      <a:r>
                        <a:rPr lang="en-US" err="1"/>
                        <a:t>therms</a:t>
                      </a:r>
                      <a:r>
                        <a:rPr lang="en-US"/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$0.87/</a:t>
                      </a:r>
                      <a:r>
                        <a:rPr lang="en-US" err="1"/>
                        <a:t>therm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$8.71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NG (&gt;20</a:t>
                      </a:r>
                      <a:r>
                        <a:rPr lang="en-US" baseline="0"/>
                        <a:t> </a:t>
                      </a:r>
                      <a:r>
                        <a:rPr lang="en-US" baseline="0" err="1"/>
                        <a:t>therms</a:t>
                      </a:r>
                      <a:r>
                        <a:rPr lang="en-US" baseline="0"/>
                        <a:t>)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$0.81/</a:t>
                      </a:r>
                      <a:r>
                        <a:rPr lang="en-US" err="1"/>
                        <a:t>therm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$8.11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electricity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$0.1629/kWh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3,412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$47.76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wood pellets</a:t>
                      </a:r>
                      <a:r>
                        <a:rPr lang="en-US" baseline="0"/>
                        <a:t> (bulk)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$260.12/ton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16,500,000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$15.75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cord</a:t>
                      </a:r>
                      <a:r>
                        <a:rPr lang="en-US" baseline="0"/>
                        <a:t> wood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$315/cord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20,000,000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$15.75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7979" y="985981"/>
            <a:ext cx="611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venir Medium"/>
                <a:cs typeface="Avenir Medium"/>
              </a:rPr>
              <a:t>Current comparative fuel prices in New Hampshire, 2016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379" y="5500094"/>
            <a:ext cx="5272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venir Medium"/>
                <a:cs typeface="Avenir Medium"/>
              </a:rPr>
              <a:t>A </a:t>
            </a:r>
            <a:r>
              <a:rPr lang="en-US" err="1">
                <a:latin typeface="Avenir Black"/>
                <a:cs typeface="Avenir Black"/>
              </a:rPr>
              <a:t>therm</a:t>
            </a:r>
            <a:r>
              <a:rPr lang="en-US">
                <a:latin typeface="Avenir Medium"/>
                <a:cs typeface="Avenir Medium"/>
              </a:rPr>
              <a:t> is equal to 100 cubic feet of NG (1 CCF)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latin typeface="Avenir Medium"/>
                <a:cs typeface="Avenir Medium"/>
              </a:rPr>
              <a:t>So 10 </a:t>
            </a:r>
            <a:r>
              <a:rPr lang="en-US" err="1">
                <a:latin typeface="Avenir Medium"/>
                <a:cs typeface="Avenir Medium"/>
              </a:rPr>
              <a:t>therms</a:t>
            </a:r>
            <a:r>
              <a:rPr lang="en-US">
                <a:latin typeface="Avenir Medium"/>
                <a:cs typeface="Avenir Medium"/>
              </a:rPr>
              <a:t> are 1,000 cubic feet of NG.</a:t>
            </a:r>
          </a:p>
        </p:txBody>
      </p:sp>
    </p:spTree>
    <p:extLst>
      <p:ext uri="{BB962C8B-B14F-4D97-AF65-F5344CB8AC3E}">
        <p14:creationId xmlns:p14="http://schemas.microsoft.com/office/powerpoint/2010/main" val="4248078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766267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When are woodchip systems effective?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64296" y="742318"/>
            <a:ext cx="8351493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5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As a general rule, woodchip systems are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most cost-effective when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Space-heating electricity and oil prices are high;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Energy consumption is high;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The competing fuel is electricity rather than oil or gas;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A new system is being installed rather than an old system being replaced;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A </a:t>
            </a:r>
            <a:r>
              <a:rPr lang="en-US" err="1">
                <a:solidFill>
                  <a:prstClr val="black"/>
                </a:solidFill>
                <a:latin typeface="Avenir Medium"/>
                <a:cs typeface="Avenir Medium"/>
              </a:rPr>
              <a:t>hydronic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 (hot water or steam) heat distribution system is already in place.</a:t>
            </a:r>
          </a:p>
        </p:txBody>
      </p:sp>
    </p:spTree>
    <p:extLst>
      <p:ext uri="{BB962C8B-B14F-4D97-AF65-F5344CB8AC3E}">
        <p14:creationId xmlns:p14="http://schemas.microsoft.com/office/powerpoint/2010/main" val="3660117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77910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To perform a cost-effectiveness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64296" y="742318"/>
            <a:ext cx="8351493" cy="2525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88" indent="-1588"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Three common methods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 evaluating the cost-effectiveness of installing a woodchip system are:</a:t>
            </a:r>
          </a:p>
          <a:p>
            <a:pPr marL="1588" indent="-1588">
              <a:lnSpc>
                <a:spcPct val="11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Simple payback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First-year cash flow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Life-cycle costing</a:t>
            </a:r>
          </a:p>
        </p:txBody>
      </p:sp>
    </p:spTree>
    <p:extLst>
      <p:ext uri="{BB962C8B-B14F-4D97-AF65-F5344CB8AC3E}">
        <p14:creationId xmlns:p14="http://schemas.microsoft.com/office/powerpoint/2010/main" val="326788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1142</Words>
  <Application>Microsoft Macintosh PowerPoint</Application>
  <PresentationFormat>On-screen Show (4:3)</PresentationFormat>
  <Paragraphs>144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2019-09-16T22:43:50Z</dcterms:created>
  <dcterms:modified xsi:type="dcterms:W3CDTF">2019-09-16T22:45:18Z</dcterms:modified>
</cp:coreProperties>
</file>