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33" r:id="rId2"/>
    <p:sldId id="265" r:id="rId3"/>
    <p:sldId id="268" r:id="rId4"/>
    <p:sldId id="269" r:id="rId5"/>
    <p:sldId id="334" r:id="rId6"/>
    <p:sldId id="266" r:id="rId7"/>
    <p:sldId id="257" r:id="rId8"/>
    <p:sldId id="258" r:id="rId9"/>
    <p:sldId id="259" r:id="rId10"/>
    <p:sldId id="264" r:id="rId11"/>
    <p:sldId id="261" r:id="rId12"/>
    <p:sldId id="262" r:id="rId13"/>
    <p:sldId id="263" r:id="rId14"/>
    <p:sldId id="267" r:id="rId15"/>
    <p:sldId id="270" r:id="rId16"/>
    <p:sldId id="271" r:id="rId17"/>
    <p:sldId id="273" r:id="rId18"/>
    <p:sldId id="274" r:id="rId19"/>
    <p:sldId id="275" r:id="rId20"/>
    <p:sldId id="276" r:id="rId21"/>
    <p:sldId id="331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332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3" r:id="rId58"/>
    <p:sldId id="314" r:id="rId59"/>
    <p:sldId id="315" r:id="rId60"/>
    <p:sldId id="316" r:id="rId61"/>
    <p:sldId id="317" r:id="rId62"/>
    <p:sldId id="330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5456" autoAdjust="0"/>
    <p:restoredTop sz="92020" autoAdjust="0"/>
  </p:normalViewPr>
  <p:slideViewPr>
    <p:cSldViewPr snapToGrid="0" snapToObjects="1">
      <p:cViewPr>
        <p:scale>
          <a:sx n="114" d="100"/>
          <a:sy n="114" d="100"/>
        </p:scale>
        <p:origin x="1040" y="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034F-26FE-624A-B14B-1676E0E46594}" type="datetimeFigureOut">
              <a:rPr lang="en-US" smtClean="0"/>
              <a:t>9/16/19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1C47-4523-A441-AF63-94713FCEE9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171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034F-26FE-624A-B14B-1676E0E46594}" type="datetimeFigureOut">
              <a:rPr lang="en-US" smtClean="0"/>
              <a:t>9/16/19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1C47-4523-A441-AF63-94713FCEE9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85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034F-26FE-624A-B14B-1676E0E46594}" type="datetimeFigureOut">
              <a:rPr lang="en-US" smtClean="0"/>
              <a:t>9/16/19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1C47-4523-A441-AF63-94713FCEE9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78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034F-26FE-624A-B14B-1676E0E46594}" type="datetimeFigureOut">
              <a:rPr lang="en-US" smtClean="0"/>
              <a:t>9/16/19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1C47-4523-A441-AF63-94713FCEE9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216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034F-26FE-624A-B14B-1676E0E46594}" type="datetimeFigureOut">
              <a:rPr lang="en-US" smtClean="0"/>
              <a:t>9/16/19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1C47-4523-A441-AF63-94713FCEE9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14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034F-26FE-624A-B14B-1676E0E46594}" type="datetimeFigureOut">
              <a:rPr lang="en-US" smtClean="0"/>
              <a:t>9/16/19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1C47-4523-A441-AF63-94713FCEE9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20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034F-26FE-624A-B14B-1676E0E46594}" type="datetimeFigureOut">
              <a:rPr lang="en-US" smtClean="0"/>
              <a:t>9/16/19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1C47-4523-A441-AF63-94713FCEE9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72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034F-26FE-624A-B14B-1676E0E46594}" type="datetimeFigureOut">
              <a:rPr lang="en-US" smtClean="0"/>
              <a:t>9/16/19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1C47-4523-A441-AF63-94713FCEE9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0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034F-26FE-624A-B14B-1676E0E46594}" type="datetimeFigureOut">
              <a:rPr lang="en-US" smtClean="0"/>
              <a:t>9/16/19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1C47-4523-A441-AF63-94713FCEE9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37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034F-26FE-624A-B14B-1676E0E46594}" type="datetimeFigureOut">
              <a:rPr lang="en-US" smtClean="0"/>
              <a:t>9/16/19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1C47-4523-A441-AF63-94713FCEE9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05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034F-26FE-624A-B14B-1676E0E46594}" type="datetimeFigureOut">
              <a:rPr lang="en-US" smtClean="0"/>
              <a:t>9/16/19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1C47-4523-A441-AF63-94713FCEE9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37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9034F-26FE-624A-B14B-1676E0E46594}" type="datetimeFigureOut">
              <a:rPr lang="en-US" smtClean="0"/>
              <a:t>9/16/19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A1C47-4523-A441-AF63-94713FCEE9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81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pelletheat.org/compare-fuel-costs" TargetMode="Externa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h.gov/oep/energy/energy-nh/fuel" TargetMode="Externa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ia.gov/state/print.php?sid=VT" TargetMode="Externa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662" y="947555"/>
            <a:ext cx="825578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venir Black"/>
                <a:cs typeface="Avenir Black"/>
              </a:rPr>
              <a:t>Module 3A: Cordwood and woodchip heating</a:t>
            </a:r>
          </a:p>
          <a:p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3.1: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EROEI – energy return on energy investment</a:t>
            </a:r>
          </a:p>
          <a:p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3.2: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Residential heating: a case for cord wood</a:t>
            </a:r>
          </a:p>
          <a:p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3.3: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Efficient cord wood heating systems</a:t>
            </a:r>
          </a:p>
          <a:p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3.4: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Buyer’s guide to wood chip energy</a:t>
            </a:r>
          </a:p>
          <a:p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3.5: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Wood chip heating systems</a:t>
            </a:r>
          </a:p>
          <a:p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3.6: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Economic analysis of wood chip systems</a:t>
            </a:r>
          </a:p>
          <a:p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3.7: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Operating and maintaining a wood chip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9316"/>
            <a:ext cx="43909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MEC 3040: Bioenergy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0" name="Oval 9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ardrop 10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25355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75387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srgbClr val="FFFFFF"/>
                </a:solidFill>
                <a:latin typeface="Avenir Heavy"/>
                <a:cs typeface="Avenir Heavy"/>
              </a:rPr>
              <a:t>Comparing use &amp; safety of wood fuels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3475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Vermont sustainable heating initiative (2012)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4296" y="644015"/>
            <a:ext cx="835149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Each form of wood energy has advantages and disadvantages: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241871"/>
              </p:ext>
            </p:extLst>
          </p:nvPr>
        </p:nvGraphicFramePr>
        <p:xfrm>
          <a:off x="421206" y="1647673"/>
          <a:ext cx="382288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3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9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FFFF"/>
                          </a:solidFill>
                        </a:rPr>
                        <a:t>Wood fuel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FFFF"/>
                          </a:solidFill>
                        </a:rPr>
                        <a:t>Scale</a:t>
                      </a:r>
                      <a:r>
                        <a:rPr lang="en-US" b="1" baseline="0">
                          <a:solidFill>
                            <a:srgbClr val="FFFFFF"/>
                          </a:solidFill>
                        </a:rPr>
                        <a:t> of use</a:t>
                      </a:r>
                      <a:endParaRPr lang="en-US" b="1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Cord wood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Residential &amp; 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Wood chips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District</a:t>
                      </a:r>
                      <a:r>
                        <a:rPr lang="en-US" baseline="0"/>
                        <a:t> &amp; commercial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Wood pellets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Residential</a:t>
                      </a:r>
                      <a:r>
                        <a:rPr lang="en-US" baseline="0"/>
                        <a:t> &amp; up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898721"/>
              </p:ext>
            </p:extLst>
          </p:nvPr>
        </p:nvGraphicFramePr>
        <p:xfrm>
          <a:off x="4244086" y="1647673"/>
          <a:ext cx="1533747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3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>
                          <a:solidFill>
                            <a:srgbClr val="FFFFFF"/>
                          </a:solidFill>
                        </a:rPr>
                        <a:t>System cost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&gt;</a:t>
                      </a:r>
                      <a:r>
                        <a:rPr lang="en-US" baseline="0"/>
                        <a:t> $4,000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&gt; $1.2 million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&gt; $1,400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718100"/>
              </p:ext>
            </p:extLst>
          </p:nvPr>
        </p:nvGraphicFramePr>
        <p:xfrm>
          <a:off x="3809141" y="3709919"/>
          <a:ext cx="4046529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46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>
                          <a:solidFill>
                            <a:srgbClr val="FFFFFF"/>
                          </a:solidFill>
                        </a:rPr>
                        <a:t>Safety?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Chimney fires,</a:t>
                      </a:r>
                      <a:r>
                        <a:rPr lang="en-US" baseline="0"/>
                        <a:t> combustible ash, creosote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Commercial code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510001"/>
              </p:ext>
            </p:extLst>
          </p:nvPr>
        </p:nvGraphicFramePr>
        <p:xfrm>
          <a:off x="2275394" y="3709919"/>
          <a:ext cx="1533747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3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FFFF"/>
                          </a:solidFill>
                        </a:rPr>
                        <a:t>Wood fuel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Cord wood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Wood chips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Wood pellets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754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69769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srgbClr val="FFFFFF"/>
                </a:solidFill>
                <a:latin typeface="Avenir Heavy"/>
                <a:cs typeface="Avenir Heavy"/>
              </a:rPr>
              <a:t>Can we increase use of wood heat?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3475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Vermont sustainable heating initiative (2012)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4296" y="777711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BERC study of wood resources in Vermont concluded that the maximal additional amount of wood we could harvest sustainably would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be 900,000 green tons per year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733" y="1949512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Vermont’s population is about 620,000.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So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additional wood per capita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would provide: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0.725 green tons of hardwood + 0.725 green tons of softwood.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9733" y="3101733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Assuming that the wood’s moisture content is 50%, each Vermonter would get: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0.36 cords of hardwood + 0.73 cords of softwood. </a:t>
            </a:r>
          </a:p>
        </p:txBody>
      </p:sp>
      <p:sp>
        <p:nvSpPr>
          <p:cNvPr id="6" name="Curved Right Arrow 5"/>
          <p:cNvSpPr/>
          <p:nvPr/>
        </p:nvSpPr>
        <p:spPr>
          <a:xfrm>
            <a:off x="785595" y="4103546"/>
            <a:ext cx="405891" cy="741246"/>
          </a:xfrm>
          <a:prstGeom prst="curvedRightArrow">
            <a:avLst/>
          </a:prstGeom>
          <a:solidFill>
            <a:srgbClr val="FFFF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1486" y="4527836"/>
            <a:ext cx="752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venir Medium"/>
                <a:cs typeface="Avenir Medium"/>
              </a:rPr>
              <a:t>About a 1 cord increase on the average 4.3 cords/year use in Vermont.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11C124-A6E7-1645-99BA-AA60985A9E9B}"/>
              </a:ext>
            </a:extLst>
          </p:cNvPr>
          <p:cNvSpPr txBox="1"/>
          <p:nvPr/>
        </p:nvSpPr>
        <p:spPr>
          <a:xfrm>
            <a:off x="1187246" y="4968480"/>
            <a:ext cx="6429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venir Medium"/>
                <a:cs typeface="Avenir Medium"/>
              </a:rPr>
              <a:t>Or 144,000 new users at the average of 4.3 cords/year rate.</a:t>
            </a:r>
          </a:p>
        </p:txBody>
      </p:sp>
    </p:spTree>
    <p:extLst>
      <p:ext uri="{BB962C8B-B14F-4D97-AF65-F5344CB8AC3E}">
        <p14:creationId xmlns:p14="http://schemas.microsoft.com/office/powerpoint/2010/main" val="105484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6" grpId="0" animBg="1"/>
      <p:bldP spid="7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47277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srgbClr val="FFFFFF"/>
                </a:solidFill>
                <a:latin typeface="Avenir Heavy"/>
                <a:cs typeface="Avenir Heavy"/>
              </a:rPr>
              <a:t>Cordwood conclusions?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3475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Vermont sustainable heating initiative (2012)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4296" y="777711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If all Vermont homes were converted to cordwood heat, we would deforest Vermont again!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733" y="1631984"/>
            <a:ext cx="835149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So, what should we do with our additional wood resources?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9733" y="2024399"/>
            <a:ext cx="835149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Convert fast growing softwoods into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wood pellets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1752" y="2423142"/>
            <a:ext cx="835149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Evaluate heating systems for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efficiency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and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EROEI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771" y="2821885"/>
            <a:ext cx="8351493" cy="130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Install new systems with the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greatest local benefit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Export of wood energy from Vermont should be the lowest priority.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Transportation should be considered when deciding which projects to implement.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5790" y="4139788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Large-scale biomass systems should be required to get a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certificate of public good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to ensure they are sustainable and worthy of the resource use.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Any use of &gt; 30,000 green tons per year.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7809" y="5194636"/>
            <a:ext cx="835149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Biomass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stewardship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is essential to long-term sustainability.</a:t>
            </a:r>
          </a:p>
        </p:txBody>
      </p:sp>
    </p:spTree>
    <p:extLst>
      <p:ext uri="{BB962C8B-B14F-4D97-AF65-F5344CB8AC3E}">
        <p14:creationId xmlns:p14="http://schemas.microsoft.com/office/powerpoint/2010/main" val="247340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38475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srgbClr val="FFFFFF"/>
                </a:solidFill>
                <a:latin typeface="Avenir Heavy"/>
                <a:cs typeface="Avenir Heavy"/>
              </a:rPr>
              <a:t>Economic impacts?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3475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Vermont sustainable heating initiative (2012)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4296" y="777711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Biomass electricity generation </a:t>
            </a:r>
            <a:r>
              <a:rPr lang="en-US" u="sng">
                <a:solidFill>
                  <a:prstClr val="black"/>
                </a:solidFill>
                <a:latin typeface="Avenir Medium"/>
                <a:cs typeface="Avenir Medium"/>
              </a:rPr>
              <a:t>will not lower Vermont electric rates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And it is an inefficient use of biomass.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4296" y="1815816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Biomass heating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could save Vermonters $200 million per year.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And that money would be transferred to local economies.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4296" y="2820500"/>
            <a:ext cx="835149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Pellet production can produce </a:t>
            </a:r>
            <a:r>
              <a:rPr lang="en-US" u="sng" dirty="0">
                <a:solidFill>
                  <a:prstClr val="black"/>
                </a:solidFill>
                <a:latin typeface="Avenir Medium"/>
                <a:cs typeface="Avenir Medium"/>
              </a:rPr>
              <a:t>efficient biomass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from marginal softwood.</a:t>
            </a:r>
          </a:p>
        </p:txBody>
      </p:sp>
    </p:spTree>
    <p:extLst>
      <p:ext uri="{BB962C8B-B14F-4D97-AF65-F5344CB8AC3E}">
        <p14:creationId xmlns:p14="http://schemas.microsoft.com/office/powerpoint/2010/main" val="27342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618" y="2622994"/>
            <a:ext cx="8351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prstClr val="black"/>
                </a:solidFill>
                <a:latin typeface="Avenir Black"/>
                <a:cs typeface="Avenir Black"/>
              </a:rPr>
              <a:t>3.3: Efficient cord wood </a:t>
            </a:r>
            <a:br>
              <a:rPr lang="en-US" sz="4000" b="1" i="1">
                <a:solidFill>
                  <a:prstClr val="black"/>
                </a:solidFill>
                <a:latin typeface="Avenir Black"/>
                <a:cs typeface="Avenir Black"/>
              </a:rPr>
            </a:br>
            <a:r>
              <a:rPr lang="en-US" sz="4000" b="1" i="1">
                <a:solidFill>
                  <a:prstClr val="black"/>
                </a:solidFill>
                <a:latin typeface="Avenir Black"/>
                <a:cs typeface="Avenir Black"/>
              </a:rPr>
              <a:t>heating systems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8" name="Oval 7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ardrop 8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1148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68472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srgbClr val="FFFFFF"/>
                </a:solidFill>
                <a:latin typeface="Avenir Heavy"/>
                <a:cs typeface="Avenir Heavy"/>
              </a:rPr>
              <a:t>When is cordwood a good option?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6442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Cordwood energy systems for community heating in Alaska: an overview, USDA (2009) 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4296" y="744287"/>
            <a:ext cx="8351493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Cordwood systems are generally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less expensive 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than woodchip or pellet systems and are good options when: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Heat, but not electricity, is sought;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The cordwood is produced locally; &amp;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The space to be heated is relatively small, making chip or pellet systems to expensive.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4957" y="2784229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Target heating load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for cordwood systems?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100,000 – 900,000 Btu/hour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Replacing systems that require 2,500 – 30,000 gallons of oil per year</a:t>
            </a:r>
          </a:p>
        </p:txBody>
      </p:sp>
    </p:spTree>
    <p:extLst>
      <p:ext uri="{BB962C8B-B14F-4D97-AF65-F5344CB8AC3E}">
        <p14:creationId xmlns:p14="http://schemas.microsoft.com/office/powerpoint/2010/main" val="375643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67877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srgbClr val="FFFFFF"/>
                </a:solidFill>
                <a:latin typeface="Avenir Heavy"/>
                <a:cs typeface="Avenir Heavy"/>
              </a:rPr>
              <a:t>More efficient cordwood systems?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6442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Cordwood energy systems for community heating in Alaska: an overview, USDA (2009) 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4296" y="744287"/>
            <a:ext cx="8351493" cy="161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Cordwood heating systems, particularly small residential systems, are often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inefficient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 and produce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high levels of air emissions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: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Fireplaces (really inefficient!);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Home heating stoves; &amp;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Outdoor wood furnaces.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0878" y="2423509"/>
            <a:ext cx="8351493" cy="222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However, more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efficient cordwood systems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are available with these features: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Efficient combustion (</a:t>
            </a:r>
            <a:r>
              <a:rPr lang="en-US" u="sng" dirty="0">
                <a:solidFill>
                  <a:prstClr val="black"/>
                </a:solidFill>
                <a:latin typeface="Avenir Medium"/>
                <a:cs typeface="Avenir Medium"/>
              </a:rPr>
              <a:t>&gt;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70%);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Heating loads of 350,000 – 950,000 Btu/hour;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Refractory-lined combustion chambers; 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Better use of fans; all leading to lower levels of particulate emissions.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Fed manually;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Also: larger water heat storage units with 1,500 – 4,400 gallon capacities.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296" y="4748430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Such systems generally need to be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stoked (loaded with cordwood) several times a day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1539" y="5662800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Cost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of a good cordwood system? 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&lt;$100,000 for system that displaces 2,500 – 30,000 gallons of oil per year.</a:t>
            </a:r>
          </a:p>
        </p:txBody>
      </p:sp>
    </p:spTree>
    <p:extLst>
      <p:ext uri="{BB962C8B-B14F-4D97-AF65-F5344CB8AC3E}">
        <p14:creationId xmlns:p14="http://schemas.microsoft.com/office/powerpoint/2010/main" val="367726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68706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srgbClr val="FFFFFF"/>
                </a:solidFill>
                <a:latin typeface="Avenir Heavy"/>
                <a:cs typeface="Avenir Heavy"/>
              </a:rPr>
              <a:t>Example: home cord wood </a:t>
            </a:r>
            <a:r>
              <a:rPr lang="en-US" sz="3200" err="1">
                <a:solidFill>
                  <a:srgbClr val="FFFFFF"/>
                </a:solidFill>
                <a:latin typeface="Avenir Heavy"/>
                <a:cs typeface="Avenir Heavy"/>
              </a:rPr>
              <a:t>gasifier</a:t>
            </a:r>
            <a:endParaRPr lang="en-US" sz="320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3813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/>
              <a:t>www.revisionheat.com</a:t>
            </a:r>
            <a:r>
              <a:rPr lang="en-US" sz="1400"/>
              <a:t>/home-cord-wood-boilers/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4296" y="744287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err="1">
                <a:solidFill>
                  <a:prstClr val="black"/>
                </a:solidFill>
                <a:latin typeface="Avenir Medium"/>
                <a:cs typeface="Avenir Medium"/>
              </a:rPr>
              <a:t>Tarm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 offers the Austrian </a:t>
            </a:r>
            <a:r>
              <a:rPr lang="en-US" err="1">
                <a:solidFill>
                  <a:prstClr val="black"/>
                </a:solidFill>
                <a:latin typeface="Avenir Medium"/>
                <a:cs typeface="Avenir Medium"/>
              </a:rPr>
              <a:t>Fröling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 FHG wood boiler that uses wood gasification combustion technology for residential heating.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4957" y="1531081"/>
            <a:ext cx="8351493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91% overall efficiency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when combined with a 500 – 1000-gallon water storage tank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Down-draft gasification is used for hot &amp; fast combustion.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Water stores the heat provided by intermittent but hot combustion at maximum efficiency.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Thermal storage allows most homes to heat with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one firing per day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4957" y="3656600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Clean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double-burn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with very little smoke and creosote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Primary combustion produces wood gases; &amp;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Secondary burn adds oxygen &amp; combusts the gases at 1800 - 2000°F.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4957" y="4856999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Operating features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: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Smokeless addition of wood;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Periodic ash removal</a:t>
            </a:r>
          </a:p>
        </p:txBody>
      </p:sp>
    </p:spTree>
    <p:extLst>
      <p:ext uri="{BB962C8B-B14F-4D97-AF65-F5344CB8AC3E}">
        <p14:creationId xmlns:p14="http://schemas.microsoft.com/office/powerpoint/2010/main" val="235040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67762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srgbClr val="FFFFFF"/>
                </a:solidFill>
                <a:latin typeface="Avenir Heavy"/>
                <a:cs typeface="Avenir Heavy"/>
              </a:rPr>
              <a:t>Cord wood gasification case study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5391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Old stone home uses modern heating technology, Radiant Living (2012)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4296" y="744287"/>
            <a:ext cx="8351493" cy="130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NY stone home built in 1948.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3 levels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3,000 square feet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Original oil-fired hot air furnace was inefficient ($1,400/month for 55°F)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4296" y="2057248"/>
            <a:ext cx="835149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Renovations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weatherized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the building &amp; added radiant floor heating.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4957" y="2536359"/>
            <a:ext cx="8351493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 err="1">
                <a:solidFill>
                  <a:prstClr val="black"/>
                </a:solidFill>
                <a:latin typeface="Avenir Black"/>
                <a:cs typeface="Avenir Black"/>
              </a:rPr>
              <a:t>Fr</a:t>
            </a:r>
            <a:r>
              <a:rPr lang="en-US" b="1" dirty="0" err="1">
                <a:solidFill>
                  <a:prstClr val="black"/>
                </a:solidFill>
                <a:latin typeface="Avenir Black"/>
                <a:cs typeface="Avenir Black"/>
              </a:rPr>
              <a:t>ö</a:t>
            </a:r>
            <a:r>
              <a:rPr lang="en-US" dirty="0" err="1">
                <a:solidFill>
                  <a:prstClr val="black"/>
                </a:solidFill>
                <a:latin typeface="Avenir Black"/>
                <a:cs typeface="Avenir Black"/>
              </a:rPr>
              <a:t>ling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 FHG-L wood gasification boiler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was chosen for primary heating.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2 combustion chambers w/ final combustion temps of 1800 - 2000°F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Microprocessor control via oxygen &amp; temperature sensors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Three pressurized 220-gallon thermal storage tanks set at 100°F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 domestic hot water tank stores at 140°F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Six zone radiant floor system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4957" y="4515874"/>
            <a:ext cx="835149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Backup heating system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is an efficient propane-fired boiler.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6255" y="4967089"/>
            <a:ext cx="8351493" cy="130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Performance?</a:t>
            </a:r>
          </a:p>
          <a:p>
            <a:pPr>
              <a:lnSpc>
                <a:spcPct val="110000"/>
              </a:lnSpc>
            </a:pPr>
            <a:r>
              <a:rPr lang="en-US" i="1" dirty="0">
                <a:solidFill>
                  <a:prstClr val="black"/>
                </a:solidFill>
                <a:latin typeface="Avenir Medium"/>
                <a:cs typeface="Avenir Medium"/>
              </a:rPr>
              <a:t>‘We only have to put in wood maybe twice a day on very cold days</a:t>
            </a:r>
            <a:r>
              <a:rPr lang="is-IS" i="1" dirty="0">
                <a:solidFill>
                  <a:prstClr val="black"/>
                </a:solidFill>
                <a:latin typeface="Avenir Medium"/>
                <a:cs typeface="Avenir Medium"/>
              </a:rPr>
              <a:t>…then you put two pieces of paper in, and light it. It’s the easiest thing. We clean it out maybe once every two weeks.’</a:t>
            </a:r>
            <a:endParaRPr lang="en-US" i="1" dirty="0">
              <a:solidFill>
                <a:prstClr val="black"/>
              </a:solidFill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88845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67762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srgbClr val="FFFFFF"/>
                </a:solidFill>
                <a:latin typeface="Avenir Heavy"/>
                <a:cs typeface="Avenir Heavy"/>
              </a:rPr>
              <a:t>Cord wood gasification case study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5391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Old stone home uses modern heating technology, Radiant Living (2012)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598"/>
          <a:stretch/>
        </p:blipFill>
        <p:spPr>
          <a:xfrm>
            <a:off x="448702" y="955134"/>
            <a:ext cx="8310078" cy="544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50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618" y="2622994"/>
            <a:ext cx="8351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prstClr val="black"/>
                </a:solidFill>
                <a:latin typeface="Avenir Black"/>
                <a:cs typeface="Avenir Black"/>
              </a:rPr>
              <a:t>3.1: Energy return on energy investment (EROEI)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8" name="Oval 7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ardrop 8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82585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58144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srgbClr val="FFFFFF"/>
                </a:solidFill>
                <a:latin typeface="Avenir Heavy"/>
                <a:cs typeface="Avenir Heavy"/>
              </a:rPr>
              <a:t>Cord wood gasification study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5391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Old stone home uses modern heating technology, Radiant Living (2012)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410" y="2181779"/>
            <a:ext cx="4711700" cy="42799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9338" y="963162"/>
            <a:ext cx="4641172" cy="47128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7703"/>
          <a:stretch/>
        </p:blipFill>
        <p:spPr>
          <a:xfrm>
            <a:off x="389338" y="863600"/>
            <a:ext cx="4549127" cy="474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87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44093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srgbClr val="FFFFFF"/>
                </a:solidFill>
                <a:latin typeface="Avenir Heavy"/>
                <a:cs typeface="Avenir Heavy"/>
              </a:rPr>
              <a:t>Examples from Alaska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6442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Cordwood energy systems for community heating in Alaska: an overview, USDA (2009) 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4296" y="744287"/>
            <a:ext cx="835149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Examples of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high-efficiency cordwood heating systems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1539" y="1205542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 err="1">
                <a:solidFill>
                  <a:prstClr val="black"/>
                </a:solidFill>
                <a:latin typeface="Avenir Black"/>
                <a:cs typeface="Avenir Black"/>
              </a:rPr>
              <a:t>Tarm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 USA: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boiler of 100,000 – 198,000 Btu/hour @ 80% efficient.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Tarm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gasification boiler for home heating in Palmer, AK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7587" y="2246927"/>
            <a:ext cx="8351493" cy="161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GARN boiler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heats seven homes &amp; a laundromat in Dot Lake, AK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900,000 Btu/hour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Uses 4,400 gallons of water.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Replaces 7,000 gallons of fuel oil per year.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Very low emissions when compared to other wood systems by EPA.</a:t>
            </a:r>
          </a:p>
        </p:txBody>
      </p:sp>
    </p:spTree>
    <p:extLst>
      <p:ext uri="{BB962C8B-B14F-4D97-AF65-F5344CB8AC3E}">
        <p14:creationId xmlns:p14="http://schemas.microsoft.com/office/powerpoint/2010/main" val="97662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618" y="2622994"/>
            <a:ext cx="8351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prstClr val="black"/>
                </a:solidFill>
                <a:latin typeface="Avenir Black"/>
                <a:cs typeface="Avenir Black"/>
              </a:rPr>
              <a:t>3.4: Buyer’s guide to sourcing </a:t>
            </a:r>
            <a:br>
              <a:rPr lang="en-US" sz="4000" b="1" i="1">
                <a:solidFill>
                  <a:prstClr val="black"/>
                </a:solidFill>
                <a:latin typeface="Avenir Black"/>
                <a:cs typeface="Avenir Black"/>
              </a:rPr>
            </a:br>
            <a:r>
              <a:rPr lang="en-US" sz="4000" b="1" i="1">
                <a:solidFill>
                  <a:prstClr val="black"/>
                </a:solidFill>
                <a:latin typeface="Avenir Black"/>
                <a:cs typeface="Avenir Black"/>
              </a:rPr>
              <a:t>wood chip energy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8" name="Oval 7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ardrop 8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23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67192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Is wood biomass the right choice?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6146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A buyer’s guide to sourcing wood heating fuel in the northeastern US, BERC (2014)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4296" y="675470"/>
            <a:ext cx="8351493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Wood energy is becoming a popular choice for those who want to stabilize their fuel prices and reduce their use of fossil fuels.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6442" y="1542343"/>
            <a:ext cx="8351493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When is wood the right choice? </a:t>
            </a:r>
          </a:p>
          <a:p>
            <a:pPr marL="1588" indent="-1588">
              <a:lnSpc>
                <a:spcPct val="120000"/>
              </a:lnSpc>
            </a:pPr>
            <a:endParaRPr lang="en-US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Begin by answering these three questions: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5" y="2698684"/>
            <a:ext cx="83514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1. How much will the fuel cost?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8986" y="3203257"/>
            <a:ext cx="83514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2. Will the supply be reliable?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6967" y="3707830"/>
            <a:ext cx="83514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3. Where specifically will the fuel come from?</a:t>
            </a:r>
          </a:p>
        </p:txBody>
      </p:sp>
    </p:spTree>
    <p:extLst>
      <p:ext uri="{BB962C8B-B14F-4D97-AF65-F5344CB8AC3E}">
        <p14:creationId xmlns:p14="http://schemas.microsoft.com/office/powerpoint/2010/main" val="394171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66650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Where do woodchips come from?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6146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A buyer’s guide to sourcing wood heating fuel in the northeastern US, BERC (2014)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4296" y="675470"/>
            <a:ext cx="8351493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Traditionally, woodchips are produced as a co-product by sawmills and wood processors. But sawmills have declined in the Northeast.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4296" y="1637707"/>
            <a:ext cx="2463553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Today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, most chips are 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produced by 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harvesters and 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chipping contractors.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510" y="1423367"/>
            <a:ext cx="6070600" cy="5003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6315" y="3377704"/>
            <a:ext cx="2463553" cy="274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Low-quality wood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used for chips is usually harvested only as the better timber is cut.</a:t>
            </a:r>
          </a:p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Cutting only low-quality wood is not as economically feasible.</a:t>
            </a:r>
          </a:p>
        </p:txBody>
      </p:sp>
    </p:spTree>
    <p:extLst>
      <p:ext uri="{BB962C8B-B14F-4D97-AF65-F5344CB8AC3E}">
        <p14:creationId xmlns:p14="http://schemas.microsoft.com/office/powerpoint/2010/main" val="392055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62108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What type of wood is chipped?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6146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A buyer’s guide to sourcing wood heating fuel in the northeastern US, BERC (2014)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4296" y="675470"/>
            <a:ext cx="83514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Chips can be made from many tree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species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 and tree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components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223" y="2486412"/>
            <a:ext cx="6472886" cy="39752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1666" y="1069043"/>
            <a:ext cx="83514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Tops and limbs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are often chipped in the woods.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1666" y="1462616"/>
            <a:ext cx="83514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Whole trees 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can be chipped in the woods.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666" y="1856189"/>
            <a:ext cx="8351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Bole chips 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made by chipping stems of low-quality trees now produces most wood chips used for heating. Often chipped in yards</a:t>
            </a:r>
          </a:p>
        </p:txBody>
      </p:sp>
    </p:spTree>
    <p:extLst>
      <p:ext uri="{BB962C8B-B14F-4D97-AF65-F5344CB8AC3E}">
        <p14:creationId xmlns:p14="http://schemas.microsoft.com/office/powerpoint/2010/main" val="228794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52928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How expensive &amp; reliable?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6146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A buyer’s guide to sourcing wood heating fuel in the northeastern US, BERC (2014)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4296" y="675470"/>
            <a:ext cx="8351493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Chips cost less than fossil fuels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, typically less than half of the cost.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In 2014, chips for heating cost $45 - $65 per green ton.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Chip prices are less volatile than fossil fuel prices.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In Vermont, prices have increased 2% since 2000.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4957" y="2215703"/>
            <a:ext cx="8351493" cy="3407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Factors that impact cost: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Wood source &amp; production costs.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Strength of the saw log market.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Regional balance of supply &amp; demand for low-quality wood. Other uses: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Pulp mills (paper mills);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Power plants; and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Pellet mills.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Trucking distances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Demand and demand seasonality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Woodchip quality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36400" y="3592983"/>
            <a:ext cx="539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FF"/>
                </a:solidFill>
                <a:sym typeface="Wingdings"/>
              </a:rPr>
              <a:t> Lower demand frees up low-quality wood for energy</a:t>
            </a:r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2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67508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Can I track the origin of my chips?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6146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A buyer’s guide to sourcing wood heating fuel in the northeastern US, BERC (2014)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4296" y="675470"/>
            <a:ext cx="8351493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If you buy chips directly from the forest harvest location documenting the source of the chips is fairly simple.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4957" y="1580649"/>
            <a:ext cx="8351493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However, in practice tracking chip origin is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rarely simple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Wood is often aggregated from several logging jobs prior to chipping;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And chips aren’t usually segregated by origin.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5491" y="2836780"/>
            <a:ext cx="8351493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Buying chips from specific management processes is possible but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costs more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Verification is required.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4957" y="3737077"/>
            <a:ext cx="83514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1</a:t>
            </a:r>
            <a:r>
              <a:rPr lang="en-US" baseline="30000" dirty="0">
                <a:solidFill>
                  <a:prstClr val="black"/>
                </a:solidFill>
                <a:latin typeface="Avenir Black"/>
                <a:cs typeface="Avenir Black"/>
              </a:rPr>
              <a:t>st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-party verification: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logger self-verifies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4423" y="4169438"/>
            <a:ext cx="8351493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2nd-party verification: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consumer verifies by assessing the supplier’s records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3889" y="4919327"/>
            <a:ext cx="8351493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3rd-party verification: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sourcing is verified by someone with a vested interest who is not the producer or consumer. Considered the most rigorous.</a:t>
            </a:r>
          </a:p>
        </p:txBody>
      </p:sp>
    </p:spTree>
    <p:extLst>
      <p:ext uri="{BB962C8B-B14F-4D97-AF65-F5344CB8AC3E}">
        <p14:creationId xmlns:p14="http://schemas.microsoft.com/office/powerpoint/2010/main" val="103780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47628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National Life case study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6146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A buyer’s guide to sourcing wood heating fuel in the northeastern US, BERC (2014)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4296" y="675470"/>
            <a:ext cx="8351493" cy="407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National Life (Montpelier) heats their HQ with wood chips.</a:t>
            </a:r>
          </a:p>
          <a:p>
            <a:pPr marL="1588" indent="-1588">
              <a:lnSpc>
                <a:spcPct val="120000"/>
              </a:lnSpc>
            </a:pPr>
            <a:endParaRPr lang="en-US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Bids for long-term supply asked about price, quality, reputation and source.</a:t>
            </a:r>
          </a:p>
          <a:p>
            <a:pPr marL="1588" indent="-1588">
              <a:lnSpc>
                <a:spcPct val="120000"/>
              </a:lnSpc>
            </a:pPr>
            <a:endParaRPr lang="en-US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1588" indent="-1588">
              <a:lnSpc>
                <a:spcPct val="120000"/>
              </a:lnSpc>
            </a:pP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Limlaw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Pulpwood &amp; Chipping (Topsham VT) has the contract.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Wood comes from a 50-mile radius.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Sourced from 50 small suppliers.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Most is cut by under the guidance of a forester;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But only a small fraction is 3</a:t>
            </a:r>
            <a:r>
              <a:rPr lang="en-US" baseline="30000" dirty="0">
                <a:solidFill>
                  <a:prstClr val="black"/>
                </a:solidFill>
                <a:latin typeface="Avenir Medium"/>
                <a:cs typeface="Avenir Medium"/>
              </a:rPr>
              <a:t>rd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-party certified by FSC, SFI or 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TreeFarm</a:t>
            </a:r>
            <a:endParaRPr lang="en-US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endParaRPr lang="en-US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National Life would like to buy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more certified material but it just isn’t available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4913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63544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Wood sourcing template (BERC)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73" y="715904"/>
            <a:ext cx="7911444" cy="610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98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24646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schemeClr val="bg1"/>
                </a:solidFill>
                <a:latin typeface="Avenir Heavy"/>
                <a:cs typeface="Avenir Heavy"/>
              </a:rPr>
              <a:t>EROI values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5964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Energy return on investment (EROI) of different wood products, </a:t>
            </a:r>
            <a:r>
              <a:rPr lang="en-US" sz="1400" dirty="0" err="1"/>
              <a:t>Pandur</a:t>
            </a:r>
            <a:r>
              <a:rPr lang="en-US" sz="1400" dirty="0"/>
              <a:t> et al.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4296" y="644015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Energy return on investment values show how much energy is produced by a fuel as a ratio of the amount of energy used to produce the fuel.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The higher the EROI the better.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096741"/>
              </p:ext>
            </p:extLst>
          </p:nvPr>
        </p:nvGraphicFramePr>
        <p:xfrm>
          <a:off x="5058776" y="1432479"/>
          <a:ext cx="2722738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4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779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Fuel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EROI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779">
                <a:tc>
                  <a:txBody>
                    <a:bodyPr/>
                    <a:lstStyle/>
                    <a:p>
                      <a:r>
                        <a:rPr lang="en-US" sz="1600"/>
                        <a:t>domestic</a:t>
                      </a:r>
                      <a:r>
                        <a:rPr lang="en-US" sz="1600" baseline="0"/>
                        <a:t> oil (1930)</a:t>
                      </a:r>
                      <a:endParaRPr lang="en-US" sz="16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100:1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779">
                <a:tc>
                  <a:txBody>
                    <a:bodyPr/>
                    <a:lstStyle/>
                    <a:p>
                      <a:r>
                        <a:rPr lang="en-US" sz="1600"/>
                        <a:t>coal (2005)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80:1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779">
                <a:tc>
                  <a:txBody>
                    <a:bodyPr/>
                    <a:lstStyle/>
                    <a:p>
                      <a:r>
                        <a:rPr lang="en-US" sz="1600"/>
                        <a:t>hydroelectric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40:1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779">
                <a:tc>
                  <a:txBody>
                    <a:bodyPr/>
                    <a:lstStyle/>
                    <a:p>
                      <a:r>
                        <a:rPr lang="en-US" sz="1600"/>
                        <a:t>Imported oil (1970)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38:1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779">
                <a:tc>
                  <a:txBody>
                    <a:bodyPr/>
                    <a:lstStyle/>
                    <a:p>
                      <a:r>
                        <a:rPr lang="en-US" sz="1600"/>
                        <a:t>domestic oil (1970)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37:1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779">
                <a:tc>
                  <a:txBody>
                    <a:bodyPr/>
                    <a:lstStyle/>
                    <a:p>
                      <a:r>
                        <a:rPr lang="en-US" sz="1600" b="1"/>
                        <a:t>firewood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/>
                        <a:t>30:1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779">
                <a:tc>
                  <a:txBody>
                    <a:bodyPr/>
                    <a:lstStyle/>
                    <a:p>
                      <a:r>
                        <a:rPr lang="en-US" sz="1600"/>
                        <a:t>Imported oil (2005)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30:1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779">
                <a:tc>
                  <a:txBody>
                    <a:bodyPr/>
                    <a:lstStyle/>
                    <a:p>
                      <a:r>
                        <a:rPr lang="en-US" sz="1600"/>
                        <a:t>wind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28:1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779">
                <a:tc>
                  <a:txBody>
                    <a:bodyPr/>
                    <a:lstStyle/>
                    <a:p>
                      <a:r>
                        <a:rPr lang="en-US" sz="1600"/>
                        <a:t>natural gas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16:1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779">
                <a:tc>
                  <a:txBody>
                    <a:bodyPr/>
                    <a:lstStyle/>
                    <a:p>
                      <a:r>
                        <a:rPr lang="en-US" sz="1600"/>
                        <a:t>nuclear energy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16:1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779">
                <a:tc>
                  <a:txBody>
                    <a:bodyPr/>
                    <a:lstStyle/>
                    <a:p>
                      <a:r>
                        <a:rPr lang="en-US" sz="1600"/>
                        <a:t>domestic</a:t>
                      </a:r>
                      <a:r>
                        <a:rPr lang="en-US" sz="1600" baseline="0"/>
                        <a:t> oil (2000)</a:t>
                      </a:r>
                      <a:endParaRPr lang="en-US" sz="16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9:1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1779">
                <a:tc>
                  <a:txBody>
                    <a:bodyPr/>
                    <a:lstStyle/>
                    <a:p>
                      <a:r>
                        <a:rPr lang="en-US" sz="1600"/>
                        <a:t>solar</a:t>
                      </a:r>
                      <a:r>
                        <a:rPr lang="en-US" sz="1600" baseline="0"/>
                        <a:t> photovoltaic</a:t>
                      </a:r>
                      <a:endParaRPr lang="en-US" sz="16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6:1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1779">
                <a:tc>
                  <a:txBody>
                    <a:bodyPr/>
                    <a:lstStyle/>
                    <a:p>
                      <a:r>
                        <a:rPr lang="en-US" sz="1600"/>
                        <a:t>tar sands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6:1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1779">
                <a:tc>
                  <a:txBody>
                    <a:bodyPr/>
                    <a:lstStyle/>
                    <a:p>
                      <a:r>
                        <a:rPr lang="en-US" sz="1600"/>
                        <a:t>biodiesel and ethanol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2:1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9102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618" y="2622994"/>
            <a:ext cx="8351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prstClr val="black"/>
                </a:solidFill>
                <a:latin typeface="Avenir Black"/>
                <a:cs typeface="Avenir Black"/>
              </a:rPr>
              <a:t>3.5: Woodchip heating systems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8" name="Oval 7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ardrop 8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1746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39152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When to use chips?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4296" y="675470"/>
            <a:ext cx="8351493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5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Woodchip systems are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cost-effective 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where: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Conventional (fossil) fuels are expensive;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In larger facilities;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Financed for 10 years or more; and / or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There are state funds to subsidize installation.</a:t>
            </a:r>
          </a:p>
        </p:txBody>
      </p:sp>
    </p:spTree>
    <p:extLst>
      <p:ext uri="{BB962C8B-B14F-4D97-AF65-F5344CB8AC3E}">
        <p14:creationId xmlns:p14="http://schemas.microsoft.com/office/powerpoint/2010/main" val="2272443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48570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Wood combustion FAQs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4296" y="675470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Q: Doesn’t this require a lot of labor?</a:t>
            </a:r>
          </a:p>
          <a:p>
            <a:pPr marL="1588" indent="-1588"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A: Depends on the degree of automation. Systems loaded with a tractor require an extra 30’ a day from the operator.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5618" y="1709336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Q: Isn’t wood fuel a fire hazard?</a:t>
            </a:r>
          </a:p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A: Green chips are 50% water and won’t ignite outside of the furnace.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6279" y="2418457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Q: Won’t the system increase truck traffic?</a:t>
            </a:r>
          </a:p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A: Depends: may be several times a week or once every few months.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0104" y="3060730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Q: Won’t the wood smoke be a health hazard?</a:t>
            </a:r>
          </a:p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A: Large institutional systems are designed to meet air quality standards.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7347" y="4455043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Q: Isn’t wood ash toxic?</a:t>
            </a:r>
          </a:p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A: No, wood ash is used as an agricultural fertilizer.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6279" y="3757844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Q: Won’t the wood smoke cause acid rain?</a:t>
            </a:r>
          </a:p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A: No, wood fuel doesn’t produce 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SOx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6279" y="5070589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Q: Is there enough wood in the region to increase use of wood fuel?</a:t>
            </a:r>
          </a:p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A: Yes, the Northeast has underutilized stocks of low-grade wood.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211" y="5719559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Q: Is wood heat cheaper than gas or oil heat?</a:t>
            </a:r>
          </a:p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A: It has been over the last twenty years, but may not be right now.</a:t>
            </a:r>
          </a:p>
        </p:txBody>
      </p:sp>
    </p:spTree>
    <p:extLst>
      <p:ext uri="{BB962C8B-B14F-4D97-AF65-F5344CB8AC3E}">
        <p14:creationId xmlns:p14="http://schemas.microsoft.com/office/powerpoint/2010/main" val="3193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45164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What about the chips?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4296" y="675470"/>
            <a:ext cx="835149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50000"/>
              </a:lnSpc>
            </a:pP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Moisture content 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of green chips varies between 30 – 55% moisture.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Varies by species, season &amp; handling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4957" y="1810296"/>
            <a:ext cx="8351493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Hardwood or softwood?</a:t>
            </a:r>
          </a:p>
          <a:p>
            <a:pPr marL="1588" indent="-1588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Hardwood is more common in the Northeast.</a:t>
            </a:r>
          </a:p>
          <a:p>
            <a:pPr marL="1588" indent="-1588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Hardwood is denser and has up to 10% less moisture.</a:t>
            </a:r>
          </a:p>
          <a:p>
            <a:pPr marL="1588" indent="-1588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Thus, hardwood has a higher energy density.</a:t>
            </a:r>
          </a:p>
        </p:txBody>
      </p:sp>
    </p:spTree>
    <p:extLst>
      <p:ext uri="{BB962C8B-B14F-4D97-AF65-F5344CB8AC3E}">
        <p14:creationId xmlns:p14="http://schemas.microsoft.com/office/powerpoint/2010/main" val="197997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40592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A woodchip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4296" y="675470"/>
            <a:ext cx="8351493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5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Woodchip systems include these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components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Large volume fuel storage – above or below ground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Method of moving fuel from storage to burner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Burner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Boiler – larger than fossil fuel boiler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Chimney for exhaust – taller to deal with particulates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4296" y="3404488"/>
            <a:ext cx="835149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Fuel is delivered more frequently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than at fossil fuel plants.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5 – 6 truckloads of chips are equivalent to 1 oil tanker</a:t>
            </a:r>
          </a:p>
        </p:txBody>
      </p:sp>
    </p:spTree>
    <p:extLst>
      <p:ext uri="{BB962C8B-B14F-4D97-AF65-F5344CB8AC3E}">
        <p14:creationId xmlns:p14="http://schemas.microsoft.com/office/powerpoint/2010/main" val="49687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64997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Woodchip transport &amp; unloading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8601" y="814198"/>
            <a:ext cx="5018026" cy="2254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Fuel is delivered more frequently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than at fossil fuel plants.</a:t>
            </a:r>
          </a:p>
          <a:p>
            <a:pPr marL="1588" indent="-1588">
              <a:lnSpc>
                <a:spcPct val="110000"/>
              </a:lnSpc>
            </a:pPr>
            <a:endParaRPr lang="en-US" sz="10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5 – 6 truckloads of chips are equivalent to 1 oil tanker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sz="10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 40-foot tractor trailer caries 2,400 cubic feet or about 25 tons.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627" y="817648"/>
            <a:ext cx="3579994" cy="56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437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42189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Fuel storage systems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4296" y="675470"/>
            <a:ext cx="8351493" cy="161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Woodchips are usually stored below ground.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Below-ground systems 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have these advantages over above-ground systems.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Chips are less likely to freeze.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Gravity can be used to unload trucks.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Less visually obtrusive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4957" y="2451930"/>
            <a:ext cx="8351493" cy="130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Doors must be operable in all weather conditions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and can be: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Horizontal (level with ground)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Sloped; or 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Vertical.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4957" y="3908849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Volume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must allow enough storage to compensate for a missed delivery.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And deliveries must be made before the previous delivery is gone!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For a school-sized system, one load might last a week to a few months.</a:t>
            </a:r>
          </a:p>
        </p:txBody>
      </p:sp>
    </p:spTree>
    <p:extLst>
      <p:ext uri="{BB962C8B-B14F-4D97-AF65-F5344CB8AC3E}">
        <p14:creationId xmlns:p14="http://schemas.microsoft.com/office/powerpoint/2010/main" val="362386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42189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Fuel storage systems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4296" y="675470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Vertical doors:</a:t>
            </a:r>
          </a:p>
          <a:p>
            <a:pPr marL="1588" indent="-1588"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The trailer has a hydraulic floor that self-unloads into the bay.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99" y="1639969"/>
            <a:ext cx="7913098" cy="42661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5899" y="4461982"/>
            <a:ext cx="3969076" cy="1570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48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42189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Fuel storage systems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4296" y="675470"/>
            <a:ext cx="835149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Horizontal doors: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 are seen on the lower right.</a:t>
            </a:r>
          </a:p>
        </p:txBody>
      </p:sp>
      <p:sp>
        <p:nvSpPr>
          <p:cNvPr id="6" name="Rectangle 5"/>
          <p:cNvSpPr/>
          <p:nvPr/>
        </p:nvSpPr>
        <p:spPr>
          <a:xfrm>
            <a:off x="625899" y="4461982"/>
            <a:ext cx="3969076" cy="1570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94" y="1067885"/>
            <a:ext cx="7172953" cy="541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539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42189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Fuel storage systems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4296" y="675470"/>
            <a:ext cx="835149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Sloped doors: 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are seen on the lower center.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625899" y="4461982"/>
            <a:ext cx="3969076" cy="1570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68" y="1535821"/>
            <a:ext cx="7983598" cy="473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43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7264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srgbClr val="FFFFFF"/>
                </a:solidFill>
                <a:latin typeface="Avenir Heavy"/>
                <a:cs typeface="Avenir Heavy"/>
              </a:rPr>
              <a:t>Wood fuel comparisons (2012, 2019)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0694" y="6289199"/>
            <a:ext cx="3475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Vermont sustainable heating initiative (2012)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4296" y="644015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How do values for wood stack up?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Less processing allows greater EROEI values.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033893"/>
              </p:ext>
            </p:extLst>
          </p:nvPr>
        </p:nvGraphicFramePr>
        <p:xfrm>
          <a:off x="420694" y="1704998"/>
          <a:ext cx="8517566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5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7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3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0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FFFF"/>
                          </a:solidFill>
                        </a:rPr>
                        <a:t>Fuel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>
                          <a:solidFill>
                            <a:srgbClr val="FFFFFF"/>
                          </a:solidFill>
                        </a:rPr>
                        <a:t>Price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>
                          <a:solidFill>
                            <a:srgbClr val="FFFFFF"/>
                          </a:solidFill>
                        </a:rPr>
                        <a:t>Thermal</a:t>
                      </a:r>
                      <a:r>
                        <a:rPr lang="en-US" b="1" baseline="0">
                          <a:solidFill>
                            <a:srgbClr val="FFFFFF"/>
                          </a:solidFill>
                        </a:rPr>
                        <a:t> efficiency</a:t>
                      </a:r>
                      <a:endParaRPr lang="en-US" b="1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>
                          <a:solidFill>
                            <a:srgbClr val="FFFFFF"/>
                          </a:solidFill>
                        </a:rPr>
                        <a:t>$/</a:t>
                      </a:r>
                      <a:r>
                        <a:rPr lang="en-US" b="1" err="1">
                          <a:solidFill>
                            <a:srgbClr val="FFFFFF"/>
                          </a:solidFill>
                        </a:rPr>
                        <a:t>Mbtu</a:t>
                      </a:r>
                      <a:r>
                        <a:rPr lang="en-US" b="1">
                          <a:solidFill>
                            <a:srgbClr val="FFFFFF"/>
                          </a:solidFill>
                        </a:rPr>
                        <a:t>*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</a:rPr>
                        <a:t>EROEI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cord wood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$200-300/cord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50 - 60%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highlight>
                            <a:srgbClr val="C0C0C0"/>
                          </a:highlight>
                        </a:rPr>
                        <a:t>$15.15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50:1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wood chips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$80/ton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highlight>
                          <a:srgbClr val="C0C0C0"/>
                        </a:highligh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18:1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wood pellets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$260/ton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80</a:t>
                      </a:r>
                      <a:r>
                        <a:rPr lang="en-US" baseline="0"/>
                        <a:t> - 85</a:t>
                      </a:r>
                      <a:r>
                        <a:rPr lang="en-US"/>
                        <a:t>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highlight>
                            <a:srgbClr val="C0C0C0"/>
                          </a:highlight>
                        </a:rPr>
                        <a:t>$15.15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15:1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co-op wood pellets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$120/ton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80 - 85%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highlight>
                            <a:srgbClr val="C0C0C0"/>
                          </a:highlight>
                        </a:rPr>
                        <a:t>$9.09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15:1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fuel oil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$2.81/gallon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70%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highlight>
                            <a:srgbClr val="C0C0C0"/>
                          </a:highlight>
                        </a:rPr>
                        <a:t>$41.20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9:1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natural</a:t>
                      </a:r>
                      <a:r>
                        <a:rPr lang="en-US" baseline="0"/>
                        <a:t> gas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$17.07/TCF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80%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highlight>
                            <a:srgbClr val="C0C0C0"/>
                          </a:highlight>
                        </a:rPr>
                        <a:t>$54.74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16:1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39185" y="4404240"/>
            <a:ext cx="7147971" cy="90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>
                <a:solidFill>
                  <a:prstClr val="black"/>
                </a:solidFill>
                <a:latin typeface="+mj-lt"/>
                <a:cs typeface="Avenir Medium"/>
              </a:rPr>
              <a:t>* $/million Btu</a:t>
            </a:r>
          </a:p>
          <a:p>
            <a:pPr>
              <a:lnSpc>
                <a:spcPct val="110000"/>
              </a:lnSpc>
            </a:pPr>
            <a:r>
              <a:rPr lang="en-US" sz="1600">
                <a:solidFill>
                  <a:prstClr val="black"/>
                </a:solidFill>
                <a:latin typeface="+mj-lt"/>
                <a:cs typeface="Avenir Medium"/>
              </a:rPr>
              <a:t>EROEI = energy return on energy investment: </a:t>
            </a:r>
            <a:br>
              <a:rPr lang="en-US" sz="1600">
                <a:solidFill>
                  <a:prstClr val="black"/>
                </a:solidFill>
                <a:latin typeface="+mj-lt"/>
                <a:cs typeface="Avenir Medium"/>
              </a:rPr>
            </a:br>
            <a:r>
              <a:rPr lang="en-US" sz="1600">
                <a:solidFill>
                  <a:prstClr val="black"/>
                </a:solidFill>
                <a:latin typeface="+mj-lt"/>
                <a:cs typeface="Avenir Medium"/>
              </a:rPr>
              <a:t>	     EROEI depends on distance transported &amp; system efficiency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5618" y="6494521"/>
            <a:ext cx="8010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Residential wood heat: a non-commercial service in support of responsible home heating with wood  (2016)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1058" y="5557388"/>
            <a:ext cx="8351493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600" i="1">
                <a:solidFill>
                  <a:prstClr val="black"/>
                </a:solidFill>
                <a:latin typeface="Avenir Medium"/>
                <a:cs typeface="Avenir Medium"/>
              </a:rPr>
              <a:t>Other studies find higher whole-tree wood chip EROI values of ~27:1 </a:t>
            </a:r>
          </a:p>
        </p:txBody>
      </p:sp>
    </p:spTree>
    <p:extLst>
      <p:ext uri="{BB962C8B-B14F-4D97-AF65-F5344CB8AC3E}">
        <p14:creationId xmlns:p14="http://schemas.microsoft.com/office/powerpoint/2010/main" val="20984916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42189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Fuel storage systems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4296" y="675470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Above-grade chip storage 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is sometimes used when below-grade systems are impossible, or when tractors are available for manual fuel loading.</a:t>
            </a:r>
          </a:p>
        </p:txBody>
      </p:sp>
      <p:sp>
        <p:nvSpPr>
          <p:cNvPr id="6" name="Rectangle 5"/>
          <p:cNvSpPr/>
          <p:nvPr/>
        </p:nvSpPr>
        <p:spPr>
          <a:xfrm>
            <a:off x="625899" y="4461982"/>
            <a:ext cx="3969076" cy="1570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10" y="1372584"/>
            <a:ext cx="8013700" cy="3797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38" y="2699360"/>
            <a:ext cx="3717444" cy="383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759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654"/>
          <a:stretch/>
        </p:blipFill>
        <p:spPr>
          <a:xfrm>
            <a:off x="558800" y="1671154"/>
            <a:ext cx="8013700" cy="47350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59596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Fuel storage bins &amp; conveyers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4296" y="742318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Chip bins often have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hydraulic scraper systems 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used to move chips toward the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conveyer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 that feeds chips into the combustion unit.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Traveling augers 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are also reliable.</a:t>
            </a:r>
          </a:p>
        </p:txBody>
      </p:sp>
    </p:spTree>
    <p:extLst>
      <p:ext uri="{BB962C8B-B14F-4D97-AF65-F5344CB8AC3E}">
        <p14:creationId xmlns:p14="http://schemas.microsoft.com/office/powerpoint/2010/main" val="42081407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59596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Fuel storage bins &amp; conveyers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625899" y="4461982"/>
            <a:ext cx="3969076" cy="1570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29" y="752015"/>
            <a:ext cx="8571278" cy="556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49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65670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Combustion systems: the furnace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625899" y="4461982"/>
            <a:ext cx="3969076" cy="1570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4296" y="742318"/>
            <a:ext cx="835149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The part of the system where combustion happens is called the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furnace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9101" y="1287133"/>
            <a:ext cx="8351493" cy="4722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77813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1. Fuel is injected into the furnace with the final auger or belt, called the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stoker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and onto a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grate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that is flat or sloping.</a:t>
            </a:r>
          </a:p>
          <a:p>
            <a:pPr marL="288925" indent="-277813">
              <a:lnSpc>
                <a:spcPct val="110000"/>
              </a:lnSpc>
            </a:pPr>
            <a:endParaRPr lang="en-US" sz="10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8925" indent="-277813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2. Combustion air is added, often both above and below the grate.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-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Under-fire air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helps to volatilize the wood, creating wood gas.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-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Over-fire air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creates turbulence and allows complete gas combustion</a:t>
            </a:r>
          </a:p>
          <a:p>
            <a:pPr marL="288925" indent="-277813">
              <a:lnSpc>
                <a:spcPct val="110000"/>
              </a:lnSpc>
            </a:pPr>
            <a:endParaRPr lang="en-US" sz="10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8925" indent="-277813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3. The fuel is burned on the grate to create heat.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-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Moving grates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create uniform combustion &amp; move ash.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- Water cooling may be used to keep surfaces from warping in high heat.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- Combustion chamber is lined with ‘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refractory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’ to insulate &amp; reflect heat back.</a:t>
            </a:r>
          </a:p>
          <a:p>
            <a:pPr marL="288925" indent="-277813">
              <a:lnSpc>
                <a:spcPct val="110000"/>
              </a:lnSpc>
            </a:pPr>
            <a:endParaRPr lang="en-US" sz="10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8925" indent="-277813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4. Hot exhaust gases flow from the furnace to the heat exchanger, transferring heat to water or air.</a:t>
            </a:r>
          </a:p>
          <a:p>
            <a:pPr marL="288925" indent="-277813">
              <a:lnSpc>
                <a:spcPct val="110000"/>
              </a:lnSpc>
              <a:buAutoNum type="arabicPeriod"/>
            </a:pPr>
            <a:endParaRPr lang="en-US" sz="10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8925" indent="-277813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5. Cooled exhaust gases are discharged through a chimney.</a:t>
            </a:r>
          </a:p>
        </p:txBody>
      </p:sp>
    </p:spTree>
    <p:extLst>
      <p:ext uri="{BB962C8B-B14F-4D97-AF65-F5344CB8AC3E}">
        <p14:creationId xmlns:p14="http://schemas.microsoft.com/office/powerpoint/2010/main" val="30754776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65670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Combustion systems: the furnace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625899" y="4461982"/>
            <a:ext cx="3969076" cy="1570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4296" y="742318"/>
            <a:ext cx="835149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A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direct burn furnace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22"/>
          <a:stretch/>
        </p:blipFill>
        <p:spPr>
          <a:xfrm>
            <a:off x="1403556" y="1167100"/>
            <a:ext cx="6470444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760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65670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Combustion systems: the furnace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625899" y="4461982"/>
            <a:ext cx="3969076" cy="1570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4296" y="742318"/>
            <a:ext cx="835149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A two-chamber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furnace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21" y="1969889"/>
            <a:ext cx="8791098" cy="43470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2521" y="1969889"/>
            <a:ext cx="1769141" cy="9379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792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66605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Critical conditions for combustion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625899" y="4461982"/>
            <a:ext cx="3969076" cy="1570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4296" y="742318"/>
            <a:ext cx="835149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Complete and efficient combustion 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requires control of critical factors.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9101" y="1287133"/>
            <a:ext cx="8351493" cy="4282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77813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1. Accurate control of the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fuel feed rate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;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- Often controlled by temperature or pressure of the boiler.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- Simpler systems use a timing system that can be adjusted.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- Some systems work well only over specific heating loads, others control the feed rate to respond to low vs. high heating loads.</a:t>
            </a:r>
          </a:p>
          <a:p>
            <a:pPr marL="288925" indent="-277813">
              <a:lnSpc>
                <a:spcPct val="110000"/>
              </a:lnSpc>
            </a:pPr>
            <a:endParaRPr lang="en-US" sz="10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8925" indent="-277813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2. Accurate control of combustion air feed to different areas within the furnace;</a:t>
            </a:r>
          </a:p>
          <a:p>
            <a:pPr marL="288925" indent="-277813">
              <a:lnSpc>
                <a:spcPct val="110000"/>
              </a:lnSpc>
            </a:pPr>
            <a:endParaRPr lang="en-US" sz="10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8925" indent="-277813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3. Turbulence of hot gases: air, wood gas, water vapor;</a:t>
            </a:r>
          </a:p>
          <a:p>
            <a:pPr marL="288925" indent="-277813">
              <a:lnSpc>
                <a:spcPct val="110000"/>
              </a:lnSpc>
            </a:pPr>
            <a:endParaRPr lang="en-US" sz="10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8925" indent="-277813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4. Ability of the furnace to hold high temperatures;</a:t>
            </a:r>
          </a:p>
          <a:p>
            <a:pPr marL="288925" indent="-277813">
              <a:lnSpc>
                <a:spcPct val="110000"/>
              </a:lnSpc>
            </a:pPr>
            <a:endParaRPr lang="en-US" sz="10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8925" indent="-277813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5. Proper furnace geometry to allow wood gases time to burn completely;</a:t>
            </a:r>
          </a:p>
          <a:p>
            <a:pPr marL="288925" indent="-277813">
              <a:lnSpc>
                <a:spcPct val="110000"/>
              </a:lnSpc>
            </a:pPr>
            <a:endParaRPr lang="en-US" sz="10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8925" indent="-277813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6. Ability to prevent ash build up.</a:t>
            </a:r>
          </a:p>
        </p:txBody>
      </p:sp>
    </p:spTree>
    <p:extLst>
      <p:ext uri="{BB962C8B-B14F-4D97-AF65-F5344CB8AC3E}">
        <p14:creationId xmlns:p14="http://schemas.microsoft.com/office/powerpoint/2010/main" val="8322513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51779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Heat exchange: the boiler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625899" y="4461982"/>
            <a:ext cx="3969076" cy="1570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4296" y="742318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Heat exchangers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 use radiation and convection to transfer the heat of combustion to the medium of heat transfer, usually water or air.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6442" y="1562644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Sizing 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of the heat exchanger must be large enough to capture the maximum amount of heat, increasing efficiency.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8589" y="2382970"/>
            <a:ext cx="3675244" cy="130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Most medium sized wood-fired systems use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water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to carry heat.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But older or larger systems sometimes use steam.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024" y="2317950"/>
            <a:ext cx="3924300" cy="4165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8589" y="4005986"/>
            <a:ext cx="3675244" cy="1780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Heat exchange reduces flue gas temperatures from 1,200 – 2,200°F to 300 - 450°F.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endParaRPr lang="en-US" sz="10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Boiler water will increase to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150 – 300°F.</a:t>
            </a:r>
          </a:p>
        </p:txBody>
      </p:sp>
    </p:spTree>
    <p:extLst>
      <p:ext uri="{BB962C8B-B14F-4D97-AF65-F5344CB8AC3E}">
        <p14:creationId xmlns:p14="http://schemas.microsoft.com/office/powerpoint/2010/main" val="243454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32164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Backup systems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64296" y="742318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Many commercial &amp; institutional biomass plants have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oil or gas backup 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using additional boilers for those fossil fuels.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6442" y="1562644"/>
            <a:ext cx="8351493" cy="3439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Backup systems might be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used when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: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heating load is too small for the biomass system’s scale;</a:t>
            </a:r>
          </a:p>
          <a:p>
            <a:pPr>
              <a:lnSpc>
                <a:spcPct val="110000"/>
              </a:lnSpc>
            </a:pPr>
            <a:endParaRPr lang="en-US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When the biomass system is being serviced;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If the woodchip bin is empty;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If the woodchip system malfunctions;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When the heating load exceeds the biomass system’s capacity both systems can be used.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4296" y="5214202"/>
            <a:ext cx="835149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Activation of backup systems can be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manual or aut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omatic.</a:t>
            </a:r>
          </a:p>
        </p:txBody>
      </p:sp>
    </p:spTree>
    <p:extLst>
      <p:ext uri="{BB962C8B-B14F-4D97-AF65-F5344CB8AC3E}">
        <p14:creationId xmlns:p14="http://schemas.microsoft.com/office/powerpoint/2010/main" val="378457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32164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Backup systems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780" y="784348"/>
            <a:ext cx="6930336" cy="567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58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4984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srgbClr val="FFFFFF"/>
                </a:solidFill>
                <a:latin typeface="Avenir Heavy"/>
                <a:cs typeface="Avenir Heavy"/>
              </a:rPr>
              <a:t>Fuel comparisons (2019)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559" y="6177687"/>
            <a:ext cx="3709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hlinkClick r:id="rId2"/>
              </a:rPr>
              <a:t>https://www.pelletheat.org/compare-fuel-costs</a:t>
            </a:r>
            <a:r>
              <a:rPr lang="en-US" sz="1400"/>
              <a:t>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4296" y="822433"/>
            <a:ext cx="3304455" cy="1912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A number of websites provide comparison tools.</a:t>
            </a:r>
          </a:p>
          <a:p>
            <a:pPr>
              <a:lnSpc>
                <a:spcPct val="110000"/>
              </a:lnSpc>
            </a:pPr>
            <a:endParaRPr lang="en-US">
              <a:solidFill>
                <a:prstClr val="black"/>
              </a:solidFill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This screenshot uses approximate Vermont costs in September of 2019.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DCD03-DED9-224E-9683-F9034A310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213" y="14530"/>
            <a:ext cx="51746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442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41889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Domestic hot water?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625899" y="4461982"/>
            <a:ext cx="3969076" cy="1570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4296" y="742318"/>
            <a:ext cx="8351493" cy="161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Most systems also use the biomass system to supply domestic hot water using a DHW heat exchanger.</a:t>
            </a:r>
          </a:p>
          <a:p>
            <a:pPr marL="1588" indent="-1588">
              <a:lnSpc>
                <a:spcPct val="110000"/>
              </a:lnSpc>
            </a:pPr>
            <a:endParaRPr lang="en-US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1588" indent="-1588"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However, if the biomass system isn’t run during the summer the facility must have an </a:t>
            </a:r>
            <a:r>
              <a:rPr lang="en-US" b="1">
                <a:solidFill>
                  <a:prstClr val="black"/>
                </a:solidFill>
                <a:latin typeface="Avenir Black"/>
                <a:cs typeface="Avenir Black"/>
              </a:rPr>
              <a:t>additional independent hot water heater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03873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35122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Emissions control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625899" y="4461982"/>
            <a:ext cx="3969076" cy="1570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4296" y="742318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Institutional &amp; commercial biomass systems usually have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very low stack emissions 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and meet state air quality standards.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296" y="1546463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Air quality regulations are usually triggered by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the size of the boiler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and heat exchanger.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Small systems may not trigger regulations.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4296" y="2634712"/>
            <a:ext cx="8351493" cy="161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Particles can be removed from stack exhaust using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cyclone separators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or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multi-cyclones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Mounted between the heat exchanger and chimney.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Larger institutional systems may used newer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‘core separators’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that are particularly effective at removing fine particles.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810" y="4458926"/>
            <a:ext cx="8351493" cy="130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Very large plants may have additional equipment to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clean gases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: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Char re-injectors;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Wet scrubbers; and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Bag houses.</a:t>
            </a:r>
          </a:p>
        </p:txBody>
      </p:sp>
    </p:spTree>
    <p:extLst>
      <p:ext uri="{BB962C8B-B14F-4D97-AF65-F5344CB8AC3E}">
        <p14:creationId xmlns:p14="http://schemas.microsoft.com/office/powerpoint/2010/main" val="70359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41885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Ash removal systems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625899" y="4461982"/>
            <a:ext cx="3969076" cy="1570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4296" y="742318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About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25 pounds of ash are produced for each ton of green biomass 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burned. Ash must be removed regularly.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Automated removal systems are available but increase capital costs.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228" y="1837811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Manual removed is done with a rake and shovel and takes 10-20 minutes per day.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Many systems continue to run during ash removal.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4160" y="2933304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Fly ash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is very fine ash that accumulates in the heat exchanger and builds on surfaces, reducing heating efficiency.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Manual cleaning is required on a schedule ranging from weekly to annually.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9092" y="4028797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In most states ash is not considered a hazardous waste and is given away or sold for use as a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valuable soil amendment.</a:t>
            </a:r>
            <a:endParaRPr lang="en-US" dirty="0">
              <a:solidFill>
                <a:prstClr val="black"/>
              </a:solidFill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5331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29439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Safety devices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625899" y="4461982"/>
            <a:ext cx="3969076" cy="1570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4296" y="742318"/>
            <a:ext cx="8351493" cy="297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All biomass combustion systems must be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equipped with safeguards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Burn-back protection prevents fire from traveling into the fuel supply;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Water-quenching system will stop combustion at extreme temperatures;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Sprinkler protection in the facility;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Air locks that prevent unintentional oxygen for accidental fires;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Fuel cut-off that stops chip conveyers when the fire fails; and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Alarm systems to alert operators of problems or danger.</a:t>
            </a:r>
          </a:p>
        </p:txBody>
      </p:sp>
    </p:spTree>
    <p:extLst>
      <p:ext uri="{BB962C8B-B14F-4D97-AF65-F5344CB8AC3E}">
        <p14:creationId xmlns:p14="http://schemas.microsoft.com/office/powerpoint/2010/main" val="16795225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18517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Chimney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625899" y="4461982"/>
            <a:ext cx="3969076" cy="1570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4296" y="742318"/>
            <a:ext cx="835149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5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The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chimney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 removes and disperses flue gases to the atmosphere.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Induced draft fans ensure consistent draft and venting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315" y="1722772"/>
            <a:ext cx="8351493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Chimney height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is determined by taking building height, geography and wind conditions into account.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chimney does not magically detoxify stack gases;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But disperses them over a wider area to reduce risk.</a:t>
            </a:r>
          </a:p>
        </p:txBody>
      </p:sp>
    </p:spTree>
    <p:extLst>
      <p:ext uri="{BB962C8B-B14F-4D97-AF65-F5344CB8AC3E}">
        <p14:creationId xmlns:p14="http://schemas.microsoft.com/office/powerpoint/2010/main" val="16970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44294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Combustion efficiency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64296" y="742318"/>
            <a:ext cx="8351493" cy="4224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5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The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efficiency of combustion 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is impacted by a number of factors: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Chemical composition of fuel – very consistent for wood biomass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Moisture content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Energy content of fuel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Steady state – consistent temperatures and gas composition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Complete combustion – monitored by low CO levels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Amount of excess air – excess air will actually cause energy loss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Stack temperatures – low temperatures indicate efficient heat transfer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Moisture loss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Typical performance: 55 – 75% steady state efficiency is typical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4296" y="5449398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Careful monitoring of the factors listed here, combined with tweaking the system, can have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significant effects on system efficiency and effectiveness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43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36124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System selection?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64296" y="742318"/>
            <a:ext cx="8351493" cy="297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5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When selecting a biomass system, consider these factors: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System sizing;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Combustion controls;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Instrumentation;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Fuel moisture;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Boiler &amp; pipe insulation; and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Multiple wood boilers.</a:t>
            </a:r>
          </a:p>
        </p:txBody>
      </p:sp>
    </p:spTree>
    <p:extLst>
      <p:ext uri="{BB962C8B-B14F-4D97-AF65-F5344CB8AC3E}">
        <p14:creationId xmlns:p14="http://schemas.microsoft.com/office/powerpoint/2010/main" val="40617284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618" y="2622994"/>
            <a:ext cx="8351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prstClr val="black"/>
                </a:solidFill>
                <a:latin typeface="Avenir Black"/>
                <a:cs typeface="Avenir Black"/>
              </a:rPr>
              <a:t>3.6: Economic analysis of </a:t>
            </a:r>
            <a:br>
              <a:rPr lang="en-US" sz="4000" b="1" i="1">
                <a:solidFill>
                  <a:prstClr val="black"/>
                </a:solidFill>
                <a:latin typeface="Avenir Black"/>
                <a:cs typeface="Avenir Black"/>
              </a:rPr>
            </a:br>
            <a:r>
              <a:rPr lang="en-US" sz="4000" b="1" i="1">
                <a:solidFill>
                  <a:prstClr val="black"/>
                </a:solidFill>
                <a:latin typeface="Avenir Black"/>
                <a:cs typeface="Avenir Black"/>
              </a:rPr>
              <a:t>wood-chip systems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8" name="Oval 7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ardrop 8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49498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43011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Preliminary feasibility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64296" y="742318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A quick analysis might look at the cost savings of installing biomass by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comparing the fuel dollar savings to a rough estimate of system cost.</a:t>
            </a:r>
            <a:endParaRPr lang="en-US">
              <a:solidFill>
                <a:prstClr val="black"/>
              </a:solidFill>
              <a:latin typeface="Avenir Medium"/>
              <a:cs typeface="Avenir Medium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4957" y="1718910"/>
            <a:ext cx="8351493" cy="2525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For example: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Biomass system cost estimate is $300,000.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Current oil fuel costs $15,000 per year.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Wood fuel cost savings are estimated at $6,000 – 7,000 per year, a 40 – 50% reduction in fuel costs.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Payback?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	</a:t>
            </a:r>
            <a:r>
              <a:rPr lang="en-US" u="sng" dirty="0">
                <a:solidFill>
                  <a:prstClr val="black"/>
                </a:solidFill>
                <a:latin typeface="Avenir Medium"/>
                <a:cs typeface="Avenir Medium"/>
              </a:rPr>
              <a:t>$300,000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  =  50 years!</a:t>
            </a:r>
            <a:endParaRPr lang="en-US" u="sng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			  $6,000</a:t>
            </a:r>
          </a:p>
        </p:txBody>
      </p:sp>
    </p:spTree>
    <p:extLst>
      <p:ext uri="{BB962C8B-B14F-4D97-AF65-F5344CB8AC3E}">
        <p14:creationId xmlns:p14="http://schemas.microsoft.com/office/powerpoint/2010/main" val="389604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56190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Cost-effectiveness modeling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64296" y="742318"/>
            <a:ext cx="8351493" cy="130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Theses analyses assume that a school district is looking to replace existing heating systems with wood energy systems and that the school district bears the full capital costs of the system.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Wood systems have </a:t>
            </a:r>
            <a:r>
              <a:rPr lang="en-US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higher capital costs, but often lower fuel costs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54260"/>
            <a:ext cx="79248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64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618" y="2622994"/>
            <a:ext cx="8351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prstClr val="black"/>
                </a:solidFill>
                <a:latin typeface="Avenir Black"/>
                <a:cs typeface="Avenir Black"/>
              </a:rPr>
              <a:t>3.2: Residential heating: </a:t>
            </a:r>
            <a:br>
              <a:rPr lang="en-US" sz="4000" b="1" i="1">
                <a:solidFill>
                  <a:prstClr val="black"/>
                </a:solidFill>
                <a:latin typeface="Avenir Black"/>
                <a:cs typeface="Avenir Black"/>
              </a:rPr>
            </a:br>
            <a:r>
              <a:rPr lang="en-US" sz="4000" b="1" i="1">
                <a:solidFill>
                  <a:prstClr val="black"/>
                </a:solidFill>
                <a:latin typeface="Avenir Black"/>
                <a:cs typeface="Avenir Black"/>
              </a:rPr>
              <a:t>a case for cord wood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8" name="Oval 7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ardrop 8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58894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56190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Cost-effectiveness modeling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64296" y="742318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Theses analyses assume that a school district is looking to replace existing heating systems with wood energy systems and that the school district bears the full capital costs of the system.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2249954"/>
            <a:ext cx="78994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843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56190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Cost-effectiveness modeling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64296" y="742318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Theses analyses assume that a school district is looking to replace existing heating systems with wood energy systems and that the school district bears the full capital costs of the system.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2316800"/>
            <a:ext cx="78867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122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32156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Aug – Oct 2016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3679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hlinkClick r:id="rId2"/>
              </a:rPr>
              <a:t>www.nh.gov/oep/energy/energy-nh/fuel</a:t>
            </a:r>
            <a:r>
              <a:rPr lang="en-US" sz="1400"/>
              <a:t>-prices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970965"/>
              </p:ext>
            </p:extLst>
          </p:nvPr>
        </p:nvGraphicFramePr>
        <p:xfrm>
          <a:off x="685070" y="1630968"/>
          <a:ext cx="7853229" cy="360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2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1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1"/>
                          </a:solidFill>
                        </a:rPr>
                        <a:t>Fuel type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price/unit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heat</a:t>
                      </a:r>
                      <a:r>
                        <a:rPr lang="en-US" b="1" baseline="0">
                          <a:solidFill>
                            <a:schemeClr val="bg1"/>
                          </a:solidFill>
                        </a:rPr>
                        <a:t> content per unit (BTU)</a:t>
                      </a:r>
                      <a:endParaRPr lang="en-US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$ per million</a:t>
                      </a:r>
                      <a:r>
                        <a:rPr lang="en-US" b="1" baseline="0">
                          <a:solidFill>
                            <a:schemeClr val="bg1"/>
                          </a:solidFill>
                        </a:rPr>
                        <a:t> BTU</a:t>
                      </a:r>
                      <a:endParaRPr lang="en-US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fuel oil (#2)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$2.03/gallon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138,690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$14.61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propane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$2.58/gallon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91,333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$28.27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kerosene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$2.79/gallon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135,000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$20.64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NG (&lt; 20 </a:t>
                      </a:r>
                      <a:r>
                        <a:rPr lang="en-US" err="1"/>
                        <a:t>therms</a:t>
                      </a:r>
                      <a:r>
                        <a:rPr lang="en-US"/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$0.87/</a:t>
                      </a:r>
                      <a:r>
                        <a:rPr lang="en-US" err="1"/>
                        <a:t>therm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100,000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$8.71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NG (&gt;20</a:t>
                      </a:r>
                      <a:r>
                        <a:rPr lang="en-US" baseline="0"/>
                        <a:t> </a:t>
                      </a:r>
                      <a:r>
                        <a:rPr lang="en-US" baseline="0" err="1"/>
                        <a:t>therms</a:t>
                      </a:r>
                      <a:r>
                        <a:rPr lang="en-US" baseline="0"/>
                        <a:t>)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$0.81/</a:t>
                      </a:r>
                      <a:r>
                        <a:rPr lang="en-US" err="1"/>
                        <a:t>therm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100,000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$8.11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electricity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$0.1629/kWh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3,412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$47.76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wood pellets</a:t>
                      </a:r>
                      <a:r>
                        <a:rPr lang="en-US" baseline="0"/>
                        <a:t> (bulk)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$260.12/ton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16,500,000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$15.75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cord</a:t>
                      </a:r>
                      <a:r>
                        <a:rPr lang="en-US" baseline="0"/>
                        <a:t> wood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$315/cord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20,000,000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$15.75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7979" y="985981"/>
            <a:ext cx="611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venir Medium"/>
                <a:cs typeface="Avenir Medium"/>
              </a:rPr>
              <a:t>Current comparative fuel prices in New Hampshire, 2016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379" y="5500094"/>
            <a:ext cx="5272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venir Medium"/>
                <a:cs typeface="Avenir Medium"/>
              </a:rPr>
              <a:t>A </a:t>
            </a:r>
            <a:r>
              <a:rPr lang="en-US" err="1">
                <a:latin typeface="Avenir Black"/>
                <a:cs typeface="Avenir Black"/>
              </a:rPr>
              <a:t>therm</a:t>
            </a:r>
            <a:r>
              <a:rPr lang="en-US">
                <a:latin typeface="Avenir Medium"/>
                <a:cs typeface="Avenir Medium"/>
              </a:rPr>
              <a:t> is equal to 100 cubic feet of NG (1 CCF)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Avenir Medium"/>
                <a:cs typeface="Avenir Medium"/>
              </a:rPr>
              <a:t>So 10 </a:t>
            </a:r>
            <a:r>
              <a:rPr lang="en-US" err="1">
                <a:latin typeface="Avenir Medium"/>
                <a:cs typeface="Avenir Medium"/>
              </a:rPr>
              <a:t>therms</a:t>
            </a:r>
            <a:r>
              <a:rPr lang="en-US">
                <a:latin typeface="Avenir Medium"/>
                <a:cs typeface="Avenir Medium"/>
              </a:rPr>
              <a:t> are 1,000 cubic feet of NG.</a:t>
            </a:r>
          </a:p>
        </p:txBody>
      </p:sp>
    </p:spTree>
    <p:extLst>
      <p:ext uri="{BB962C8B-B14F-4D97-AF65-F5344CB8AC3E}">
        <p14:creationId xmlns:p14="http://schemas.microsoft.com/office/powerpoint/2010/main" val="23394915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76626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When are woodchip systems effective?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64296" y="742318"/>
            <a:ext cx="8351493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5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As a general rule, woodchip systems are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most cost-effective when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Space-heating electricity and oil prices are high;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Energy consumption is high;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The competing fuel is electricity rather than oil or gas;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A new system is being installed rather than an old system being replaced;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A </a:t>
            </a:r>
            <a:r>
              <a:rPr lang="en-US" err="1">
                <a:solidFill>
                  <a:prstClr val="black"/>
                </a:solidFill>
                <a:latin typeface="Avenir Medium"/>
                <a:cs typeface="Avenir Medium"/>
              </a:rPr>
              <a:t>hydronic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 (hot water or steam) heat distribution system is already in place.</a:t>
            </a:r>
          </a:p>
        </p:txBody>
      </p:sp>
    </p:spTree>
    <p:extLst>
      <p:ext uri="{BB962C8B-B14F-4D97-AF65-F5344CB8AC3E}">
        <p14:creationId xmlns:p14="http://schemas.microsoft.com/office/powerpoint/2010/main" val="28176037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77910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To perform a cost-effectiveness 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64296" y="742318"/>
            <a:ext cx="8351493" cy="2525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Three common methods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of evaluating the cost-effectiveness of installing a woodchip system are:</a:t>
            </a:r>
          </a:p>
          <a:p>
            <a:pPr marL="1588" indent="-1588">
              <a:lnSpc>
                <a:spcPct val="110000"/>
              </a:lnSpc>
            </a:pPr>
            <a:endParaRPr lang="en-US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Simple payback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endParaRPr lang="en-US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First-year cash flow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endParaRPr lang="en-US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Life-cycle costing</a:t>
            </a:r>
          </a:p>
        </p:txBody>
      </p:sp>
    </p:spTree>
    <p:extLst>
      <p:ext uri="{BB962C8B-B14F-4D97-AF65-F5344CB8AC3E}">
        <p14:creationId xmlns:p14="http://schemas.microsoft.com/office/powerpoint/2010/main" val="18069444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36856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1. Simple payback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4296" y="744287"/>
            <a:ext cx="8351493" cy="161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AutoNum type="arabicPeriod"/>
            </a:pP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Simple payback: 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how many years it takes to pay back (or recover) the initial investment. Payback considers that investment and the first-year net savings.</a:t>
            </a:r>
            <a:br>
              <a:rPr lang="en-US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	Payback = </a:t>
            </a:r>
            <a:r>
              <a:rPr lang="en-US" u="sng">
                <a:solidFill>
                  <a:prstClr val="black"/>
                </a:solidFill>
                <a:latin typeface="Avenir Medium"/>
                <a:cs typeface="Avenir Medium"/>
              </a:rPr>
              <a:t>$300,000 investment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  = 10 years</a:t>
            </a:r>
            <a:endParaRPr lang="en-US" u="sng">
              <a:solidFill>
                <a:prstClr val="black"/>
              </a:solidFill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                           $30,000 savings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6442" y="2591457"/>
            <a:ext cx="8351493" cy="130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This analysis is </a:t>
            </a:r>
            <a:r>
              <a:rPr lang="en-US" u="sng" dirty="0">
                <a:solidFill>
                  <a:prstClr val="black"/>
                </a:solidFill>
                <a:latin typeface="Avenir Medium"/>
                <a:cs typeface="Avenir Medium"/>
              </a:rPr>
              <a:t>simple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because it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ignores factors like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: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cost of capital;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Future cost savings;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Cost of future equipment replacement.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8588" y="4388491"/>
            <a:ext cx="835149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Remember that the strength of biomass systems is their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long-term savings.</a:t>
            </a:r>
            <a:endParaRPr lang="en-US" dirty="0">
              <a:solidFill>
                <a:prstClr val="black"/>
              </a:solidFill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672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43909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2. First-year cash flow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4296" y="744287"/>
            <a:ext cx="8351493" cy="2525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2. First-year cash flow: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Is the first-year cash outflow (loan payment) greater than the first-year cost savings?</a:t>
            </a:r>
          </a:p>
          <a:p>
            <a:pPr>
              <a:lnSpc>
                <a:spcPct val="110000"/>
              </a:lnSpc>
            </a:pPr>
            <a:endParaRPr lang="en-US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For example: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You have a 10%, 10-year loan for $250,000, thus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Annual loan payments of $40,000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Annual energy savings are $50,000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So first-year cash flow is $10,000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1752" y="4823003"/>
            <a:ext cx="835149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This short-term analysis may also miss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long-term savings.</a:t>
            </a:r>
            <a:endParaRPr lang="en-US" dirty="0">
              <a:solidFill>
                <a:prstClr val="black"/>
              </a:solidFill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2651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39628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3. Life-cycle costing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4296" y="744287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3. Life-cycle costing: 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This analysis accounts for future costs of biomass &amp; competing fuels as well as financing, maintenance, repair, replacements and the future value of the dollar.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1752" y="4823003"/>
            <a:ext cx="835149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Software is becoming available for life-cycle costing.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1752" y="1898500"/>
            <a:ext cx="8351493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Principles of life-cycle analysis: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All project costs &amp; benefits are considered for each year of the project’s life.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Short-term costs and benefits are given larger weight because future dollars may be less valuable and because we value money that we have now.</a:t>
            </a:r>
          </a:p>
        </p:txBody>
      </p:sp>
    </p:spTree>
    <p:extLst>
      <p:ext uri="{BB962C8B-B14F-4D97-AF65-F5344CB8AC3E}">
        <p14:creationId xmlns:p14="http://schemas.microsoft.com/office/powerpoint/2010/main" val="356021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60273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Grants &amp;  for biomass projects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4296" y="744287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In the Northeast some grants are available for installing wood energy plants at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schools.</a:t>
            </a:r>
            <a:endParaRPr lang="en-US">
              <a:solidFill>
                <a:prstClr val="black"/>
              </a:solidFill>
              <a:latin typeface="Avenir Medium"/>
              <a:cs typeface="Avenir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6442" y="1464319"/>
            <a:ext cx="8351493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State aid for construction projects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Green schools program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Other grants from private &amp; public sources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4296" y="3002342"/>
            <a:ext cx="8351493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Other methods of financing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include: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Loan guarantees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Third-party financing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Leasing</a:t>
            </a:r>
          </a:p>
        </p:txBody>
      </p:sp>
    </p:spTree>
    <p:extLst>
      <p:ext uri="{BB962C8B-B14F-4D97-AF65-F5344CB8AC3E}">
        <p14:creationId xmlns:p14="http://schemas.microsoft.com/office/powerpoint/2010/main" val="365491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47971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Sizing a biomass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4296" y="744287"/>
            <a:ext cx="8351493" cy="130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There are two conflicting thoughts on sizing biomass systems. But both require an accurate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peak heating load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In any case,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gross oversizing 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should be avoided because systems don</a:t>
            </a:r>
            <a:r>
              <a:rPr lang="uk-UA">
                <a:solidFill>
                  <a:prstClr val="black"/>
                </a:solidFill>
                <a:latin typeface="Avenir Medium"/>
                <a:cs typeface="Avenir Medium"/>
              </a:rPr>
              <a:t>’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t run well when they are not run at full or design capacity.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9338" y="2069502"/>
            <a:ext cx="8351493" cy="161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solidFill>
                  <a:prstClr val="black"/>
                </a:solidFill>
                <a:latin typeface="Avenir Black"/>
                <a:cs typeface="Avenir Black"/>
              </a:rPr>
              <a:t>Size to minimize use of backup fuel.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Design the system to supply all the heat needed at peak output when the system is running at full capacity.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Backup heat will be used on the rare occasions when the heating load exceeds these estimates.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4253" y="3728957"/>
            <a:ext cx="8351493" cy="161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solidFill>
                  <a:prstClr val="black"/>
                </a:solidFill>
                <a:latin typeface="Avenir Black"/>
                <a:cs typeface="Avenir Black"/>
              </a:rPr>
              <a:t>Size to minimize capital costs.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Undersize the system so that it runs at full capacity most of the time.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Backup heat will be used more frequently.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Experience suggests that this approach uses more expensive fuel and may not deliver anticipated savings.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4957" y="5407015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solidFill>
                  <a:prstClr val="black"/>
                </a:solidFill>
                <a:latin typeface="Avenir Black"/>
                <a:cs typeface="Avenir Black"/>
              </a:rPr>
              <a:t>Two boilers: </a:t>
            </a:r>
            <a:r>
              <a:rPr lang="en-US" b="1" dirty="0">
                <a:solidFill>
                  <a:prstClr val="black"/>
                </a:solidFill>
                <a:latin typeface="Avenir Medium"/>
                <a:cs typeface="Avenir Medium"/>
              </a:rPr>
              <a:t>smaller boiler is used in the shoulder seasons &amp; the larger boiler comes on as well during the colder months.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b="1" dirty="0">
                <a:solidFill>
                  <a:prstClr val="black"/>
                </a:solidFill>
                <a:latin typeface="Avenir Medium"/>
                <a:cs typeface="Avenir Medium"/>
              </a:rPr>
              <a:t>Works well for large applications.</a:t>
            </a:r>
            <a:endParaRPr lang="en-US" dirty="0">
              <a:solidFill>
                <a:prstClr val="black"/>
              </a:solidFill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7863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68723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srgbClr val="FFFFFF"/>
                </a:solidFill>
                <a:latin typeface="Avenir Heavy"/>
                <a:cs typeface="Avenir Heavy"/>
              </a:rPr>
              <a:t>Vermont residential heating (2012)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63308" y="6202834"/>
            <a:ext cx="3475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Vermont sustainable heating initiative (2012)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4296" y="644015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Statistics from the US Energy Information Agency (EIA) don’t include wood as a residential heating fuel.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994115"/>
              </p:ext>
            </p:extLst>
          </p:nvPr>
        </p:nvGraphicFramePr>
        <p:xfrm>
          <a:off x="680224" y="2532362"/>
          <a:ext cx="4271912" cy="42112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6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513">
                  <a:extLst>
                    <a:ext uri="{9D8B030D-6E8A-4147-A177-3AD203B41FA5}">
                      <a16:colId xmlns:a16="http://schemas.microsoft.com/office/drawing/2014/main" val="1358957204"/>
                    </a:ext>
                  </a:extLst>
                </a:gridCol>
              </a:tblGrid>
              <a:tr h="927818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FFFF"/>
                          </a:solidFill>
                        </a:rPr>
                        <a:t>VT residential</a:t>
                      </a:r>
                      <a:r>
                        <a:rPr lang="en-US" b="1" baseline="0" dirty="0">
                          <a:solidFill>
                            <a:srgbClr val="FFFFFF"/>
                          </a:solidFill>
                        </a:rPr>
                        <a:t> heating f</a:t>
                      </a:r>
                      <a:r>
                        <a:rPr lang="en-US" b="1" dirty="0">
                          <a:solidFill>
                            <a:srgbClr val="FFFFFF"/>
                          </a:solidFill>
                        </a:rPr>
                        <a:t>uel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>
                          <a:solidFill>
                            <a:srgbClr val="FFFFFF"/>
                          </a:solidFill>
                        </a:rPr>
                        <a:t>2012</a:t>
                      </a:r>
                    </a:p>
                    <a:p>
                      <a:pPr algn="r"/>
                      <a:r>
                        <a:rPr lang="en-US" b="1">
                          <a:solidFill>
                            <a:srgbClr val="FFFFFF"/>
                          </a:solidFill>
                        </a:rPr>
                        <a:t>(%)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>
                          <a:solidFill>
                            <a:srgbClr val="FFFFFF"/>
                          </a:solidFill>
                        </a:rPr>
                        <a:t>2019</a:t>
                      </a:r>
                    </a:p>
                    <a:p>
                      <a:pPr algn="r"/>
                      <a:r>
                        <a:rPr lang="en-US" b="1">
                          <a:solidFill>
                            <a:srgbClr val="FFFFFF"/>
                          </a:solidFill>
                        </a:rPr>
                        <a:t>(%)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r>
                        <a:rPr lang="en-US"/>
                        <a:t>fuel</a:t>
                      </a:r>
                      <a:r>
                        <a:rPr lang="en-US" baseline="0"/>
                        <a:t> oil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59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60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r>
                        <a:rPr lang="en-US"/>
                        <a:t>propane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r>
                        <a:rPr lang="en-US"/>
                        <a:t>natural gas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r>
                        <a:rPr lang="en-US"/>
                        <a:t>electricity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r>
                        <a:rPr lang="en-US"/>
                        <a:t>other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r>
                        <a:rPr lang="en-US" b="0" i="0"/>
                        <a:t>wood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i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i="0"/>
                        <a:t>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9024796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r>
                        <a:rPr lang="en-US" b="1" i="1"/>
                        <a:t>Total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1"/>
                        <a:t>100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1"/>
                        <a:t>94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9473">
                <a:tc>
                  <a:txBody>
                    <a:bodyPr/>
                    <a:lstStyle/>
                    <a:p>
                      <a:r>
                        <a:rPr lang="en-US" b="1" i="1">
                          <a:solidFill>
                            <a:srgbClr val="0000FF"/>
                          </a:solidFill>
                        </a:rPr>
                        <a:t>have wood stove?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1">
                          <a:solidFill>
                            <a:srgbClr val="0000FF"/>
                          </a:solidFill>
                        </a:rPr>
                        <a:t>16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66315" y="1380754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However,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16% of Vermont households have wood stoves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This is the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highest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 per capital use of wood stoves in the US.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In Canada, 20% of households use some wood heat.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3921" y="5134899"/>
            <a:ext cx="3347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Medium"/>
                <a:cs typeface="Avenir Medium"/>
              </a:rPr>
              <a:t>In 2008, the average Vermont household used </a:t>
            </a:r>
            <a:r>
              <a:rPr lang="en-US" dirty="0">
                <a:latin typeface="Avenir Black"/>
                <a:cs typeface="Avenir Black"/>
              </a:rPr>
              <a:t>4.3 cords </a:t>
            </a:r>
            <a:r>
              <a:rPr lang="en-US" dirty="0">
                <a:latin typeface="Avenir Medium"/>
                <a:cs typeface="Avenir Medium"/>
              </a:rPr>
              <a:t>of wood.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048CD0-1891-734E-B21A-4BC518955968}"/>
              </a:ext>
            </a:extLst>
          </p:cNvPr>
          <p:cNvSpPr txBox="1"/>
          <p:nvPr/>
        </p:nvSpPr>
        <p:spPr>
          <a:xfrm>
            <a:off x="5368233" y="6435850"/>
            <a:ext cx="3478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hlinkClick r:id="rId2"/>
              </a:rPr>
              <a:t>https://www.eia.gov/state/print.php?sid=VT</a:t>
            </a:r>
            <a:r>
              <a:rPr lang="en-US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076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618" y="2622994"/>
            <a:ext cx="8351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prstClr val="black"/>
                </a:solidFill>
                <a:latin typeface="Avenir Black"/>
                <a:cs typeface="Avenir Black"/>
              </a:rPr>
              <a:t>3.7: Operating &amp; maintaining a woodchip system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8" name="Oval 7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ardrop 8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37046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56568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Installation &amp; commissioning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4296" y="744287"/>
            <a:ext cx="8351493" cy="2525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System manufacturers or installers are responsible for bing sure that it runs properly.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The process of testing the system for performance is called ‘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commissioning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’.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The performance standards may have been stated in the bid or sales information.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The fuel used in commissioning should be the fuel to be used after commissioning.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4957" y="3587245"/>
            <a:ext cx="8351493" cy="161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Operator training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is also critical and should include: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Operating the system;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Maintaining the system; and 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Trouble shooting.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installer should provide an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operating manual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56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52296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What about the operator?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4296" y="744287"/>
            <a:ext cx="8351493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biomass system operator is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crucial to the success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of any biomass energy project.</a:t>
            </a:r>
          </a:p>
          <a:p>
            <a:pPr>
              <a:lnSpc>
                <a:spcPct val="110000"/>
              </a:lnSpc>
            </a:pPr>
            <a:endParaRPr lang="en-US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operator must be interested and enthusiastic.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project should involve the operator from the beginning.</a:t>
            </a:r>
          </a:p>
        </p:txBody>
      </p:sp>
    </p:spTree>
    <p:extLst>
      <p:ext uri="{BB962C8B-B14F-4D97-AF65-F5344CB8AC3E}">
        <p14:creationId xmlns:p14="http://schemas.microsoft.com/office/powerpoint/2010/main" val="10169786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26472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Maintenance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4296" y="744287"/>
            <a:ext cx="8351493" cy="463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manufacturer’s recommendations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should be followed &amp; likely include: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Ash removal from grates;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Ash removal from under grates;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Boiler tube cleaning;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Removal of fly ash;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Cleaning of the fire box &amp; heat exchange surfaces;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Lubrication;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Inspection of drive chains, belts &amp; gearboxes;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Inspection of refractory;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Checking of safety devices; and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Checking and adjusting of fuel feed rates &amp; combustion air.</a:t>
            </a:r>
          </a:p>
        </p:txBody>
      </p:sp>
    </p:spTree>
    <p:extLst>
      <p:ext uri="{BB962C8B-B14F-4D97-AF65-F5344CB8AC3E}">
        <p14:creationId xmlns:p14="http://schemas.microsoft.com/office/powerpoint/2010/main" val="318191651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65075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Maintenance contracts &amp; records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73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Wood-chip heating systems: a guide for institutional and commercial biomass installations, BERC (2004)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4296" y="744287"/>
            <a:ext cx="8351493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It may be possible to have maintenance done by the manufacturer, installer or an experienced operator on a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contractual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basis.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Contract offer the added benefit of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periodic oversight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by experienced professionals.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contract may or may not include the cost of maintenance supplies and materials like lubricants and replacement parts.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9606" y="2851076"/>
            <a:ext cx="8351493" cy="161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Performance and maintenance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records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should be kept to determine, at minimum, how often: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system fail or needs adjustment; and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Is repaired or routinely maintained.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And total operational hours.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916" y="4840881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Fuel consumption records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allow calculation of fuel costs and needs for the next season.</a:t>
            </a:r>
          </a:p>
        </p:txBody>
      </p:sp>
    </p:spTree>
    <p:extLst>
      <p:ext uri="{BB962C8B-B14F-4D97-AF65-F5344CB8AC3E}">
        <p14:creationId xmlns:p14="http://schemas.microsoft.com/office/powerpoint/2010/main" val="290920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72313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srgbClr val="FFFFFF"/>
                </a:solidFill>
                <a:latin typeface="Avenir Heavy"/>
                <a:cs typeface="Avenir Heavy"/>
              </a:rPr>
              <a:t>Residential heating trends in Canada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4296" y="722579"/>
            <a:ext cx="8351493" cy="130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Canadian households have a long history of using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wood for heating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14% of all households; or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21% of single-family dwellings use wood for primary or supplemental heat.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6.5% of single-family dwellings use wood as the primary source of heat.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5618" y="6416121"/>
            <a:ext cx="8010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Residential wood heat: a non-commercial service in support of responsible home heating with wood  (2016)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8618" y="2192090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In 1982, those who used wood as their primary source of heat used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central wood furnaces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2940" y="3018721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By 1991, only half of that group used central wood furnaces and the other half had shifted to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wood stoves, fireplace inserts or space heaters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And 95% of supplemental wood users used these non-central appliances.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6567" y="4174848"/>
            <a:ext cx="8351493" cy="130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Why?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Houses are more energy efficient and require less heat;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Air quality regulations  required replacement of older systems; and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“Glass air wash” systems in stoves allowed users to view the fire.</a:t>
            </a:r>
          </a:p>
        </p:txBody>
      </p:sp>
    </p:spTree>
    <p:extLst>
      <p:ext uri="{BB962C8B-B14F-4D97-AF65-F5344CB8AC3E}">
        <p14:creationId xmlns:p14="http://schemas.microsoft.com/office/powerpoint/2010/main" val="133126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78251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srgbClr val="FFFFFF"/>
                </a:solidFill>
                <a:latin typeface="Avenir Heavy"/>
                <a:cs typeface="Avenir Heavy"/>
              </a:rPr>
              <a:t>Residential heating attitudes in Canada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4296" y="722579"/>
            <a:ext cx="8351493" cy="161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A 1983 study showed that most Canadian wood-heat users were </a:t>
            </a:r>
            <a:r>
              <a:rPr lang="en-US">
                <a:solidFill>
                  <a:prstClr val="black"/>
                </a:solidFill>
                <a:latin typeface="Avenir Black"/>
                <a:cs typeface="Avenir Black"/>
              </a:rPr>
              <a:t>very or somewhat satisfied</a:t>
            </a: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 with using wood even though this method of heating uses more personal time and effort.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97% of primary wood users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91% of supplemental wood users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5618" y="6416121"/>
            <a:ext cx="8010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Residential wood heat: a non-commercial service in support of responsible home heating with wood  (2016)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2940" y="2611041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 1987 study in Ontario found that people who heated with wood connected to wood use on a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personal &amp; family level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0889" y="3281088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Family-centered activity;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Reflects personal and family values;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Avenir Medium"/>
                <a:cs typeface="Avenir Medium"/>
              </a:rPr>
              <a:t>Reflects the desire for self-reliance.</a:t>
            </a:r>
          </a:p>
        </p:txBody>
      </p:sp>
    </p:spTree>
    <p:extLst>
      <p:ext uri="{BB962C8B-B14F-4D97-AF65-F5344CB8AC3E}">
        <p14:creationId xmlns:p14="http://schemas.microsoft.com/office/powerpoint/2010/main" val="62869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4390</TotalTime>
  <Words>5804</Words>
  <Application>Microsoft Macintosh PowerPoint</Application>
  <PresentationFormat>On-screen Show (4:3)</PresentationFormat>
  <Paragraphs>709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0" baseType="lpstr">
      <vt:lpstr>Arial</vt:lpstr>
      <vt:lpstr>Avenir Black</vt:lpstr>
      <vt:lpstr>Avenir Heavy</vt:lpstr>
      <vt:lpstr>Avenir Medium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63</cp:revision>
  <dcterms:created xsi:type="dcterms:W3CDTF">2016-10-23T19:24:17Z</dcterms:created>
  <dcterms:modified xsi:type="dcterms:W3CDTF">2019-09-16T22:52:46Z</dcterms:modified>
</cp:coreProperties>
</file>