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7" r:id="rId2"/>
    <p:sldId id="258" r:id="rId3"/>
    <p:sldId id="289" r:id="rId4"/>
    <p:sldId id="296" r:id="rId5"/>
    <p:sldId id="308" r:id="rId6"/>
    <p:sldId id="301" r:id="rId7"/>
    <p:sldId id="282" r:id="rId8"/>
    <p:sldId id="280" r:id="rId9"/>
    <p:sldId id="291" r:id="rId10"/>
    <p:sldId id="292" r:id="rId11"/>
    <p:sldId id="264" r:id="rId12"/>
    <p:sldId id="293" r:id="rId13"/>
    <p:sldId id="265" r:id="rId14"/>
    <p:sldId id="274" r:id="rId15"/>
    <p:sldId id="283" r:id="rId16"/>
    <p:sldId id="284" r:id="rId17"/>
    <p:sldId id="294" r:id="rId18"/>
    <p:sldId id="281" r:id="rId19"/>
    <p:sldId id="266" r:id="rId20"/>
    <p:sldId id="267" r:id="rId21"/>
    <p:sldId id="315" r:id="rId22"/>
    <p:sldId id="268" r:id="rId23"/>
    <p:sldId id="269" r:id="rId24"/>
    <p:sldId id="271" r:id="rId25"/>
    <p:sldId id="270" r:id="rId26"/>
    <p:sldId id="285" r:id="rId27"/>
    <p:sldId id="272" r:id="rId28"/>
    <p:sldId id="286" r:id="rId29"/>
    <p:sldId id="287" r:id="rId30"/>
    <p:sldId id="273" r:id="rId31"/>
    <p:sldId id="275" r:id="rId32"/>
    <p:sldId id="276" r:id="rId33"/>
    <p:sldId id="277" r:id="rId34"/>
    <p:sldId id="259" r:id="rId35"/>
    <p:sldId id="279" r:id="rId36"/>
    <p:sldId id="260" r:id="rId37"/>
    <p:sldId id="288" r:id="rId38"/>
    <p:sldId id="263" r:id="rId39"/>
    <p:sldId id="261" r:id="rId40"/>
    <p:sldId id="262" r:id="rId41"/>
    <p:sldId id="295" r:id="rId42"/>
    <p:sldId id="297" r:id="rId43"/>
    <p:sldId id="298" r:id="rId44"/>
    <p:sldId id="299" r:id="rId45"/>
    <p:sldId id="300" r:id="rId46"/>
    <p:sldId id="303" r:id="rId47"/>
    <p:sldId id="309" r:id="rId48"/>
    <p:sldId id="310" r:id="rId49"/>
    <p:sldId id="311" r:id="rId50"/>
    <p:sldId id="312" r:id="rId51"/>
    <p:sldId id="313" r:id="rId52"/>
    <p:sldId id="314" r:id="rId53"/>
    <p:sldId id="304" r:id="rId54"/>
    <p:sldId id="305" r:id="rId55"/>
    <p:sldId id="306" r:id="rId56"/>
    <p:sldId id="307" r:id="rId57"/>
    <p:sldId id="302"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39"/>
    <p:restoredTop sz="94663"/>
  </p:normalViewPr>
  <p:slideViewPr>
    <p:cSldViewPr snapToGrid="0" snapToObjects="1">
      <p:cViewPr>
        <p:scale>
          <a:sx n="89" d="100"/>
          <a:sy n="89" d="100"/>
        </p:scale>
        <p:origin x="1904"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915A4-2F2B-5849-A7BD-6D6DE719174E}" type="datetimeFigureOut">
              <a:rPr lang="en-US" smtClean="0"/>
              <a:t>10/7/19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D44C0-928A-C441-B72C-3920BCD88C27}" type="slidenum">
              <a:rPr lang="en-US" smtClean="0"/>
              <a:t>‹#›</a:t>
            </a:fld>
            <a:endParaRPr lang="en-US"/>
          </a:p>
        </p:txBody>
      </p:sp>
    </p:spTree>
    <p:extLst>
      <p:ext uri="{BB962C8B-B14F-4D97-AF65-F5344CB8AC3E}">
        <p14:creationId xmlns:p14="http://schemas.microsoft.com/office/powerpoint/2010/main" val="6077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D44C0-928A-C441-B72C-3920BCD88C27}" type="slidenum">
              <a:rPr lang="en-US" smtClean="0"/>
              <a:t>37</a:t>
            </a:fld>
            <a:endParaRPr lang="en-US"/>
          </a:p>
        </p:txBody>
      </p:sp>
    </p:spTree>
    <p:extLst>
      <p:ext uri="{BB962C8B-B14F-4D97-AF65-F5344CB8AC3E}">
        <p14:creationId xmlns:p14="http://schemas.microsoft.com/office/powerpoint/2010/main" val="39639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28B5D5-F21A-4D40-A306-CAF3F995EC2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254494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8B5D5-F21A-4D40-A306-CAF3F995EC2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204118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8B5D5-F21A-4D40-A306-CAF3F995EC2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128203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8B5D5-F21A-4D40-A306-CAF3F995EC2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183933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28B5D5-F21A-4D40-A306-CAF3F995EC2E}" type="datetimeFigureOut">
              <a:rPr lang="en-US" smtClean="0"/>
              <a:t>10/7/19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403213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28B5D5-F21A-4D40-A306-CAF3F995EC2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233496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8B5D5-F21A-4D40-A306-CAF3F995EC2E}" type="datetimeFigureOut">
              <a:rPr lang="en-US" smtClean="0"/>
              <a:t>10/7/19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90301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28B5D5-F21A-4D40-A306-CAF3F995EC2E}" type="datetimeFigureOut">
              <a:rPr lang="en-US" smtClean="0"/>
              <a:t>10/7/19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227670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8B5D5-F21A-4D40-A306-CAF3F995EC2E}" type="datetimeFigureOut">
              <a:rPr lang="en-US" smtClean="0"/>
              <a:t>10/7/19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4289808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28B5D5-F21A-4D40-A306-CAF3F995EC2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104259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28B5D5-F21A-4D40-A306-CAF3F995EC2E}" type="datetimeFigureOut">
              <a:rPr lang="en-US" smtClean="0"/>
              <a:t>10/7/19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67E7B6-D8E1-8247-9C4E-3AB1D80E0609}" type="slidenum">
              <a:rPr lang="en-US" smtClean="0"/>
              <a:t>‹#›</a:t>
            </a:fld>
            <a:endParaRPr lang="en-US"/>
          </a:p>
        </p:txBody>
      </p:sp>
    </p:spTree>
    <p:extLst>
      <p:ext uri="{BB962C8B-B14F-4D97-AF65-F5344CB8AC3E}">
        <p14:creationId xmlns:p14="http://schemas.microsoft.com/office/powerpoint/2010/main" val="183945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8B5D5-F21A-4D40-A306-CAF3F995EC2E}" type="datetimeFigureOut">
              <a:rPr lang="en-US" smtClean="0"/>
              <a:t>10/7/19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7E7B6-D8E1-8247-9C4E-3AB1D80E0609}" type="slidenum">
              <a:rPr lang="en-US" smtClean="0"/>
              <a:t>‹#›</a:t>
            </a:fld>
            <a:endParaRPr lang="en-US"/>
          </a:p>
        </p:txBody>
      </p:sp>
    </p:spTree>
    <p:extLst>
      <p:ext uri="{BB962C8B-B14F-4D97-AF65-F5344CB8AC3E}">
        <p14:creationId xmlns:p14="http://schemas.microsoft.com/office/powerpoint/2010/main" val="148794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rbonbrief.org/explainer-10-ways-negative-emissions-could-slow-climate-chang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theguardian.com/commentisfree/2019/aug/01/negative-emissions-tech-climate-emergency-carbon-dioxide-emission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qz.com/1416481/the-ultimate-guide-to-negative-emission-technologie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carbonbrief.org/explainer-10-ways-negative-emissions-could-slow-climate-chan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nas.org/content/114/44/11645#ref-3"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carbonbrief.org/wp-content/uploads/2018/06/erlaabf9ff5_hr.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3" Type="http://schemas.openxmlformats.org/officeDocument/2006/relationships/hyperlink" Target="https://www.carbonbrief.org/wp-content/uploads/2018/06/CO2-removed-in-different-Shared-Socio-Economic-Pathways.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carbonbrief.org/wp-content/uploads/2018/06/NETs-and-their-major-features.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51.xml.rels><?xml version="1.0" encoding="UTF-8" standalone="yes"?>
<Relationships xmlns="http://schemas.openxmlformats.org/package/2006/relationships"><Relationship Id="rId3" Type="http://schemas.openxmlformats.org/officeDocument/2006/relationships/hyperlink" Target="https://www.carbonbrief.org/wp-content/uploads/2018/06/erlaabf9bf7_hr.jp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3" Type="http://schemas.openxmlformats.org/officeDocument/2006/relationships/hyperlink" Target="https://www.carbonbrief.org/wp-content/uploads/2018/06/the-analogue-of-solar-PV-upscaling-applied-to-Direct-Air-Carbon-Capture.p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38998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MEC 3040: Bioenergy</a:t>
            </a:r>
          </a:p>
        </p:txBody>
      </p:sp>
      <p:sp>
        <p:nvSpPr>
          <p:cNvPr id="8" name="TextBox 7"/>
          <p:cNvSpPr txBox="1"/>
          <p:nvPr/>
        </p:nvSpPr>
        <p:spPr>
          <a:xfrm>
            <a:off x="884237" y="1180020"/>
            <a:ext cx="7644913" cy="2991588"/>
          </a:xfrm>
          <a:prstGeom prst="rect">
            <a:avLst/>
          </a:prstGeom>
          <a:noFill/>
        </p:spPr>
        <p:txBody>
          <a:bodyPr wrap="none" rtlCol="0">
            <a:spAutoFit/>
          </a:bodyPr>
          <a:lstStyle/>
          <a:p>
            <a:pPr>
              <a:lnSpc>
                <a:spcPct val="120000"/>
              </a:lnSpc>
            </a:pPr>
            <a:r>
              <a:rPr lang="en-US" sz="2800" dirty="0">
                <a:latin typeface="Avenir Black"/>
                <a:cs typeface="Avenir Black"/>
              </a:rPr>
              <a:t>4. Bioenergy with carbon capture &amp; storage</a:t>
            </a:r>
          </a:p>
          <a:p>
            <a:pPr>
              <a:lnSpc>
                <a:spcPct val="120000"/>
              </a:lnSpc>
            </a:pPr>
            <a:endParaRPr lang="en-US" sz="1000" dirty="0">
              <a:latin typeface="Avenir Black"/>
              <a:cs typeface="Avenir Black"/>
            </a:endParaRPr>
          </a:p>
          <a:p>
            <a:pPr>
              <a:lnSpc>
                <a:spcPct val="120000"/>
              </a:lnSpc>
            </a:pPr>
            <a:r>
              <a:rPr lang="en-US" sz="2400" b="1" dirty="0">
                <a:latin typeface="Avenir Black" panose="02000503020000020003" pitchFamily="2" charset="0"/>
                <a:cs typeface="Avenir Medium"/>
              </a:rPr>
              <a:t>4.1:  </a:t>
            </a:r>
            <a:r>
              <a:rPr lang="en-US" sz="2400" dirty="0">
                <a:latin typeface="Avenir Medium" panose="02000503020000020003" pitchFamily="2" charset="0"/>
                <a:cs typeface="Avenir Medium"/>
              </a:rPr>
              <a:t>What is BECCS?</a:t>
            </a:r>
          </a:p>
          <a:p>
            <a:pPr>
              <a:lnSpc>
                <a:spcPct val="120000"/>
              </a:lnSpc>
            </a:pPr>
            <a:r>
              <a:rPr lang="en-US" sz="2400" b="1" dirty="0">
                <a:latin typeface="Avenir Black" panose="02000503020000020003" pitchFamily="2" charset="0"/>
                <a:cs typeface="Avenir Medium"/>
              </a:rPr>
              <a:t>4.2:  </a:t>
            </a:r>
            <a:r>
              <a:rPr lang="en-US" sz="2400" dirty="0">
                <a:latin typeface="Avenir Medium"/>
                <a:cs typeface="Avenir Medium"/>
              </a:rPr>
              <a:t>Why do we need BECCS?</a:t>
            </a:r>
          </a:p>
          <a:p>
            <a:pPr>
              <a:lnSpc>
                <a:spcPct val="120000"/>
              </a:lnSpc>
            </a:pPr>
            <a:r>
              <a:rPr lang="en-US" sz="2400" b="1" dirty="0">
                <a:latin typeface="Avenir Black" panose="02000503020000020003" pitchFamily="2" charset="0"/>
                <a:cs typeface="Avenir Medium"/>
              </a:rPr>
              <a:t>4.3	:  </a:t>
            </a:r>
            <a:r>
              <a:rPr lang="en-US" sz="2400" dirty="0">
                <a:latin typeface="Avenir Next Medium" panose="020B0503020202020204" pitchFamily="34" charset="0"/>
                <a:cs typeface="Avenir Medium"/>
              </a:rPr>
              <a:t>Methods: How do we do BECCS?</a:t>
            </a:r>
          </a:p>
          <a:p>
            <a:pPr>
              <a:lnSpc>
                <a:spcPct val="120000"/>
              </a:lnSpc>
            </a:pPr>
            <a:r>
              <a:rPr lang="en-US" sz="2400" b="1" dirty="0">
                <a:latin typeface="Avenir Black" panose="02000503020000020003" pitchFamily="2" charset="0"/>
                <a:cs typeface="Avenir Medium"/>
              </a:rPr>
              <a:t>4.4:  </a:t>
            </a:r>
            <a:r>
              <a:rPr lang="en-US" sz="2400" dirty="0">
                <a:latin typeface="Avenir Medium"/>
                <a:cs typeface="Avenir Medium"/>
              </a:rPr>
              <a:t>Deploying BECCS</a:t>
            </a:r>
          </a:p>
          <a:p>
            <a:pPr>
              <a:lnSpc>
                <a:spcPct val="120000"/>
              </a:lnSpc>
            </a:pPr>
            <a:r>
              <a:rPr lang="en-US" sz="2400" b="1" dirty="0">
                <a:latin typeface="Avenir Black" panose="02000503020000020003" pitchFamily="2" charset="0"/>
                <a:cs typeface="Avenir Medium"/>
              </a:rPr>
              <a:t>4.5:  </a:t>
            </a:r>
            <a:r>
              <a:rPr lang="en-US" sz="2400" dirty="0">
                <a:latin typeface="Avenir Medium"/>
                <a:cs typeface="Avenir Medium"/>
              </a:rPr>
              <a:t>Cost of BECCS</a:t>
            </a:r>
          </a:p>
        </p:txBody>
      </p:sp>
      <p:pic>
        <p:nvPicPr>
          <p:cNvPr id="7" name="Picture 6">
            <a:extLst>
              <a:ext uri="{FF2B5EF4-FFF2-40B4-BE49-F238E27FC236}">
                <a16:creationId xmlns:a16="http://schemas.microsoft.com/office/drawing/2014/main" id="{941D91F6-68D6-3949-9DA4-C6E62CB949A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4225939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16299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Capture isn’t perfect</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196300" y="6550223"/>
            <a:ext cx="5960030"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www.sciencedirect.com</a:t>
            </a:r>
            <a:r>
              <a:rPr lang="en-US" sz="1400" dirty="0">
                <a:latin typeface="Avenir Medium"/>
                <a:cs typeface="Avenir Medium"/>
              </a:rPr>
              <a:t>/science/article/</a:t>
            </a:r>
            <a:r>
              <a:rPr lang="en-US" sz="1400" dirty="0" err="1">
                <a:latin typeface="Avenir Medium"/>
                <a:cs typeface="Avenir Medium"/>
              </a:rPr>
              <a:t>pii</a:t>
            </a:r>
            <a:r>
              <a:rPr lang="en-US" sz="1400" dirty="0">
                <a:latin typeface="Avenir Medium"/>
                <a:cs typeface="Avenir Medium"/>
              </a:rPr>
              <a:t>/S1750583615002650</a:t>
            </a:r>
          </a:p>
        </p:txBody>
      </p:sp>
      <p:pic>
        <p:nvPicPr>
          <p:cNvPr id="4098" name="Picture 2">
            <a:extLst>
              <a:ext uri="{FF2B5EF4-FFF2-40B4-BE49-F238E27FC236}">
                <a16:creationId xmlns:a16="http://schemas.microsoft.com/office/drawing/2014/main" id="{59658C3C-911A-2244-8373-8F3D325E5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7475"/>
            <a:ext cx="9144000" cy="408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7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26591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Biomass carbon cycle</a:t>
            </a:r>
          </a:p>
        </p:txBody>
      </p:sp>
      <p:sp>
        <p:nvSpPr>
          <p:cNvPr id="6" name="TextBox 5"/>
          <p:cNvSpPr txBox="1"/>
          <p:nvPr/>
        </p:nvSpPr>
        <p:spPr>
          <a:xfrm>
            <a:off x="319657" y="832447"/>
            <a:ext cx="8178589" cy="1900520"/>
          </a:xfrm>
          <a:prstGeom prst="rect">
            <a:avLst/>
          </a:prstGeom>
          <a:noFill/>
        </p:spPr>
        <p:txBody>
          <a:bodyPr wrap="square" rtlCol="0">
            <a:spAutoFit/>
          </a:bodyPr>
          <a:lstStyle/>
          <a:p>
            <a:pPr>
              <a:lnSpc>
                <a:spcPct val="150000"/>
              </a:lnSpc>
            </a:pPr>
            <a:r>
              <a:rPr lang="en-US" sz="2000" dirty="0">
                <a:latin typeface="Avenir Next Medium" panose="020B0503020202020204" pitchFamily="34" charset="0"/>
                <a:cs typeface="Avenir Medium"/>
              </a:rPr>
              <a:t>The </a:t>
            </a:r>
            <a:r>
              <a:rPr lang="en-US" sz="2000" dirty="0">
                <a:latin typeface="Avenir Black"/>
                <a:cs typeface="Avenir Medium"/>
              </a:rPr>
              <a:t>biomass to energy cycle </a:t>
            </a:r>
            <a:r>
              <a:rPr lang="en-US" sz="2000" dirty="0">
                <a:latin typeface="Avenir Next Medium" panose="020B0503020202020204" pitchFamily="34" charset="0"/>
                <a:cs typeface="Avenir Medium"/>
              </a:rPr>
              <a:t>has three phases:</a:t>
            </a:r>
          </a:p>
          <a:p>
            <a:pPr marL="914400" lvl="1" indent="-457200">
              <a:lnSpc>
                <a:spcPct val="150000"/>
              </a:lnSpc>
              <a:buAutoNum type="arabicPeriod"/>
            </a:pPr>
            <a:r>
              <a:rPr lang="en-US" sz="2000" dirty="0">
                <a:latin typeface="Avenir Next Medium" panose="020B0503020202020204" pitchFamily="34" charset="0"/>
                <a:cs typeface="Avenir Medium"/>
              </a:rPr>
              <a:t>Biomass growth;</a:t>
            </a:r>
          </a:p>
          <a:p>
            <a:pPr marL="914400" lvl="1" indent="-457200">
              <a:lnSpc>
                <a:spcPct val="150000"/>
              </a:lnSpc>
              <a:buAutoNum type="arabicPeriod"/>
            </a:pPr>
            <a:r>
              <a:rPr lang="en-US" sz="2000" dirty="0">
                <a:latin typeface="Avenir Next Medium" panose="020B0503020202020204" pitchFamily="34" charset="0"/>
                <a:cs typeface="Avenir Medium"/>
              </a:rPr>
              <a:t>Harvest, processing, transportation; and</a:t>
            </a:r>
          </a:p>
          <a:p>
            <a:pPr marL="914400" lvl="1" indent="-457200">
              <a:lnSpc>
                <a:spcPct val="150000"/>
              </a:lnSpc>
              <a:buAutoNum type="arabicPeriod"/>
            </a:pPr>
            <a:r>
              <a:rPr lang="en-US" sz="2000" dirty="0">
                <a:latin typeface="Avenir Next Medium" panose="020B0503020202020204" pitchFamily="34" charset="0"/>
                <a:cs typeface="Avenir Medium"/>
              </a:rPr>
              <a:t>Combustion.</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0" y="6396335"/>
            <a:ext cx="7193444" cy="461665"/>
          </a:xfrm>
          <a:prstGeom prst="rect">
            <a:avLst/>
          </a:prstGeom>
          <a:solidFill>
            <a:schemeClr val="bg1"/>
          </a:solidFill>
        </p:spPr>
        <p:txBody>
          <a:bodyPr wrap="none" rtlCol="0">
            <a:spAutoFit/>
          </a:bodyPr>
          <a:lstStyle/>
          <a:p>
            <a:r>
              <a:rPr lang="en-US" sz="1200" dirty="0">
                <a:latin typeface="Avenir Medium"/>
                <a:cs typeface="Avenir Medium"/>
              </a:rPr>
              <a:t>https://</a:t>
            </a:r>
            <a:r>
              <a:rPr lang="en-US" sz="1200" dirty="0" err="1">
                <a:latin typeface="Avenir Medium"/>
                <a:cs typeface="Avenir Medium"/>
              </a:rPr>
              <a:t>theconversation.com</a:t>
            </a:r>
            <a:r>
              <a:rPr lang="en-US" sz="1200" dirty="0">
                <a:latin typeface="Avenir Medium"/>
                <a:cs typeface="Avenir Medium"/>
              </a:rPr>
              <a:t>/carbon-capture-on-power-stations-burning-woodchips-is-not-the-green-</a:t>
            </a:r>
            <a:br>
              <a:rPr lang="en-US" sz="1200" dirty="0">
                <a:latin typeface="Avenir Medium"/>
                <a:cs typeface="Avenir Medium"/>
              </a:rPr>
            </a:br>
            <a:r>
              <a:rPr lang="en-US" sz="1200" dirty="0">
                <a:latin typeface="Avenir Medium"/>
                <a:cs typeface="Avenir Medium"/>
              </a:rPr>
              <a:t>gamechanger-many-think-it-is-110475</a:t>
            </a:r>
          </a:p>
        </p:txBody>
      </p:sp>
      <p:sp>
        <p:nvSpPr>
          <p:cNvPr id="10" name="Right Arrow 9">
            <a:extLst>
              <a:ext uri="{FF2B5EF4-FFF2-40B4-BE49-F238E27FC236}">
                <a16:creationId xmlns:a16="http://schemas.microsoft.com/office/drawing/2014/main" id="{F10B8359-AD52-F34F-A01F-39B30BD86BB4}"/>
              </a:ext>
            </a:extLst>
          </p:cNvPr>
          <p:cNvSpPr/>
          <p:nvPr/>
        </p:nvSpPr>
        <p:spPr>
          <a:xfrm>
            <a:off x="2060294" y="3365341"/>
            <a:ext cx="1562582" cy="10532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growth</a:t>
            </a:r>
          </a:p>
        </p:txBody>
      </p:sp>
      <p:sp>
        <p:nvSpPr>
          <p:cNvPr id="12" name="Right Arrow 11">
            <a:extLst>
              <a:ext uri="{FF2B5EF4-FFF2-40B4-BE49-F238E27FC236}">
                <a16:creationId xmlns:a16="http://schemas.microsoft.com/office/drawing/2014/main" id="{F1B616F6-B9A8-F943-9E48-976FBF78E7B4}"/>
              </a:ext>
            </a:extLst>
          </p:cNvPr>
          <p:cNvSpPr/>
          <p:nvPr/>
        </p:nvSpPr>
        <p:spPr>
          <a:xfrm>
            <a:off x="3622876" y="3365341"/>
            <a:ext cx="1562582" cy="1053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harvest, processing</a:t>
            </a:r>
          </a:p>
        </p:txBody>
      </p:sp>
      <p:sp>
        <p:nvSpPr>
          <p:cNvPr id="13" name="Right Arrow 12">
            <a:extLst>
              <a:ext uri="{FF2B5EF4-FFF2-40B4-BE49-F238E27FC236}">
                <a16:creationId xmlns:a16="http://schemas.microsoft.com/office/drawing/2014/main" id="{463A2AFA-0DA1-B545-B03B-B7C9F2C8EF7F}"/>
              </a:ext>
            </a:extLst>
          </p:cNvPr>
          <p:cNvSpPr/>
          <p:nvPr/>
        </p:nvSpPr>
        <p:spPr>
          <a:xfrm>
            <a:off x="5185458" y="3365341"/>
            <a:ext cx="1562582" cy="1053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combustion</a:t>
            </a:r>
          </a:p>
        </p:txBody>
      </p:sp>
      <p:sp>
        <p:nvSpPr>
          <p:cNvPr id="11" name="Rounded Rectangle 10">
            <a:extLst>
              <a:ext uri="{FF2B5EF4-FFF2-40B4-BE49-F238E27FC236}">
                <a16:creationId xmlns:a16="http://schemas.microsoft.com/office/drawing/2014/main" id="{ADBDB04A-5673-E34C-AF3B-689A0D92C550}"/>
              </a:ext>
            </a:extLst>
          </p:cNvPr>
          <p:cNvSpPr/>
          <p:nvPr/>
        </p:nvSpPr>
        <p:spPr>
          <a:xfrm>
            <a:off x="5120218" y="3251589"/>
            <a:ext cx="1704635" cy="126843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ket 14">
            <a:extLst>
              <a:ext uri="{FF2B5EF4-FFF2-40B4-BE49-F238E27FC236}">
                <a16:creationId xmlns:a16="http://schemas.microsoft.com/office/drawing/2014/main" id="{4A907478-0DCA-0344-B349-A88758A2C872}"/>
              </a:ext>
            </a:extLst>
          </p:cNvPr>
          <p:cNvSpPr/>
          <p:nvPr/>
        </p:nvSpPr>
        <p:spPr>
          <a:xfrm>
            <a:off x="6076711" y="1914746"/>
            <a:ext cx="138897" cy="818221"/>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ket 15">
            <a:extLst>
              <a:ext uri="{FF2B5EF4-FFF2-40B4-BE49-F238E27FC236}">
                <a16:creationId xmlns:a16="http://schemas.microsoft.com/office/drawing/2014/main" id="{91BD0753-DA74-5048-A1B3-4839E2A6BF6F}"/>
              </a:ext>
            </a:extLst>
          </p:cNvPr>
          <p:cNvSpPr/>
          <p:nvPr/>
        </p:nvSpPr>
        <p:spPr>
          <a:xfrm>
            <a:off x="6090217" y="1415094"/>
            <a:ext cx="138897" cy="398262"/>
          </a:xfrm>
          <a:prstGeom prst="righ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7CC4A17-5BB8-294D-BD51-773DF4636843}"/>
              </a:ext>
            </a:extLst>
          </p:cNvPr>
          <p:cNvSpPr txBox="1"/>
          <p:nvPr/>
        </p:nvSpPr>
        <p:spPr>
          <a:xfrm>
            <a:off x="6229114" y="1398908"/>
            <a:ext cx="1516697" cy="369332"/>
          </a:xfrm>
          <a:prstGeom prst="rect">
            <a:avLst/>
          </a:prstGeom>
          <a:noFill/>
        </p:spPr>
        <p:txBody>
          <a:bodyPr wrap="none" rtlCol="0">
            <a:spAutoFit/>
          </a:bodyPr>
          <a:lstStyle/>
          <a:p>
            <a:r>
              <a:rPr lang="en-US" dirty="0">
                <a:solidFill>
                  <a:srgbClr val="00B050"/>
                </a:solidFill>
              </a:rPr>
              <a:t>C sequestered</a:t>
            </a:r>
          </a:p>
        </p:txBody>
      </p:sp>
      <p:sp>
        <p:nvSpPr>
          <p:cNvPr id="18" name="TextBox 17">
            <a:extLst>
              <a:ext uri="{FF2B5EF4-FFF2-40B4-BE49-F238E27FC236}">
                <a16:creationId xmlns:a16="http://schemas.microsoft.com/office/drawing/2014/main" id="{8E4CD06A-F076-E84F-87DF-8B00BD535C0D}"/>
              </a:ext>
            </a:extLst>
          </p:cNvPr>
          <p:cNvSpPr txBox="1"/>
          <p:nvPr/>
        </p:nvSpPr>
        <p:spPr>
          <a:xfrm>
            <a:off x="6229114" y="2090008"/>
            <a:ext cx="1099019" cy="369332"/>
          </a:xfrm>
          <a:prstGeom prst="rect">
            <a:avLst/>
          </a:prstGeom>
          <a:noFill/>
        </p:spPr>
        <p:txBody>
          <a:bodyPr wrap="none" rtlCol="0">
            <a:spAutoFit/>
          </a:bodyPr>
          <a:lstStyle/>
          <a:p>
            <a:r>
              <a:rPr lang="en-US" dirty="0">
                <a:solidFill>
                  <a:srgbClr val="FF0000"/>
                </a:solidFill>
              </a:rPr>
              <a:t>C emitted</a:t>
            </a:r>
          </a:p>
        </p:txBody>
      </p:sp>
      <p:sp>
        <p:nvSpPr>
          <p:cNvPr id="20" name="TextBox 19">
            <a:extLst>
              <a:ext uri="{FF2B5EF4-FFF2-40B4-BE49-F238E27FC236}">
                <a16:creationId xmlns:a16="http://schemas.microsoft.com/office/drawing/2014/main" id="{31BA3824-B36E-3D4C-9FAC-47F7CDB31972}"/>
              </a:ext>
            </a:extLst>
          </p:cNvPr>
          <p:cNvSpPr txBox="1"/>
          <p:nvPr/>
        </p:nvSpPr>
        <p:spPr>
          <a:xfrm>
            <a:off x="319657" y="4807400"/>
            <a:ext cx="8178589" cy="1015663"/>
          </a:xfrm>
          <a:prstGeom prst="rect">
            <a:avLst/>
          </a:prstGeom>
          <a:noFill/>
        </p:spPr>
        <p:txBody>
          <a:bodyPr wrap="square" rtlCol="0">
            <a:spAutoFit/>
          </a:bodyPr>
          <a:lstStyle/>
          <a:p>
            <a:r>
              <a:rPr lang="en-US" sz="2000" dirty="0">
                <a:latin typeface="Avenir Next Medium" panose="020B0503020202020204" pitchFamily="34" charset="0"/>
                <a:cs typeface="Avenir Medium"/>
              </a:rPr>
              <a:t>Carbon emitted during combustion might be captured, but the emissions created by harvesting, processing and transportation are much harder to capture.</a:t>
            </a:r>
          </a:p>
        </p:txBody>
      </p:sp>
      <p:sp>
        <p:nvSpPr>
          <p:cNvPr id="21" name="TextBox 20">
            <a:extLst>
              <a:ext uri="{FF2B5EF4-FFF2-40B4-BE49-F238E27FC236}">
                <a16:creationId xmlns:a16="http://schemas.microsoft.com/office/drawing/2014/main" id="{204FE1CA-154F-0446-BFA3-D70C3732AB50}"/>
              </a:ext>
            </a:extLst>
          </p:cNvPr>
          <p:cNvSpPr txBox="1"/>
          <p:nvPr/>
        </p:nvSpPr>
        <p:spPr>
          <a:xfrm>
            <a:off x="319657" y="5825498"/>
            <a:ext cx="8178589"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venir Next Medium" panose="020B0503020202020204" pitchFamily="34" charset="0"/>
                <a:cs typeface="Avenir Medium"/>
              </a:rPr>
              <a:t>This makes </a:t>
            </a:r>
            <a:r>
              <a:rPr lang="en-US" sz="2000" b="1" dirty="0">
                <a:latin typeface="Avenir Next" panose="020B0503020202020204" pitchFamily="34" charset="0"/>
                <a:cs typeface="Avenir Medium"/>
              </a:rPr>
              <a:t>negative emissions </a:t>
            </a:r>
            <a:r>
              <a:rPr lang="en-US" sz="2000" dirty="0">
                <a:latin typeface="Avenir Next Medium" panose="020B0503020202020204" pitchFamily="34" charset="0"/>
                <a:cs typeface="Avenir Medium"/>
              </a:rPr>
              <a:t>more challenging.</a:t>
            </a:r>
          </a:p>
        </p:txBody>
      </p:sp>
    </p:spTree>
    <p:extLst>
      <p:ext uri="{BB962C8B-B14F-4D97-AF65-F5344CB8AC3E}">
        <p14:creationId xmlns:p14="http://schemas.microsoft.com/office/powerpoint/2010/main" val="29623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954107"/>
          </a:xfrm>
          <a:prstGeom prst="rect">
            <a:avLst/>
          </a:prstGeom>
          <a:noFill/>
        </p:spPr>
        <p:txBody>
          <a:bodyPr wrap="square" rtlCol="0">
            <a:spAutoFit/>
          </a:bodyPr>
          <a:lstStyle/>
          <a:p>
            <a:pPr lvl="1" algn="ctr"/>
            <a:r>
              <a:rPr lang="en-US" sz="2800" i="1" dirty="0">
                <a:latin typeface="Avenir Black"/>
                <a:cs typeface="Avenir Black"/>
              </a:rPr>
              <a:t>4.2: Why do we need BECCS</a:t>
            </a: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81968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67531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We need to ‘suck’: CCS</a:t>
            </a:r>
          </a:p>
        </p:txBody>
      </p:sp>
      <p:sp>
        <p:nvSpPr>
          <p:cNvPr id="6" name="TextBox 5"/>
          <p:cNvSpPr txBox="1"/>
          <p:nvPr/>
        </p:nvSpPr>
        <p:spPr>
          <a:xfrm>
            <a:off x="319657" y="832447"/>
            <a:ext cx="8178589" cy="1184940"/>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 </a:t>
            </a:r>
            <a:r>
              <a:rPr lang="en-US" sz="2000" dirty="0">
                <a:latin typeface="Avenir Black"/>
                <a:cs typeface="Avenir Medium"/>
              </a:rPr>
              <a:t>2018 IPCC report </a:t>
            </a:r>
            <a:r>
              <a:rPr lang="en-US" sz="2000" dirty="0">
                <a:latin typeface="Avenir Next Medium" panose="020B0503020202020204" pitchFamily="34" charset="0"/>
                <a:cs typeface="Avenir Medium"/>
              </a:rPr>
              <a:t>concludes that humans will have to</a:t>
            </a:r>
            <a:r>
              <a:rPr lang="en-US" sz="2000" dirty="0">
                <a:latin typeface="Avenir Black"/>
                <a:cs typeface="Avenir Medium"/>
              </a:rPr>
              <a:t> actively remove carbon from the atmosphere </a:t>
            </a:r>
            <a:r>
              <a:rPr lang="en-US" sz="2000" dirty="0">
                <a:latin typeface="Avenir Next Medium" panose="020B0503020202020204" pitchFamily="34" charset="0"/>
                <a:cs typeface="Avenir Medium"/>
              </a:rPr>
              <a:t>to avoid catastrophic climate change.</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pic>
        <p:nvPicPr>
          <p:cNvPr id="8" name="Picture 7">
            <a:extLst>
              <a:ext uri="{FF2B5EF4-FFF2-40B4-BE49-F238E27FC236}">
                <a16:creationId xmlns:a16="http://schemas.microsoft.com/office/drawing/2014/main" id="{CAF8D081-091D-824B-838A-6685A8F11B45}"/>
              </a:ext>
            </a:extLst>
          </p:cNvPr>
          <p:cNvPicPr>
            <a:picLocks noChangeAspect="1"/>
          </p:cNvPicPr>
          <p:nvPr/>
        </p:nvPicPr>
        <p:blipFill>
          <a:blip r:embed="rId3"/>
          <a:stretch>
            <a:fillRect/>
          </a:stretch>
        </p:blipFill>
        <p:spPr>
          <a:xfrm>
            <a:off x="176402" y="2013559"/>
            <a:ext cx="8865289" cy="4467006"/>
          </a:xfrm>
          <a:prstGeom prst="rect">
            <a:avLst/>
          </a:prstGeom>
        </p:spPr>
      </p:pic>
    </p:spTree>
    <p:extLst>
      <p:ext uri="{BB962C8B-B14F-4D97-AF65-F5344CB8AC3E}">
        <p14:creationId xmlns:p14="http://schemas.microsoft.com/office/powerpoint/2010/main" val="59274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96134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BECCS (1)</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Some believe that the mitigation of GCC </a:t>
            </a:r>
            <a:r>
              <a:rPr lang="en-US" sz="2000" b="1" dirty="0">
                <a:latin typeface="Avenir Next" panose="020B0503020202020204" pitchFamily="34" charset="0"/>
                <a:cs typeface="Avenir Medium"/>
              </a:rPr>
              <a:t>isn’t possible without BECCS.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9" name="Picture 8">
            <a:extLst>
              <a:ext uri="{FF2B5EF4-FFF2-40B4-BE49-F238E27FC236}">
                <a16:creationId xmlns:a16="http://schemas.microsoft.com/office/drawing/2014/main" id="{C6992F4C-31EA-DB4D-B916-BC3C8A2FCAF9}"/>
              </a:ext>
            </a:extLst>
          </p:cNvPr>
          <p:cNvPicPr>
            <a:picLocks noChangeAspect="1"/>
          </p:cNvPicPr>
          <p:nvPr/>
        </p:nvPicPr>
        <p:blipFill rotWithShape="1">
          <a:blip r:embed="rId3"/>
          <a:srcRect l="1181" t="3659" r="1539" b="3239"/>
          <a:stretch/>
        </p:blipFill>
        <p:spPr>
          <a:xfrm>
            <a:off x="467700" y="2913660"/>
            <a:ext cx="8178589" cy="3842794"/>
          </a:xfrm>
          <a:prstGeom prst="rect">
            <a:avLst/>
          </a:prstGeom>
        </p:spPr>
      </p:pic>
      <p:sp>
        <p:nvSpPr>
          <p:cNvPr id="8" name="TextBox 7">
            <a:extLst>
              <a:ext uri="{FF2B5EF4-FFF2-40B4-BE49-F238E27FC236}">
                <a16:creationId xmlns:a16="http://schemas.microsoft.com/office/drawing/2014/main" id="{0286A9ED-1C3E-4C4C-8E88-A35549F0E98A}"/>
              </a:ext>
            </a:extLst>
          </p:cNvPr>
          <p:cNvSpPr txBox="1"/>
          <p:nvPr/>
        </p:nvSpPr>
        <p:spPr>
          <a:xfrm>
            <a:off x="1495969" y="1307566"/>
            <a:ext cx="7295481" cy="1554272"/>
          </a:xfrm>
          <a:prstGeom prst="rect">
            <a:avLst/>
          </a:prstGeom>
          <a:noFill/>
        </p:spPr>
        <p:txBody>
          <a:bodyPr wrap="square" rtlCol="0">
            <a:spAutoFit/>
          </a:bodyPr>
          <a:lstStyle/>
          <a:p>
            <a:pPr>
              <a:lnSpc>
                <a:spcPct val="120000"/>
              </a:lnSpc>
            </a:pPr>
            <a:r>
              <a:rPr lang="en-US" sz="2000" i="1" dirty="0">
                <a:latin typeface="Avenir Next Medium" panose="020B0503020202020204" pitchFamily="34" charset="0"/>
                <a:cs typeface="Avenir Medium"/>
              </a:rPr>
              <a:t>“Emissions reductions necessary to achieve the aspirations</a:t>
            </a:r>
          </a:p>
          <a:p>
            <a:pPr>
              <a:lnSpc>
                <a:spcPct val="120000"/>
              </a:lnSpc>
            </a:pPr>
            <a:r>
              <a:rPr lang="en-US" sz="2000" i="1" dirty="0">
                <a:latin typeface="Avenir Next Medium" panose="020B0503020202020204" pitchFamily="34" charset="0"/>
                <a:cs typeface="Avenir Medium"/>
              </a:rPr>
              <a:t>of the Paris Agreement (UNFCCC 2015) may be</a:t>
            </a:r>
          </a:p>
          <a:p>
            <a:pPr>
              <a:lnSpc>
                <a:spcPct val="120000"/>
              </a:lnSpc>
            </a:pPr>
            <a:r>
              <a:rPr lang="en-US" sz="2000" i="1" dirty="0">
                <a:latin typeface="Avenir Next Medium" panose="020B0503020202020204" pitchFamily="34" charset="0"/>
                <a:cs typeface="Avenir Medium"/>
              </a:rPr>
              <a:t>unachievable without large-scale use of BECCS (Larkin</a:t>
            </a:r>
          </a:p>
          <a:p>
            <a:pPr>
              <a:lnSpc>
                <a:spcPct val="120000"/>
              </a:lnSpc>
            </a:pPr>
            <a:r>
              <a:rPr lang="en-US" sz="2000" i="1" dirty="0">
                <a:latin typeface="Avenir Next Medium" panose="020B0503020202020204" pitchFamily="34" charset="0"/>
                <a:cs typeface="Avenir Medium"/>
              </a:rPr>
              <a:t>et al 2017, Fuss et al 2014).”</a:t>
            </a:r>
          </a:p>
        </p:txBody>
      </p:sp>
      <p:sp>
        <p:nvSpPr>
          <p:cNvPr id="3" name="TextBox 2"/>
          <p:cNvSpPr txBox="1"/>
          <p:nvPr/>
        </p:nvSpPr>
        <p:spPr>
          <a:xfrm>
            <a:off x="3384001" y="651182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iopscience.iop.org</a:t>
            </a:r>
            <a:r>
              <a:rPr lang="en-US" sz="1400" dirty="0">
                <a:latin typeface="Avenir Medium"/>
                <a:cs typeface="Avenir Medium"/>
              </a:rPr>
              <a:t>/article/10.1088/1748-9326/aaaa02/meta</a:t>
            </a:r>
          </a:p>
        </p:txBody>
      </p:sp>
    </p:spTree>
    <p:extLst>
      <p:ext uri="{BB962C8B-B14F-4D97-AF65-F5344CB8AC3E}">
        <p14:creationId xmlns:p14="http://schemas.microsoft.com/office/powerpoint/2010/main" val="429146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96134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Need for BECCS (2)</a:t>
            </a:r>
          </a:p>
        </p:txBody>
      </p:sp>
      <p:sp>
        <p:nvSpPr>
          <p:cNvPr id="6" name="TextBox 5"/>
          <p:cNvSpPr txBox="1"/>
          <p:nvPr/>
        </p:nvSpPr>
        <p:spPr>
          <a:xfrm>
            <a:off x="319657" y="832447"/>
            <a:ext cx="8178589" cy="1184940"/>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 2014, Intergovernmental Panel on Climate Change (IPCC) report created </a:t>
            </a:r>
            <a:r>
              <a:rPr lang="en-US" sz="2000" b="1" dirty="0">
                <a:latin typeface="Avenir Next" panose="020B0503020202020204" pitchFamily="34" charset="0"/>
                <a:cs typeface="Avenir Medium"/>
              </a:rPr>
              <a:t>116 scenarios </a:t>
            </a:r>
            <a:r>
              <a:rPr lang="en-US" sz="2000" dirty="0">
                <a:latin typeface="Avenir Next Medium" panose="020B0503020202020204" pitchFamily="34" charset="0"/>
                <a:cs typeface="Avenir Medium"/>
              </a:rPr>
              <a:t>that would allow the planet to stay below 2C warming.</a:t>
            </a:r>
            <a:endParaRPr lang="en-US" sz="2000" b="1" dirty="0">
              <a:latin typeface="Avenir Next"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0" y="6396335"/>
            <a:ext cx="9282606" cy="461665"/>
          </a:xfrm>
          <a:prstGeom prst="rect">
            <a:avLst/>
          </a:prstGeom>
          <a:solidFill>
            <a:schemeClr val="bg1"/>
          </a:solidFill>
        </p:spPr>
        <p:txBody>
          <a:bodyPr wrap="none" rtlCol="0">
            <a:spAutoFit/>
          </a:bodyPr>
          <a:lstStyle/>
          <a:p>
            <a:r>
              <a:rPr lang="en-US" sz="1200" dirty="0">
                <a:latin typeface="Avenir Medium"/>
                <a:cs typeface="Avenir Medium"/>
                <a:hlinkClick r:id="rId3"/>
              </a:rPr>
              <a:t>https://www.carbonbrief.org/explainer-10-ways-negative-emissions-could-slow-climate-change</a:t>
            </a:r>
            <a:endParaRPr lang="en-US" sz="1200" dirty="0">
              <a:latin typeface="Avenir Medium"/>
              <a:cs typeface="Avenir Medium"/>
            </a:endParaRPr>
          </a:p>
          <a:p>
            <a:r>
              <a:rPr lang="en-US" sz="1200" dirty="0">
                <a:latin typeface="Avenir Medium"/>
                <a:cs typeface="Avenir Medium"/>
                <a:hlinkClick r:id="rId4"/>
              </a:rPr>
              <a:t>https://www.theguardian.com/commentisfree/2019/aug/01/negative-emissions-tech-climate-emergency-carbon-dioxide-emissions</a:t>
            </a:r>
            <a:r>
              <a:rPr lang="en-US" sz="1200" dirty="0">
                <a:latin typeface="Avenir Medium"/>
                <a:cs typeface="Avenir Medium"/>
              </a:rPr>
              <a:t> </a:t>
            </a:r>
          </a:p>
        </p:txBody>
      </p:sp>
      <p:sp>
        <p:nvSpPr>
          <p:cNvPr id="10" name="TextBox 9">
            <a:extLst>
              <a:ext uri="{FF2B5EF4-FFF2-40B4-BE49-F238E27FC236}">
                <a16:creationId xmlns:a16="http://schemas.microsoft.com/office/drawing/2014/main" id="{37657262-EB02-D14A-B957-4BD074A45A26}"/>
              </a:ext>
            </a:extLst>
          </p:cNvPr>
          <p:cNvSpPr txBox="1"/>
          <p:nvPr/>
        </p:nvSpPr>
        <p:spPr>
          <a:xfrm>
            <a:off x="311917" y="2164034"/>
            <a:ext cx="8178589" cy="44627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101 of these scenarios included BECCS</a:t>
            </a:r>
            <a:endParaRPr lang="en-US" sz="2000" b="1" dirty="0">
              <a:latin typeface="Avenir Next" panose="020B0503020202020204" pitchFamily="34" charset="0"/>
              <a:cs typeface="Avenir Medium"/>
            </a:endParaRPr>
          </a:p>
        </p:txBody>
      </p:sp>
      <p:sp>
        <p:nvSpPr>
          <p:cNvPr id="11" name="TextBox 10">
            <a:extLst>
              <a:ext uri="{FF2B5EF4-FFF2-40B4-BE49-F238E27FC236}">
                <a16:creationId xmlns:a16="http://schemas.microsoft.com/office/drawing/2014/main" id="{C025B17A-E363-9046-BCC8-4648DB8AC968}"/>
              </a:ext>
            </a:extLst>
          </p:cNvPr>
          <p:cNvSpPr txBox="1"/>
          <p:nvPr/>
        </p:nvSpPr>
        <p:spPr>
          <a:xfrm>
            <a:off x="311916" y="2780173"/>
            <a:ext cx="8178589" cy="81560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67% of these scenarios used BECCS to create at least 20% of primary electricity by 2100.</a:t>
            </a:r>
            <a:endParaRPr lang="en-US" sz="2000" b="1" dirty="0">
              <a:latin typeface="Avenir Next" panose="020B0503020202020204" pitchFamily="34" charset="0"/>
              <a:cs typeface="Avenir Medium"/>
            </a:endParaRPr>
          </a:p>
        </p:txBody>
      </p:sp>
      <p:sp>
        <p:nvSpPr>
          <p:cNvPr id="12" name="TextBox 11">
            <a:extLst>
              <a:ext uri="{FF2B5EF4-FFF2-40B4-BE49-F238E27FC236}">
                <a16:creationId xmlns:a16="http://schemas.microsoft.com/office/drawing/2014/main" id="{7E7BF349-C049-AB45-B085-FDDBC3C15424}"/>
              </a:ext>
            </a:extLst>
          </p:cNvPr>
          <p:cNvSpPr txBox="1"/>
          <p:nvPr/>
        </p:nvSpPr>
        <p:spPr>
          <a:xfrm>
            <a:off x="319657" y="5388782"/>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 recent study in Nature Climate Change suggested that BECCS could sequester </a:t>
            </a:r>
            <a:r>
              <a:rPr lang="en-US" sz="2000" b="1" dirty="0">
                <a:latin typeface="Avenir Next" panose="020B0503020202020204" pitchFamily="34" charset="0"/>
                <a:cs typeface="Avenir Medium"/>
              </a:rPr>
              <a:t>12 billion </a:t>
            </a:r>
            <a:r>
              <a:rPr lang="en-US" sz="2000" b="1" dirty="0" err="1">
                <a:latin typeface="Avenir Next" panose="020B0503020202020204" pitchFamily="34" charset="0"/>
                <a:cs typeface="Avenir Medium"/>
              </a:rPr>
              <a:t>tonnes</a:t>
            </a:r>
            <a:r>
              <a:rPr lang="en-US" sz="2000" b="1" dirty="0">
                <a:latin typeface="Avenir Next" panose="020B0503020202020204" pitchFamily="34" charset="0"/>
                <a:cs typeface="Avenir Medium"/>
              </a:rPr>
              <a:t> of CO</a:t>
            </a:r>
            <a:r>
              <a:rPr lang="en-US" sz="2000" b="1" baseline="-25000" dirty="0">
                <a:latin typeface="Avenir Next" panose="020B0503020202020204" pitchFamily="34" charset="0"/>
                <a:cs typeface="Avenir Medium"/>
              </a:rPr>
              <a:t>2</a:t>
            </a:r>
            <a:r>
              <a:rPr lang="en-US" sz="2000" b="1" dirty="0">
                <a:latin typeface="Avenir Next" panose="020B0503020202020204" pitchFamily="34" charset="0"/>
                <a:cs typeface="Avenir Medium"/>
              </a:rPr>
              <a:t> equivalents per year</a:t>
            </a:r>
            <a:r>
              <a:rPr lang="en-US" sz="2000" dirty="0">
                <a:latin typeface="Avenir Next Medium" panose="020B0503020202020204" pitchFamily="34" charset="0"/>
                <a:cs typeface="Avenir Medium"/>
              </a:rPr>
              <a:t>.</a:t>
            </a:r>
            <a:endParaRPr lang="en-US" sz="2000" b="1" dirty="0">
              <a:latin typeface="Avenir Next" panose="020B0503020202020204" pitchFamily="34" charset="0"/>
              <a:cs typeface="Avenir Medium"/>
            </a:endParaRPr>
          </a:p>
        </p:txBody>
      </p:sp>
      <p:sp>
        <p:nvSpPr>
          <p:cNvPr id="13" name="TextBox 12">
            <a:extLst>
              <a:ext uri="{FF2B5EF4-FFF2-40B4-BE49-F238E27FC236}">
                <a16:creationId xmlns:a16="http://schemas.microsoft.com/office/drawing/2014/main" id="{3DE29134-CB01-1E46-B748-F2F28D2168EB}"/>
              </a:ext>
            </a:extLst>
          </p:cNvPr>
          <p:cNvSpPr txBox="1"/>
          <p:nvPr/>
        </p:nvSpPr>
        <p:spPr>
          <a:xfrm>
            <a:off x="311915" y="3889075"/>
            <a:ext cx="8369098" cy="1184940"/>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How much carbon do we need to capture (or sequester)?</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Studies estimate </a:t>
            </a:r>
            <a:r>
              <a:rPr lang="en-US" sz="2000" b="1" dirty="0">
                <a:latin typeface="Avenir Next" panose="020B0503020202020204" pitchFamily="34" charset="0"/>
                <a:cs typeface="Avenir Medium"/>
              </a:rPr>
              <a:t>730 billion </a:t>
            </a:r>
            <a:r>
              <a:rPr lang="en-US" sz="2000" b="1" dirty="0" err="1">
                <a:latin typeface="Avenir Next" panose="020B0503020202020204" pitchFamily="34" charset="0"/>
                <a:cs typeface="Avenir Medium"/>
              </a:rPr>
              <a:t>tonnes</a:t>
            </a:r>
            <a:r>
              <a:rPr lang="en-US" sz="2000" b="1" dirty="0">
                <a:latin typeface="Avenir Next" panose="020B0503020202020204" pitchFamily="34" charset="0"/>
                <a:cs typeface="Avenir Medium"/>
              </a:rPr>
              <a:t> of C this century</a:t>
            </a:r>
            <a:r>
              <a:rPr lang="en-US" sz="2000" dirty="0">
                <a:latin typeface="Avenir Next Medium" panose="020B0503020202020204" pitchFamily="34" charset="0"/>
                <a:cs typeface="Avenir Medium"/>
              </a:rPr>
              <a:t>.</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 all carbon ever emitted by by UK, US, Germany &amp; China</a:t>
            </a:r>
          </a:p>
        </p:txBody>
      </p:sp>
    </p:spTree>
    <p:extLst>
      <p:ext uri="{BB962C8B-B14F-4D97-AF65-F5344CB8AC3E}">
        <p14:creationId xmlns:p14="http://schemas.microsoft.com/office/powerpoint/2010/main" val="322383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54483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The danger of BECCS?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It’s been suggested that governments see BECCS as </a:t>
            </a:r>
            <a:r>
              <a:rPr lang="en-US" sz="2000" b="1" dirty="0">
                <a:latin typeface="Avenir Next" panose="020B0503020202020204" pitchFamily="34" charset="0"/>
                <a:cs typeface="Avenir Medium"/>
              </a:rPr>
              <a:t>a ‘get-out-of-jail-for-free’ card</a:t>
            </a:r>
            <a:r>
              <a:rPr lang="en-US" sz="2000" dirty="0">
                <a:latin typeface="Avenir Next Medium" panose="020B0503020202020204" pitchFamily="34" charset="0"/>
                <a:cs typeface="Avenir Medium"/>
              </a:rPr>
              <a:t>.</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5875" y="6565502"/>
            <a:ext cx="9239324" cy="276999"/>
          </a:xfrm>
          <a:prstGeom prst="rect">
            <a:avLst/>
          </a:prstGeom>
          <a:solidFill>
            <a:schemeClr val="bg1"/>
          </a:solidFill>
        </p:spPr>
        <p:txBody>
          <a:bodyPr wrap="none" rtlCol="0">
            <a:spAutoFit/>
          </a:bodyPr>
          <a:lstStyle/>
          <a:p>
            <a:r>
              <a:rPr lang="en-US" sz="1200" dirty="0">
                <a:latin typeface="Avenir Medium"/>
                <a:cs typeface="Avenir Medium"/>
              </a:rPr>
              <a:t>https://</a:t>
            </a:r>
            <a:r>
              <a:rPr lang="en-US" sz="1200" dirty="0" err="1">
                <a:latin typeface="Avenir Medium"/>
                <a:cs typeface="Avenir Medium"/>
              </a:rPr>
              <a:t>www.theguardian.com</a:t>
            </a:r>
            <a:r>
              <a:rPr lang="en-US" sz="1200" dirty="0">
                <a:latin typeface="Avenir Medium"/>
                <a:cs typeface="Avenir Medium"/>
              </a:rPr>
              <a:t>/</a:t>
            </a:r>
            <a:r>
              <a:rPr lang="en-US" sz="1200" dirty="0" err="1">
                <a:latin typeface="Avenir Medium"/>
                <a:cs typeface="Avenir Medium"/>
              </a:rPr>
              <a:t>commentisfree</a:t>
            </a:r>
            <a:r>
              <a:rPr lang="en-US" sz="1200" dirty="0">
                <a:latin typeface="Avenir Medium"/>
                <a:cs typeface="Avenir Medium"/>
              </a:rPr>
              <a:t>/2019/</a:t>
            </a:r>
            <a:r>
              <a:rPr lang="en-US" sz="1200" dirty="0" err="1">
                <a:latin typeface="Avenir Medium"/>
                <a:cs typeface="Avenir Medium"/>
              </a:rPr>
              <a:t>aug</a:t>
            </a:r>
            <a:r>
              <a:rPr lang="en-US" sz="1200" dirty="0">
                <a:latin typeface="Avenir Medium"/>
                <a:cs typeface="Avenir Medium"/>
              </a:rPr>
              <a:t>/01/negative-emissions-tech-climate-emergency-carbon-dioxide-emissions</a:t>
            </a:r>
          </a:p>
        </p:txBody>
      </p:sp>
      <p:sp>
        <p:nvSpPr>
          <p:cNvPr id="13" name="TextBox 12">
            <a:extLst>
              <a:ext uri="{FF2B5EF4-FFF2-40B4-BE49-F238E27FC236}">
                <a16:creationId xmlns:a16="http://schemas.microsoft.com/office/drawing/2014/main" id="{B55AC3B8-08D5-6845-86DA-020DB43662F9}"/>
              </a:ext>
            </a:extLst>
          </p:cNvPr>
          <p:cNvSpPr txBox="1"/>
          <p:nvPr/>
        </p:nvSpPr>
        <p:spPr>
          <a:xfrm>
            <a:off x="319657" y="1836651"/>
            <a:ext cx="8178589" cy="1184940"/>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The promise of BECCS – really untested potential at this point – may allow governments to believe that they can keep doing business as usual because BECCS will save the day.</a:t>
            </a:r>
          </a:p>
        </p:txBody>
      </p:sp>
      <p:sp>
        <p:nvSpPr>
          <p:cNvPr id="15" name="TextBox 14">
            <a:extLst>
              <a:ext uri="{FF2B5EF4-FFF2-40B4-BE49-F238E27FC236}">
                <a16:creationId xmlns:a16="http://schemas.microsoft.com/office/drawing/2014/main" id="{F97DD5A9-F2C8-2347-BC55-6101FC2C0077}"/>
              </a:ext>
            </a:extLst>
          </p:cNvPr>
          <p:cNvSpPr txBox="1"/>
          <p:nvPr/>
        </p:nvSpPr>
        <p:spPr>
          <a:xfrm>
            <a:off x="319657" y="3210187"/>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But there is no denying that </a:t>
            </a:r>
            <a:r>
              <a:rPr lang="en-US" sz="2000" b="1" dirty="0">
                <a:latin typeface="Avenir Next" panose="020B0503020202020204" pitchFamily="34" charset="0"/>
                <a:cs typeface="Avenir Medium"/>
              </a:rPr>
              <a:t>decarbonization</a:t>
            </a:r>
            <a:r>
              <a:rPr lang="en-US" sz="2000" dirty="0">
                <a:latin typeface="Avenir Next Medium" panose="020B0503020202020204" pitchFamily="34" charset="0"/>
                <a:cs typeface="Avenir Medium"/>
              </a:rPr>
              <a:t> is also essential.</a:t>
            </a:r>
          </a:p>
        </p:txBody>
      </p:sp>
    </p:spTree>
    <p:extLst>
      <p:ext uri="{BB962C8B-B14F-4D97-AF65-F5344CB8AC3E}">
        <p14:creationId xmlns:p14="http://schemas.microsoft.com/office/powerpoint/2010/main" val="995373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1384995"/>
          </a:xfrm>
          <a:prstGeom prst="rect">
            <a:avLst/>
          </a:prstGeom>
          <a:noFill/>
        </p:spPr>
        <p:txBody>
          <a:bodyPr wrap="square" rtlCol="0">
            <a:spAutoFit/>
          </a:bodyPr>
          <a:lstStyle/>
          <a:p>
            <a:pPr lvl="1" algn="ctr"/>
            <a:r>
              <a:rPr lang="en-US" sz="2800" i="1" dirty="0">
                <a:latin typeface="Avenir Black"/>
                <a:cs typeface="Avenir Black"/>
              </a:rPr>
              <a:t>4.3: How do we do BECCS?</a:t>
            </a:r>
            <a:br>
              <a:rPr lang="en-US" sz="2800" i="1" dirty="0">
                <a:latin typeface="Avenir Black"/>
                <a:cs typeface="Avenir Black"/>
              </a:rPr>
            </a:br>
            <a:r>
              <a:rPr lang="en-US" sz="2800" i="1" dirty="0">
                <a:latin typeface="Avenir Black"/>
                <a:cs typeface="Avenir Black"/>
              </a:rPr>
              <a:t>Methods</a:t>
            </a: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24582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rot="16200000">
            <a:off x="5867713" y="3670015"/>
            <a:ext cx="6231193" cy="261610"/>
          </a:xfrm>
          <a:prstGeom prst="rect">
            <a:avLst/>
          </a:prstGeom>
          <a:solidFill>
            <a:schemeClr val="bg1"/>
          </a:solidFill>
        </p:spPr>
        <p:txBody>
          <a:bodyPr wrap="none" rtlCol="0">
            <a:spAutoFit/>
          </a:bodyPr>
          <a:lstStyle/>
          <a:p>
            <a:r>
              <a:rPr lang="en-US" sz="1100" dirty="0">
                <a:latin typeface="Avenir Medium"/>
                <a:cs typeface="Avenir Medium"/>
              </a:rPr>
              <a:t>https://</a:t>
            </a:r>
            <a:r>
              <a:rPr lang="en-US" sz="1100" dirty="0" err="1">
                <a:latin typeface="Avenir Medium"/>
                <a:cs typeface="Avenir Medium"/>
              </a:rPr>
              <a:t>www.carbonbrief.org</a:t>
            </a:r>
            <a:r>
              <a:rPr lang="en-US" sz="1100" dirty="0">
                <a:latin typeface="Avenir Medium"/>
                <a:cs typeface="Avenir Medium"/>
              </a:rPr>
              <a:t>/explainer-10-ways-negative-emissions-could-slow-climate-change</a:t>
            </a:r>
          </a:p>
        </p:txBody>
      </p:sp>
      <p:pic>
        <p:nvPicPr>
          <p:cNvPr id="8" name="Picture 7">
            <a:extLst>
              <a:ext uri="{FF2B5EF4-FFF2-40B4-BE49-F238E27FC236}">
                <a16:creationId xmlns:a16="http://schemas.microsoft.com/office/drawing/2014/main" id="{1B352000-BB74-F648-9044-B22A6C92360F}"/>
              </a:ext>
            </a:extLst>
          </p:cNvPr>
          <p:cNvPicPr>
            <a:picLocks noChangeAspect="1"/>
          </p:cNvPicPr>
          <p:nvPr/>
        </p:nvPicPr>
        <p:blipFill>
          <a:blip r:embed="rId3"/>
          <a:stretch>
            <a:fillRect/>
          </a:stretch>
        </p:blipFill>
        <p:spPr>
          <a:xfrm>
            <a:off x="9964" y="0"/>
            <a:ext cx="8275455" cy="7315200"/>
          </a:xfrm>
          <a:prstGeom prst="rect">
            <a:avLst/>
          </a:prstGeom>
        </p:spPr>
      </p:pic>
    </p:spTree>
    <p:extLst>
      <p:ext uri="{BB962C8B-B14F-4D97-AF65-F5344CB8AC3E}">
        <p14:creationId xmlns:p14="http://schemas.microsoft.com/office/powerpoint/2010/main" val="227149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300595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CCS strategies</a:t>
            </a:r>
          </a:p>
        </p:txBody>
      </p:sp>
      <p:sp>
        <p:nvSpPr>
          <p:cNvPr id="6" name="TextBox 5"/>
          <p:cNvSpPr txBox="1"/>
          <p:nvPr/>
        </p:nvSpPr>
        <p:spPr>
          <a:xfrm>
            <a:off x="319657" y="832447"/>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How can we move carbon from the atmosphere and sequester it?</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88986" y="6338208"/>
            <a:ext cx="7830477" cy="523220"/>
          </a:xfrm>
          <a:prstGeom prst="rect">
            <a:avLst/>
          </a:prstGeom>
          <a:solidFill>
            <a:schemeClr val="bg1"/>
          </a:solidFill>
        </p:spPr>
        <p:txBody>
          <a:bodyPr wrap="none" rtlCol="0">
            <a:spAutoFit/>
          </a:bodyPr>
          <a:lstStyle/>
          <a:p>
            <a:r>
              <a:rPr lang="en-US" sz="1400" dirty="0">
                <a:latin typeface="Avenir Medium"/>
                <a:cs typeface="Avenir Medium"/>
                <a:hlinkClick r:id="rId3"/>
              </a:rPr>
              <a:t>https://qz.com/1416481/the-ultimate-guide-to-negative-emission-technologies/</a:t>
            </a:r>
            <a:endParaRPr lang="en-US" sz="1400" dirty="0">
              <a:latin typeface="Avenir Medium"/>
              <a:cs typeface="Avenir Medium"/>
            </a:endParaRPr>
          </a:p>
          <a:p>
            <a:r>
              <a:rPr lang="en-US" sz="1400" dirty="0">
                <a:latin typeface="Avenir Medium"/>
                <a:cs typeface="Avenir Medium"/>
                <a:hlinkClick r:id="rId4"/>
              </a:rPr>
              <a:t>https://www.carbonbrief.org/explainer-10-ways-negative-emissions-could-slow-climate-change</a:t>
            </a:r>
            <a:r>
              <a:rPr lang="en-US" sz="1400" dirty="0">
                <a:latin typeface="Avenir Medium"/>
                <a:cs typeface="Avenir Medium"/>
              </a:rPr>
              <a:t> </a:t>
            </a:r>
          </a:p>
        </p:txBody>
      </p:sp>
      <p:sp>
        <p:nvSpPr>
          <p:cNvPr id="9" name="TextBox 8">
            <a:extLst>
              <a:ext uri="{FF2B5EF4-FFF2-40B4-BE49-F238E27FC236}">
                <a16:creationId xmlns:a16="http://schemas.microsoft.com/office/drawing/2014/main" id="{52210C8E-0F14-B84E-B25C-262654E0D6BB}"/>
              </a:ext>
            </a:extLst>
          </p:cNvPr>
          <p:cNvSpPr txBox="1"/>
          <p:nvPr/>
        </p:nvSpPr>
        <p:spPr>
          <a:xfrm>
            <a:off x="765187" y="1309620"/>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1. Afforestation and reforestation</a:t>
            </a:r>
          </a:p>
        </p:txBody>
      </p:sp>
      <p:sp>
        <p:nvSpPr>
          <p:cNvPr id="10" name="TextBox 9">
            <a:extLst>
              <a:ext uri="{FF2B5EF4-FFF2-40B4-BE49-F238E27FC236}">
                <a16:creationId xmlns:a16="http://schemas.microsoft.com/office/drawing/2014/main" id="{E6F09BC6-4C5D-2047-AC3F-A84947C77E3E}"/>
              </a:ext>
            </a:extLst>
          </p:cNvPr>
          <p:cNvSpPr txBox="1"/>
          <p:nvPr/>
        </p:nvSpPr>
        <p:spPr>
          <a:xfrm>
            <a:off x="765187" y="1884379"/>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2. BECCS</a:t>
            </a:r>
          </a:p>
        </p:txBody>
      </p:sp>
      <p:sp>
        <p:nvSpPr>
          <p:cNvPr id="11" name="TextBox 10">
            <a:extLst>
              <a:ext uri="{FF2B5EF4-FFF2-40B4-BE49-F238E27FC236}">
                <a16:creationId xmlns:a16="http://schemas.microsoft.com/office/drawing/2014/main" id="{A8EE50E0-0F0C-754C-9CF0-EEF99C3B4A87}"/>
              </a:ext>
            </a:extLst>
          </p:cNvPr>
          <p:cNvSpPr txBox="1"/>
          <p:nvPr/>
        </p:nvSpPr>
        <p:spPr>
          <a:xfrm>
            <a:off x="765187" y="5332933"/>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8. Direct air capture</a:t>
            </a:r>
          </a:p>
        </p:txBody>
      </p:sp>
      <p:sp>
        <p:nvSpPr>
          <p:cNvPr id="12" name="TextBox 11">
            <a:extLst>
              <a:ext uri="{FF2B5EF4-FFF2-40B4-BE49-F238E27FC236}">
                <a16:creationId xmlns:a16="http://schemas.microsoft.com/office/drawing/2014/main" id="{0AFE04A8-ACBF-DE41-9BA6-729DF164728B}"/>
              </a:ext>
            </a:extLst>
          </p:cNvPr>
          <p:cNvSpPr txBox="1"/>
          <p:nvPr/>
        </p:nvSpPr>
        <p:spPr>
          <a:xfrm>
            <a:off x="765187" y="3608656"/>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5. Soil carbon</a:t>
            </a:r>
          </a:p>
        </p:txBody>
      </p:sp>
      <p:sp>
        <p:nvSpPr>
          <p:cNvPr id="13" name="TextBox 12">
            <a:extLst>
              <a:ext uri="{FF2B5EF4-FFF2-40B4-BE49-F238E27FC236}">
                <a16:creationId xmlns:a16="http://schemas.microsoft.com/office/drawing/2014/main" id="{227E038D-1879-554E-85E4-D56055F37052}"/>
              </a:ext>
            </a:extLst>
          </p:cNvPr>
          <p:cNvSpPr txBox="1"/>
          <p:nvPr/>
        </p:nvSpPr>
        <p:spPr>
          <a:xfrm>
            <a:off x="765187" y="3033897"/>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4. Biochar</a:t>
            </a:r>
          </a:p>
        </p:txBody>
      </p:sp>
      <p:sp>
        <p:nvSpPr>
          <p:cNvPr id="15" name="TextBox 14">
            <a:extLst>
              <a:ext uri="{FF2B5EF4-FFF2-40B4-BE49-F238E27FC236}">
                <a16:creationId xmlns:a16="http://schemas.microsoft.com/office/drawing/2014/main" id="{C287EBE9-289B-3B4D-9FAE-A11F512D5CB0}"/>
              </a:ext>
            </a:extLst>
          </p:cNvPr>
          <p:cNvSpPr txBox="1"/>
          <p:nvPr/>
        </p:nvSpPr>
        <p:spPr>
          <a:xfrm>
            <a:off x="765187" y="4758174"/>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7. Enhanced weathering</a:t>
            </a:r>
          </a:p>
        </p:txBody>
      </p:sp>
      <p:sp>
        <p:nvSpPr>
          <p:cNvPr id="16" name="TextBox 15">
            <a:extLst>
              <a:ext uri="{FF2B5EF4-FFF2-40B4-BE49-F238E27FC236}">
                <a16:creationId xmlns:a16="http://schemas.microsoft.com/office/drawing/2014/main" id="{25688677-F79C-864A-98FB-2742F91F8837}"/>
              </a:ext>
            </a:extLst>
          </p:cNvPr>
          <p:cNvSpPr txBox="1"/>
          <p:nvPr/>
        </p:nvSpPr>
        <p:spPr>
          <a:xfrm>
            <a:off x="765187" y="4183415"/>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6. ‘Blue carbon’ habitat restoration</a:t>
            </a:r>
          </a:p>
        </p:txBody>
      </p:sp>
      <p:sp>
        <p:nvSpPr>
          <p:cNvPr id="17" name="TextBox 16">
            <a:extLst>
              <a:ext uri="{FF2B5EF4-FFF2-40B4-BE49-F238E27FC236}">
                <a16:creationId xmlns:a16="http://schemas.microsoft.com/office/drawing/2014/main" id="{8C6DC22D-02BA-8546-9016-806A30204DDE}"/>
              </a:ext>
            </a:extLst>
          </p:cNvPr>
          <p:cNvSpPr txBox="1"/>
          <p:nvPr/>
        </p:nvSpPr>
        <p:spPr>
          <a:xfrm>
            <a:off x="765187" y="2459138"/>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3. Building with biomass</a:t>
            </a:r>
          </a:p>
        </p:txBody>
      </p:sp>
      <p:sp>
        <p:nvSpPr>
          <p:cNvPr id="18" name="TextBox 17">
            <a:extLst>
              <a:ext uri="{FF2B5EF4-FFF2-40B4-BE49-F238E27FC236}">
                <a16:creationId xmlns:a16="http://schemas.microsoft.com/office/drawing/2014/main" id="{E4D2297F-925C-BF42-9F28-24C5499A6D2A}"/>
              </a:ext>
            </a:extLst>
          </p:cNvPr>
          <p:cNvSpPr txBox="1"/>
          <p:nvPr/>
        </p:nvSpPr>
        <p:spPr>
          <a:xfrm>
            <a:off x="765187" y="5907695"/>
            <a:ext cx="8178589" cy="446276"/>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9. Geoengineering oceans and clouds</a:t>
            </a:r>
          </a:p>
        </p:txBody>
      </p:sp>
    </p:spTree>
    <p:extLst>
      <p:ext uri="{BB962C8B-B14F-4D97-AF65-F5344CB8AC3E}">
        <p14:creationId xmlns:p14="http://schemas.microsoft.com/office/powerpoint/2010/main" val="179077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1384995"/>
          </a:xfrm>
          <a:prstGeom prst="rect">
            <a:avLst/>
          </a:prstGeom>
          <a:noFill/>
        </p:spPr>
        <p:txBody>
          <a:bodyPr wrap="square" rtlCol="0">
            <a:spAutoFit/>
          </a:bodyPr>
          <a:lstStyle/>
          <a:p>
            <a:pPr lvl="1" algn="ctr"/>
            <a:r>
              <a:rPr lang="en-US" sz="2800" i="1" dirty="0">
                <a:latin typeface="Avenir Black"/>
                <a:cs typeface="Avenir Black"/>
              </a:rPr>
              <a:t>4.1: What is BECCS?</a:t>
            </a:r>
            <a:endParaRPr lang="is-IS" sz="2800" i="1" dirty="0">
              <a:latin typeface="Avenir Black"/>
              <a:cs typeface="Avenir Black"/>
            </a:endParaRPr>
          </a:p>
          <a:p>
            <a:pPr lvl="1" algn="ctr"/>
            <a:endParaRPr lang="en-US" sz="2800" i="1" dirty="0">
              <a:latin typeface="Avenir Black"/>
              <a:cs typeface="Avenir Black"/>
            </a:endParaRP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97863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09666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1. Afforestation / reforestation</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0.5 – 30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$5 - $50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1842565"/>
            <a:ext cx="8178589" cy="2292935"/>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Mature technology</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Simple, though more complex than planting</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Acreage</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Soil</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Right climate</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4191411"/>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Loss of albedo affect as arid land is converted to forest</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Carbon sequestration only lasts decades to centuries</a:t>
            </a:r>
          </a:p>
        </p:txBody>
      </p:sp>
    </p:spTree>
    <p:extLst>
      <p:ext uri="{BB962C8B-B14F-4D97-AF65-F5344CB8AC3E}">
        <p14:creationId xmlns:p14="http://schemas.microsoft.com/office/powerpoint/2010/main" val="41638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38088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How much more forest could Earth have?</a:t>
            </a:r>
          </a:p>
        </p:txBody>
      </p:sp>
      <p:sp>
        <p:nvSpPr>
          <p:cNvPr id="6" name="TextBox 5"/>
          <p:cNvSpPr txBox="1"/>
          <p:nvPr/>
        </p:nvSpPr>
        <p:spPr>
          <a:xfrm>
            <a:off x="319657" y="832447"/>
            <a:ext cx="8513613"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 July 2019 study suggests that Earth has room for 0.9 billion </a:t>
            </a:r>
            <a:r>
              <a:rPr lang="en-US" sz="2000" dirty="0" err="1">
                <a:latin typeface="Avenir Next Medium" panose="020B0503020202020204" pitchFamily="34" charset="0"/>
                <a:cs typeface="Avenir Medium"/>
              </a:rPr>
              <a:t>hectacres</a:t>
            </a:r>
            <a:r>
              <a:rPr lang="en-US" sz="2000" dirty="0">
                <a:latin typeface="Avenir Next Medium" panose="020B0503020202020204" pitchFamily="34" charset="0"/>
                <a:cs typeface="Avenir Medium"/>
              </a:rPr>
              <a:t> of forest (= </a:t>
            </a:r>
            <a:r>
              <a:rPr lang="en-US" sz="2000" b="1" dirty="0">
                <a:latin typeface="Avenir Next Medium" panose="020B0503020202020204" pitchFamily="34" charset="0"/>
                <a:cs typeface="Avenir Medium"/>
              </a:rPr>
              <a:t>2.2 billion acres</a:t>
            </a:r>
            <a:r>
              <a:rPr lang="en-US" sz="2000" dirty="0">
                <a:latin typeface="Avenir Next Medium" panose="020B0503020202020204" pitchFamily="34" charset="0"/>
                <a:cs typeface="Avenir Medium"/>
              </a:rPr>
              <a:t>)</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642717" y="6499999"/>
            <a:ext cx="8513613"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www.sciencenews.org</a:t>
            </a:r>
            <a:r>
              <a:rPr lang="en-US" sz="1400" dirty="0">
                <a:latin typeface="Avenir Medium"/>
                <a:cs typeface="Avenir Medium"/>
              </a:rPr>
              <a:t>/article/planting-trees-could-buy-more-time-fight-climate-change-thought</a:t>
            </a:r>
          </a:p>
        </p:txBody>
      </p:sp>
      <p:sp>
        <p:nvSpPr>
          <p:cNvPr id="9" name="TextBox 8">
            <a:extLst>
              <a:ext uri="{FF2B5EF4-FFF2-40B4-BE49-F238E27FC236}">
                <a16:creationId xmlns:a16="http://schemas.microsoft.com/office/drawing/2014/main" id="{64ED8025-B8BF-B44A-957A-29771A102098}"/>
              </a:ext>
            </a:extLst>
          </p:cNvPr>
          <p:cNvSpPr txBox="1"/>
          <p:nvPr/>
        </p:nvSpPr>
        <p:spPr>
          <a:xfrm>
            <a:off x="329747" y="1693773"/>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This could trap </a:t>
            </a:r>
            <a:r>
              <a:rPr lang="en-US" sz="2000" b="1" dirty="0">
                <a:latin typeface="Avenir Next Medium" panose="020B0503020202020204" pitchFamily="34" charset="0"/>
                <a:cs typeface="Avenir Medium"/>
              </a:rPr>
              <a:t>2/3 of all carbon</a:t>
            </a:r>
            <a:r>
              <a:rPr lang="en-US" sz="2000" dirty="0">
                <a:latin typeface="Avenir Next Medium" panose="020B0503020202020204" pitchFamily="34" charset="0"/>
                <a:cs typeface="Avenir Medium"/>
              </a:rPr>
              <a:t> released by humans since the start of the Industrial Revolution.</a:t>
            </a:r>
          </a:p>
        </p:txBody>
      </p:sp>
      <p:sp>
        <p:nvSpPr>
          <p:cNvPr id="10" name="TextBox 9">
            <a:extLst>
              <a:ext uri="{FF2B5EF4-FFF2-40B4-BE49-F238E27FC236}">
                <a16:creationId xmlns:a16="http://schemas.microsoft.com/office/drawing/2014/main" id="{96BCDCBF-891D-7C49-9445-DDD49986AB9F}"/>
              </a:ext>
            </a:extLst>
          </p:cNvPr>
          <p:cNvSpPr txBox="1"/>
          <p:nvPr/>
        </p:nvSpPr>
        <p:spPr>
          <a:xfrm>
            <a:off x="311917" y="2550572"/>
            <a:ext cx="8178589" cy="1554272"/>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Would not displace:</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Cities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Grasslands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Farmlands</a:t>
            </a:r>
          </a:p>
        </p:txBody>
      </p:sp>
      <p:pic>
        <p:nvPicPr>
          <p:cNvPr id="11" name="Picture 2">
            <a:extLst>
              <a:ext uri="{FF2B5EF4-FFF2-40B4-BE49-F238E27FC236}">
                <a16:creationId xmlns:a16="http://schemas.microsoft.com/office/drawing/2014/main" id="{2023E1B4-A2A4-0F47-8ABD-2D2F4382E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8" y="3076253"/>
            <a:ext cx="6839206" cy="34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3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2. BECCS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0.5 – 5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$100 - $200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1842565"/>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Biomass sequesters carbon as it’s growing, causing it to have a lower carbon footprint prior to combustion.</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3253862"/>
            <a:ext cx="8178589" cy="3400931"/>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It’s not certain that biomass is always carbon neutral.</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Significant lag time for regrowth.</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Carbon released from soil as trees are harvested is often ignored.</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Land is needed to grow more forest and may compete with food production. </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Carbon will have to be moved to geologically appropriate storage.</a:t>
            </a:r>
          </a:p>
        </p:txBody>
      </p:sp>
    </p:spTree>
    <p:extLst>
      <p:ext uri="{BB962C8B-B14F-4D97-AF65-F5344CB8AC3E}">
        <p14:creationId xmlns:p14="http://schemas.microsoft.com/office/powerpoint/2010/main" val="139555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88063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3. Building with biomass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51867" y="6511830"/>
            <a:ext cx="783047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www.carbonbrief.org</a:t>
            </a:r>
            <a:r>
              <a:rPr lang="en-US" sz="1400" dirty="0">
                <a:latin typeface="Avenir Medium"/>
                <a:cs typeface="Avenir Medium"/>
              </a:rPr>
              <a:t>/explainer-10-ways-negative-emissions-could-slow-climate-change</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2456022"/>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Simple for small and residential </a:t>
            </a:r>
            <a:r>
              <a:rPr lang="en-US" sz="2000" dirty="0" err="1">
                <a:latin typeface="Avenir Next Medium" panose="020B0503020202020204" pitchFamily="34" charset="0"/>
                <a:cs typeface="Avenir Medium"/>
              </a:rPr>
              <a:t>stuctures</a:t>
            </a:r>
            <a:r>
              <a:rPr lang="en-US" sz="2000" dirty="0">
                <a:latin typeface="Avenir Next Medium" panose="020B0503020202020204" pitchFamily="34" charset="0"/>
                <a:cs typeface="Avenir Medium"/>
              </a:rPr>
              <a:t>.</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3647400"/>
            <a:ext cx="8178589" cy="1554272"/>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Will require changes in code.</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At the largest scales, building technologies that use biomass rather than concrete and steel will have to be developed.</a:t>
            </a:r>
          </a:p>
        </p:txBody>
      </p:sp>
    </p:spTree>
    <p:extLst>
      <p:ext uri="{BB962C8B-B14F-4D97-AF65-F5344CB8AC3E}">
        <p14:creationId xmlns:p14="http://schemas.microsoft.com/office/powerpoint/2010/main" val="2340381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210826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Biochar</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0.5 – 2.0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$90 - 120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3104204"/>
            <a:ext cx="8178589" cy="1554272"/>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Biochar is easy to make and thus abundant.</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Stores and builds soil carbon.</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Helps soils store water and nutrients.</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4804874"/>
            <a:ext cx="8178589" cy="1554272"/>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Creating biochar will use lots of wood which must be harvested sustainably.</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Scaled-up trials should be done.</a:t>
            </a:r>
          </a:p>
        </p:txBody>
      </p:sp>
      <p:sp>
        <p:nvSpPr>
          <p:cNvPr id="9" name="TextBox 8">
            <a:extLst>
              <a:ext uri="{FF2B5EF4-FFF2-40B4-BE49-F238E27FC236}">
                <a16:creationId xmlns:a16="http://schemas.microsoft.com/office/drawing/2014/main" id="{B9B1C8E1-634B-2A47-916C-34212AEFDAC2}"/>
              </a:ext>
            </a:extLst>
          </p:cNvPr>
          <p:cNvSpPr txBox="1"/>
          <p:nvPr/>
        </p:nvSpPr>
        <p:spPr>
          <a:xfrm>
            <a:off x="1298828" y="1755137"/>
            <a:ext cx="6710856" cy="1184940"/>
          </a:xfrm>
          <a:prstGeom prst="rect">
            <a:avLst/>
          </a:prstGeom>
          <a:noFill/>
        </p:spPr>
        <p:txBody>
          <a:bodyPr wrap="square" rtlCol="0">
            <a:spAutoFit/>
          </a:bodyPr>
          <a:lstStyle/>
          <a:p>
            <a:pPr>
              <a:lnSpc>
                <a:spcPct val="120000"/>
              </a:lnSpc>
            </a:pPr>
            <a:r>
              <a:rPr lang="en-US" sz="2000" b="1" i="1" dirty="0">
                <a:latin typeface="Avenir Next" panose="020B0503020202020204" pitchFamily="34" charset="0"/>
                <a:cs typeface="Avenir Medium"/>
              </a:rPr>
              <a:t>What is biochar?</a:t>
            </a:r>
          </a:p>
          <a:p>
            <a:pPr>
              <a:lnSpc>
                <a:spcPct val="120000"/>
              </a:lnSpc>
            </a:pPr>
            <a:r>
              <a:rPr lang="en-US" sz="2000" i="1" dirty="0">
                <a:latin typeface="Avenir Next" panose="020B0503020202020204" pitchFamily="34" charset="0"/>
                <a:cs typeface="Avenir Medium"/>
              </a:rPr>
              <a:t>Wood that is combusted in the absence of sufficient oxygen; the process is called pyrolysis.</a:t>
            </a:r>
            <a:endParaRPr lang="en-US" sz="2000" i="1" dirty="0">
              <a:latin typeface="Avenir Next Medium" panose="020B0503020202020204" pitchFamily="34" charset="0"/>
              <a:cs typeface="Avenir Medium"/>
            </a:endParaRPr>
          </a:p>
        </p:txBody>
      </p:sp>
    </p:spTree>
    <p:extLst>
      <p:ext uri="{BB962C8B-B14F-4D97-AF65-F5344CB8AC3E}">
        <p14:creationId xmlns:p14="http://schemas.microsoft.com/office/powerpoint/2010/main" val="371133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281519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5. Soil carbon</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up to 5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$0 - $100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1993040"/>
            <a:ext cx="8178589" cy="3031599"/>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Simple: add more carbon than is lost by:</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Adding manure;</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Growing legumes;</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Avoiding soil disturbance; and / or</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Optimizing grazing.</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We know how to do this and can start now.</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Better soils are better at feeding growing populations.</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5163691"/>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Soil carbon can be reach a maximum.</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And carbon can be lost when soils are disturbed.</a:t>
            </a:r>
          </a:p>
        </p:txBody>
      </p:sp>
    </p:spTree>
    <p:extLst>
      <p:ext uri="{BB962C8B-B14F-4D97-AF65-F5344CB8AC3E}">
        <p14:creationId xmlns:p14="http://schemas.microsoft.com/office/powerpoint/2010/main" val="1910427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9231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6. ’Blue carbon’ habitat restoration</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06353" y="6511827"/>
            <a:ext cx="783047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www.carbonbrief.org</a:t>
            </a:r>
            <a:r>
              <a:rPr lang="en-US" sz="1400" dirty="0">
                <a:latin typeface="Avenir Medium"/>
                <a:cs typeface="Avenir Medium"/>
              </a:rPr>
              <a:t>/explainer-10-ways-negative-emissions-could-slow-climate-change</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3914436"/>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Simple: conserving and restoring coastal  habitats.</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Side benefit of protection from storms.</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5105814"/>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Carbon will only be sequestered as long as the habitat is healthy.</a:t>
            </a:r>
          </a:p>
        </p:txBody>
      </p:sp>
      <p:sp>
        <p:nvSpPr>
          <p:cNvPr id="9" name="TextBox 8">
            <a:extLst>
              <a:ext uri="{FF2B5EF4-FFF2-40B4-BE49-F238E27FC236}">
                <a16:creationId xmlns:a16="http://schemas.microsoft.com/office/drawing/2014/main" id="{A19E240D-2951-C845-8B16-80F05B9D56AE}"/>
              </a:ext>
            </a:extLst>
          </p:cNvPr>
          <p:cNvSpPr txBox="1"/>
          <p:nvPr/>
        </p:nvSpPr>
        <p:spPr>
          <a:xfrm>
            <a:off x="980627" y="2164034"/>
            <a:ext cx="6856647" cy="1554272"/>
          </a:xfrm>
          <a:prstGeom prst="rect">
            <a:avLst/>
          </a:prstGeom>
          <a:noFill/>
        </p:spPr>
        <p:txBody>
          <a:bodyPr wrap="square" rtlCol="0">
            <a:spAutoFit/>
          </a:bodyPr>
          <a:lstStyle/>
          <a:p>
            <a:pPr>
              <a:lnSpc>
                <a:spcPct val="120000"/>
              </a:lnSpc>
            </a:pPr>
            <a:r>
              <a:rPr lang="en-US" sz="2000" i="1" dirty="0">
                <a:latin typeface="Avenir Next Medium" panose="020B0503020202020204" pitchFamily="34" charset="0"/>
                <a:cs typeface="Avenir Medium"/>
              </a:rPr>
              <a:t>‘Blue carbon’ habitats are coastal habitats: the edge of marine and terrestrial environments. Blue habitats are very complex and sequester large amounts of carbon when healthy.</a:t>
            </a:r>
          </a:p>
        </p:txBody>
      </p:sp>
    </p:spTree>
    <p:extLst>
      <p:ext uri="{BB962C8B-B14F-4D97-AF65-F5344CB8AC3E}">
        <p14:creationId xmlns:p14="http://schemas.microsoft.com/office/powerpoint/2010/main" val="3221777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836965"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7. Enhanced weathering</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2 – 4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$50 - 200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3416723"/>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Simple and low tech concept: mine and crush rock. Spread it out and let it absorb carbon.</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4804874"/>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Like biochar, better and larger trials are needed.</a:t>
            </a:r>
          </a:p>
        </p:txBody>
      </p:sp>
      <p:sp>
        <p:nvSpPr>
          <p:cNvPr id="9" name="TextBox 8">
            <a:extLst>
              <a:ext uri="{FF2B5EF4-FFF2-40B4-BE49-F238E27FC236}">
                <a16:creationId xmlns:a16="http://schemas.microsoft.com/office/drawing/2014/main" id="{B9B1C8E1-634B-2A47-916C-34212AEFDAC2}"/>
              </a:ext>
            </a:extLst>
          </p:cNvPr>
          <p:cNvSpPr txBox="1"/>
          <p:nvPr/>
        </p:nvSpPr>
        <p:spPr>
          <a:xfrm>
            <a:off x="1298828" y="1755137"/>
            <a:ext cx="6710856" cy="1554272"/>
          </a:xfrm>
          <a:prstGeom prst="rect">
            <a:avLst/>
          </a:prstGeom>
          <a:noFill/>
        </p:spPr>
        <p:txBody>
          <a:bodyPr wrap="square" rtlCol="0">
            <a:spAutoFit/>
          </a:bodyPr>
          <a:lstStyle/>
          <a:p>
            <a:pPr>
              <a:lnSpc>
                <a:spcPct val="120000"/>
              </a:lnSpc>
            </a:pPr>
            <a:r>
              <a:rPr lang="en-US" sz="2000" b="1" i="1" dirty="0">
                <a:latin typeface="Avenir Next" panose="020B0503020202020204" pitchFamily="34" charset="0"/>
                <a:cs typeface="Avenir Medium"/>
              </a:rPr>
              <a:t>What is enhanced weathering?</a:t>
            </a:r>
          </a:p>
          <a:p>
            <a:pPr>
              <a:lnSpc>
                <a:spcPct val="120000"/>
              </a:lnSpc>
            </a:pPr>
            <a:r>
              <a:rPr lang="en-US" sz="2000" i="1" dirty="0">
                <a:latin typeface="Avenir Next" panose="020B0503020202020204" pitchFamily="34" charset="0"/>
                <a:cs typeface="Avenir Medium"/>
              </a:rPr>
              <a:t>When some rock is worn by weather, eroded or broken up it has the ability to bind carbon dioxide and chemically change, capturing the carbon.</a:t>
            </a:r>
            <a:endParaRPr lang="en-US" sz="2000" i="1" dirty="0">
              <a:latin typeface="Avenir Next Medium" panose="020B0503020202020204" pitchFamily="34" charset="0"/>
              <a:cs typeface="Avenir Medium"/>
            </a:endParaRPr>
          </a:p>
        </p:txBody>
      </p:sp>
    </p:spTree>
    <p:extLst>
      <p:ext uri="{BB962C8B-B14F-4D97-AF65-F5344CB8AC3E}">
        <p14:creationId xmlns:p14="http://schemas.microsoft.com/office/powerpoint/2010/main" val="238151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02674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8. Direct air capture</a:t>
            </a:r>
          </a:p>
        </p:txBody>
      </p:sp>
      <p:sp>
        <p:nvSpPr>
          <p:cNvPr id="6" name="TextBox 5"/>
          <p:cNvSpPr txBox="1"/>
          <p:nvPr/>
        </p:nvSpPr>
        <p:spPr>
          <a:xfrm>
            <a:off x="319657" y="832447"/>
            <a:ext cx="8178589" cy="1184940"/>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0.5 – 5 billion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 year</a:t>
            </a:r>
          </a:p>
          <a:p>
            <a:pPr>
              <a:lnSpc>
                <a:spcPct val="120000"/>
              </a:lnSpc>
            </a:pPr>
            <a:r>
              <a:rPr lang="en-US" sz="2000" dirty="0">
                <a:latin typeface="Avenir Next Medium" panose="020B0503020202020204" pitchFamily="34" charset="0"/>
                <a:cs typeface="Avenir Medium"/>
              </a:rPr>
              <a:t>$200 - $600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a:p>
            <a:pPr>
              <a:lnSpc>
                <a:spcPct val="120000"/>
              </a:lnSpc>
            </a:pPr>
            <a:r>
              <a:rPr lang="en-US" sz="2000" dirty="0">
                <a:latin typeface="Avenir Next Medium" panose="020B0503020202020204" pitchFamily="34" charset="0"/>
                <a:cs typeface="Avenir Medium"/>
              </a:rPr>
              <a:t>3 startups with demonstration projects only</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400153" y="6511827"/>
            <a:ext cx="6631944"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qz.com</a:t>
            </a:r>
            <a:r>
              <a:rPr lang="en-US" sz="1400" dirty="0">
                <a:latin typeface="Avenir Medium"/>
                <a:cs typeface="Avenir Medium"/>
              </a:rPr>
              <a:t>/1416481/the-ultimate-guide-to-negative-emission-technologies/</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3914436"/>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Could be located where storage conditions are optimal.</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5105814"/>
            <a:ext cx="8178589" cy="1184940"/>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Far more expensive than CCS being used for concentrated source of carbon.</a:t>
            </a:r>
          </a:p>
        </p:txBody>
      </p:sp>
      <p:sp>
        <p:nvSpPr>
          <p:cNvPr id="9" name="TextBox 8">
            <a:extLst>
              <a:ext uri="{FF2B5EF4-FFF2-40B4-BE49-F238E27FC236}">
                <a16:creationId xmlns:a16="http://schemas.microsoft.com/office/drawing/2014/main" id="{A19E240D-2951-C845-8B16-80F05B9D56AE}"/>
              </a:ext>
            </a:extLst>
          </p:cNvPr>
          <p:cNvSpPr txBox="1"/>
          <p:nvPr/>
        </p:nvSpPr>
        <p:spPr>
          <a:xfrm>
            <a:off x="980627" y="2164034"/>
            <a:ext cx="6856647" cy="1018740"/>
          </a:xfrm>
          <a:prstGeom prst="rect">
            <a:avLst/>
          </a:prstGeom>
          <a:noFill/>
        </p:spPr>
        <p:txBody>
          <a:bodyPr wrap="square" rtlCol="0">
            <a:spAutoFit/>
          </a:bodyPr>
          <a:lstStyle/>
          <a:p>
            <a:pPr>
              <a:lnSpc>
                <a:spcPct val="120000"/>
              </a:lnSpc>
            </a:pPr>
            <a:r>
              <a:rPr lang="en-US" sz="2000" u="sng" dirty="0" err="1">
                <a:latin typeface="Avenir Next Medium" panose="020B0503020202020204" pitchFamily="34" charset="0"/>
                <a:cs typeface="Avenir Medium"/>
              </a:rPr>
              <a:t>Climeworks</a:t>
            </a:r>
            <a:r>
              <a:rPr lang="en-US" sz="2000" dirty="0">
                <a:latin typeface="Avenir Next Medium" panose="020B0503020202020204" pitchFamily="34" charset="0"/>
                <a:cs typeface="Avenir Medium"/>
              </a:rPr>
              <a:t> in Switzerland estimates $600 – 800 / </a:t>
            </a:r>
            <a:r>
              <a:rPr lang="en-US" sz="2000" dirty="0" err="1">
                <a:latin typeface="Avenir Next Medium" panose="020B0503020202020204" pitchFamily="34" charset="0"/>
                <a:cs typeface="Avenir Medium"/>
              </a:rPr>
              <a:t>tonne</a:t>
            </a:r>
            <a:endParaRPr lang="en-US" sz="2000" dirty="0">
              <a:latin typeface="Avenir Next Medium" panose="020B0503020202020204" pitchFamily="34" charset="0"/>
              <a:cs typeface="Avenir Medium"/>
            </a:endParaRPr>
          </a:p>
          <a:p>
            <a:pPr>
              <a:lnSpc>
                <a:spcPct val="120000"/>
              </a:lnSpc>
            </a:pPr>
            <a:endParaRPr lang="en-US" sz="1100" u="sng" dirty="0">
              <a:latin typeface="Avenir Next Medium" panose="020B0503020202020204" pitchFamily="34" charset="0"/>
              <a:cs typeface="Avenir Medium"/>
            </a:endParaRPr>
          </a:p>
          <a:p>
            <a:pPr>
              <a:lnSpc>
                <a:spcPct val="120000"/>
              </a:lnSpc>
            </a:pPr>
            <a:r>
              <a:rPr lang="en-US" sz="2000" u="sng" dirty="0">
                <a:latin typeface="Avenir Next Medium" panose="020B0503020202020204" pitchFamily="34" charset="0"/>
                <a:cs typeface="Avenir Medium"/>
              </a:rPr>
              <a:t>Carbon Engineering</a:t>
            </a:r>
            <a:r>
              <a:rPr lang="en-US" sz="2000" dirty="0">
                <a:latin typeface="Avenir Next Medium" panose="020B0503020202020204" pitchFamily="34" charset="0"/>
                <a:cs typeface="Avenir Medium"/>
              </a:rPr>
              <a:t> in Canada estimates $250 / </a:t>
            </a:r>
            <a:r>
              <a:rPr lang="en-US" sz="2000" dirty="0" err="1">
                <a:latin typeface="Avenir Next Medium" panose="020B0503020202020204" pitchFamily="34" charset="0"/>
                <a:cs typeface="Avenir Medium"/>
              </a:rPr>
              <a:t>tonne</a:t>
            </a:r>
            <a:endParaRPr lang="en-US" sz="2000" u="sng" dirty="0">
              <a:latin typeface="Avenir Next Medium" panose="020B0503020202020204" pitchFamily="34" charset="0"/>
              <a:cs typeface="Avenir Medium"/>
            </a:endParaRPr>
          </a:p>
        </p:txBody>
      </p:sp>
    </p:spTree>
    <p:extLst>
      <p:ext uri="{BB962C8B-B14F-4D97-AF65-F5344CB8AC3E}">
        <p14:creationId xmlns:p14="http://schemas.microsoft.com/office/powerpoint/2010/main" val="4245539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41260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9. Geoengineering oceans and clouds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57153" y="6511827"/>
            <a:ext cx="783047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www.carbonbrief.org</a:t>
            </a:r>
            <a:r>
              <a:rPr lang="en-US" sz="1400" dirty="0">
                <a:latin typeface="Avenir Medium"/>
                <a:cs typeface="Avenir Medium"/>
              </a:rPr>
              <a:t>/explainer-10-ways-negative-emissions-could-slow-climate-change</a:t>
            </a:r>
          </a:p>
        </p:txBody>
      </p:sp>
      <p:sp>
        <p:nvSpPr>
          <p:cNvPr id="16" name="TextBox 15">
            <a:extLst>
              <a:ext uri="{FF2B5EF4-FFF2-40B4-BE49-F238E27FC236}">
                <a16:creationId xmlns:a16="http://schemas.microsoft.com/office/drawing/2014/main" id="{C0A95CD3-011B-0D41-AD39-59C9713C740E}"/>
              </a:ext>
            </a:extLst>
          </p:cNvPr>
          <p:cNvSpPr txBox="1"/>
          <p:nvPr/>
        </p:nvSpPr>
        <p:spPr>
          <a:xfrm>
            <a:off x="319657" y="2377736"/>
            <a:ext cx="8178589" cy="1923604"/>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Advantages: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Adding </a:t>
            </a:r>
            <a:r>
              <a:rPr lang="en-US" sz="2000" dirty="0" err="1">
                <a:latin typeface="Avenir Next Medium" panose="020B0503020202020204" pitchFamily="34" charset="0"/>
                <a:cs typeface="Avenir Medium"/>
              </a:rPr>
              <a:t>alkalai</a:t>
            </a:r>
            <a:r>
              <a:rPr lang="en-US" sz="2000" dirty="0">
                <a:latin typeface="Avenir Next Medium" panose="020B0503020202020204" pitchFamily="34" charset="0"/>
                <a:cs typeface="Avenir Medium"/>
              </a:rPr>
              <a:t> (lime) to the ocean or to clouds could increase the ocean’s ability to absorb carbon dioxide.</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Fertilizing the oceans could grow more algae, capturing carbon.</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Costs could be low: $79 - 129 / </a:t>
            </a:r>
            <a:r>
              <a:rPr lang="en-US" sz="2000" dirty="0" err="1">
                <a:latin typeface="Avenir Next Medium" panose="020B0503020202020204" pitchFamily="34" charset="0"/>
                <a:cs typeface="Avenir Medium"/>
              </a:rPr>
              <a:t>tonne</a:t>
            </a:r>
            <a:r>
              <a:rPr lang="en-US" sz="2000" dirty="0">
                <a:latin typeface="Avenir Next Medium" panose="020B0503020202020204" pitchFamily="34" charset="0"/>
                <a:cs typeface="Avenir Medium"/>
              </a:rPr>
              <a:t> of carbon captured.</a:t>
            </a:r>
          </a:p>
        </p:txBody>
      </p:sp>
      <p:sp>
        <p:nvSpPr>
          <p:cNvPr id="17" name="TextBox 16">
            <a:extLst>
              <a:ext uri="{FF2B5EF4-FFF2-40B4-BE49-F238E27FC236}">
                <a16:creationId xmlns:a16="http://schemas.microsoft.com/office/drawing/2014/main" id="{B0FCA91B-F86B-4E4A-ADB4-15842CAF3A11}"/>
              </a:ext>
            </a:extLst>
          </p:cNvPr>
          <p:cNvSpPr txBox="1"/>
          <p:nvPr/>
        </p:nvSpPr>
        <p:spPr>
          <a:xfrm>
            <a:off x="319657" y="4343814"/>
            <a:ext cx="8178589" cy="2292935"/>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Downsides: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How do you get the mix the lime and ensure it’s dissolved?</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You’d have to spread an area the size of Greenland.</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You’d need over a quarter of global lime production.</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Playing with global systems is likely to produce unexpected effects.</a:t>
            </a:r>
          </a:p>
        </p:txBody>
      </p:sp>
      <p:sp>
        <p:nvSpPr>
          <p:cNvPr id="9" name="TextBox 8">
            <a:extLst>
              <a:ext uri="{FF2B5EF4-FFF2-40B4-BE49-F238E27FC236}">
                <a16:creationId xmlns:a16="http://schemas.microsoft.com/office/drawing/2014/main" id="{A19E240D-2951-C845-8B16-80F05B9D56AE}"/>
              </a:ext>
            </a:extLst>
          </p:cNvPr>
          <p:cNvSpPr txBox="1"/>
          <p:nvPr/>
        </p:nvSpPr>
        <p:spPr>
          <a:xfrm>
            <a:off x="241300" y="778285"/>
            <a:ext cx="8661400" cy="1554272"/>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As the oceans absorb carbon dioxide a chemical reaction between the carbon dioxide gas and seawater creates carbonic acid and acidifies the ocean. Acidic oceans are not healthy ecosystems and cannot absorb more carbon dioxide.  </a:t>
            </a:r>
          </a:p>
        </p:txBody>
      </p:sp>
    </p:spTree>
    <p:extLst>
      <p:ext uri="{BB962C8B-B14F-4D97-AF65-F5344CB8AC3E}">
        <p14:creationId xmlns:p14="http://schemas.microsoft.com/office/powerpoint/2010/main" val="34712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49752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BECCS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b="1" dirty="0">
                <a:latin typeface="Avenir Next Medium" panose="020B0503020202020204" pitchFamily="34" charset="0"/>
                <a:cs typeface="Avenir Medium"/>
              </a:rPr>
              <a:t>Biomass energy carbon capture and storage</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Hoped to be net carbon negative</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196300" y="6550223"/>
            <a:ext cx="5960030"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www.sciencedirect.com</a:t>
            </a:r>
            <a:r>
              <a:rPr lang="en-US" sz="1400" dirty="0">
                <a:latin typeface="Avenir Medium"/>
                <a:cs typeface="Avenir Medium"/>
              </a:rPr>
              <a:t>/science/article/</a:t>
            </a:r>
            <a:r>
              <a:rPr lang="en-US" sz="1400" dirty="0" err="1">
                <a:latin typeface="Avenir Medium"/>
                <a:cs typeface="Avenir Medium"/>
              </a:rPr>
              <a:t>pii</a:t>
            </a:r>
            <a:r>
              <a:rPr lang="en-US" sz="1400" dirty="0">
                <a:latin typeface="Avenir Medium"/>
                <a:cs typeface="Avenir Medium"/>
              </a:rPr>
              <a:t>/S1750583615002650</a:t>
            </a:r>
          </a:p>
        </p:txBody>
      </p:sp>
      <p:pic>
        <p:nvPicPr>
          <p:cNvPr id="1026" name="Picture 2">
            <a:extLst>
              <a:ext uri="{FF2B5EF4-FFF2-40B4-BE49-F238E27FC236}">
                <a16:creationId xmlns:a16="http://schemas.microsoft.com/office/drawing/2014/main" id="{A834C6FB-6992-2D43-899F-3D681CC41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58" y="2060294"/>
            <a:ext cx="8995473" cy="4339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75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1384995"/>
          </a:xfrm>
          <a:prstGeom prst="rect">
            <a:avLst/>
          </a:prstGeom>
          <a:noFill/>
        </p:spPr>
        <p:txBody>
          <a:bodyPr wrap="square" rtlCol="0">
            <a:spAutoFit/>
          </a:bodyPr>
          <a:lstStyle/>
          <a:p>
            <a:pPr lvl="1" algn="ctr"/>
            <a:r>
              <a:rPr lang="en-US" sz="2800" i="1" dirty="0">
                <a:latin typeface="Avenir Black"/>
                <a:cs typeface="Avenir Black"/>
              </a:rPr>
              <a:t>4.4: Deploying BECCS</a:t>
            </a:r>
            <a:endParaRPr lang="is-IS" sz="2800" i="1" dirty="0">
              <a:latin typeface="Avenir Black"/>
              <a:cs typeface="Avenir Black"/>
            </a:endParaRPr>
          </a:p>
          <a:p>
            <a:pPr lvl="1" algn="ctr"/>
            <a:endParaRPr lang="en-US" sz="2800" i="1" dirty="0">
              <a:latin typeface="Avenir Black"/>
              <a:cs typeface="Avenir Black"/>
            </a:endParaRP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78518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8028160"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IMAGE model imagines BECCS scenarios</a:t>
            </a:r>
          </a:p>
        </p:txBody>
      </p:sp>
      <p:sp>
        <p:nvSpPr>
          <p:cNvPr id="6" name="TextBox 5"/>
          <p:cNvSpPr txBox="1"/>
          <p:nvPr/>
        </p:nvSpPr>
        <p:spPr>
          <a:xfrm>
            <a:off x="319657" y="832447"/>
            <a:ext cx="8178589" cy="1554272"/>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IMAGE biomass sources:</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Forestry;</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Waste biomass; and</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Energy crops grown without impact on forestry and food.</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384001" y="651182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iopscience.iop.org</a:t>
            </a:r>
            <a:r>
              <a:rPr lang="en-US" sz="1400" dirty="0">
                <a:latin typeface="Avenir Medium"/>
                <a:cs typeface="Avenir Medium"/>
              </a:rPr>
              <a:t>/article/10.1088/1748-9326/aaaa02/meta</a:t>
            </a:r>
          </a:p>
        </p:txBody>
      </p:sp>
      <p:sp>
        <p:nvSpPr>
          <p:cNvPr id="10" name="TextBox 9">
            <a:extLst>
              <a:ext uri="{FF2B5EF4-FFF2-40B4-BE49-F238E27FC236}">
                <a16:creationId xmlns:a16="http://schemas.microsoft.com/office/drawing/2014/main" id="{24D1FCF6-38AA-934A-B1C6-D7D36F7B43C4}"/>
              </a:ext>
            </a:extLst>
          </p:cNvPr>
          <p:cNvSpPr txBox="1"/>
          <p:nvPr/>
        </p:nvSpPr>
        <p:spPr>
          <a:xfrm>
            <a:off x="1261641" y="2452344"/>
            <a:ext cx="6667018" cy="1184940"/>
          </a:xfrm>
          <a:prstGeom prst="rect">
            <a:avLst/>
          </a:prstGeom>
          <a:noFill/>
        </p:spPr>
        <p:txBody>
          <a:bodyPr wrap="square" rtlCol="0">
            <a:spAutoFit/>
          </a:bodyPr>
          <a:lstStyle/>
          <a:p>
            <a:pPr>
              <a:lnSpc>
                <a:spcPct val="120000"/>
              </a:lnSpc>
            </a:pPr>
            <a:r>
              <a:rPr lang="en-US" sz="2000" b="1" i="1" dirty="0">
                <a:latin typeface="Avenir Next" panose="020B0503020202020204" pitchFamily="34" charset="0"/>
                <a:cs typeface="Avenir Medium"/>
              </a:rPr>
              <a:t>“However, ensuring that this is the case in reality depends upon the robustness of regulatory frameworks at a regional level….”</a:t>
            </a:r>
          </a:p>
        </p:txBody>
      </p:sp>
      <p:sp>
        <p:nvSpPr>
          <p:cNvPr id="11" name="TextBox 10">
            <a:extLst>
              <a:ext uri="{FF2B5EF4-FFF2-40B4-BE49-F238E27FC236}">
                <a16:creationId xmlns:a16="http://schemas.microsoft.com/office/drawing/2014/main" id="{BF3235F0-E246-CF40-AE2F-150DF15C3669}"/>
              </a:ext>
            </a:extLst>
          </p:cNvPr>
          <p:cNvSpPr txBox="1"/>
          <p:nvPr/>
        </p:nvSpPr>
        <p:spPr>
          <a:xfrm>
            <a:off x="319657" y="3741896"/>
            <a:ext cx="8178589" cy="1923604"/>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Half of all global carbon storage required by 2100 occurs in:</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US;</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Western Europe;</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China; and</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India.</a:t>
            </a:r>
          </a:p>
        </p:txBody>
      </p:sp>
    </p:spTree>
    <p:extLst>
      <p:ext uri="{BB962C8B-B14F-4D97-AF65-F5344CB8AC3E}">
        <p14:creationId xmlns:p14="http://schemas.microsoft.com/office/powerpoint/2010/main" val="1405457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933CED-A534-2348-86DF-B2C0E1CDCF72}"/>
              </a:ext>
            </a:extLst>
          </p:cNvPr>
          <p:cNvPicPr>
            <a:picLocks noChangeAspect="1"/>
          </p:cNvPicPr>
          <p:nvPr/>
        </p:nvPicPr>
        <p:blipFill>
          <a:blip r:embed="rId2"/>
          <a:stretch>
            <a:fillRect/>
          </a:stretch>
        </p:blipFill>
        <p:spPr>
          <a:xfrm>
            <a:off x="61964" y="690261"/>
            <a:ext cx="9020072" cy="6179650"/>
          </a:xfrm>
          <a:prstGeom prst="rect">
            <a:avLst/>
          </a:prstGeom>
        </p:spPr>
      </p:pic>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441298"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IMAGE vs. lifecycle analysis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384001" y="658127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iopscience.iop.org</a:t>
            </a:r>
            <a:r>
              <a:rPr lang="en-US" sz="1400" dirty="0">
                <a:latin typeface="Avenir Medium"/>
                <a:cs typeface="Avenir Medium"/>
              </a:rPr>
              <a:t>/article/10.1088/1748-9326/aaaa02/meta</a:t>
            </a:r>
          </a:p>
        </p:txBody>
      </p:sp>
    </p:spTree>
    <p:extLst>
      <p:ext uri="{BB962C8B-B14F-4D97-AF65-F5344CB8AC3E}">
        <p14:creationId xmlns:p14="http://schemas.microsoft.com/office/powerpoint/2010/main" val="209546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08283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Policy and enforcement are critical</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384001" y="651182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iopscience.iop.org</a:t>
            </a:r>
            <a:r>
              <a:rPr lang="en-US" sz="1400" dirty="0">
                <a:latin typeface="Avenir Medium"/>
                <a:cs typeface="Avenir Medium"/>
              </a:rPr>
              <a:t>/article/10.1088/1748-9326/aaaa02/meta</a:t>
            </a:r>
          </a:p>
        </p:txBody>
      </p:sp>
      <p:sp>
        <p:nvSpPr>
          <p:cNvPr id="12" name="TextBox 11">
            <a:extLst>
              <a:ext uri="{FF2B5EF4-FFF2-40B4-BE49-F238E27FC236}">
                <a16:creationId xmlns:a16="http://schemas.microsoft.com/office/drawing/2014/main" id="{590EA5E0-0874-5340-9E14-FA10E795E3C7}"/>
              </a:ext>
            </a:extLst>
          </p:cNvPr>
          <p:cNvSpPr txBox="1"/>
          <p:nvPr/>
        </p:nvSpPr>
        <p:spPr>
          <a:xfrm>
            <a:off x="1122745" y="1221547"/>
            <a:ext cx="7361499" cy="2662267"/>
          </a:xfrm>
          <a:prstGeom prst="rect">
            <a:avLst/>
          </a:prstGeom>
          <a:noFill/>
        </p:spPr>
        <p:txBody>
          <a:bodyPr wrap="square" rtlCol="0">
            <a:spAutoFit/>
          </a:bodyPr>
          <a:lstStyle/>
          <a:p>
            <a:pPr>
              <a:lnSpc>
                <a:spcPct val="120000"/>
              </a:lnSpc>
            </a:pPr>
            <a:r>
              <a:rPr lang="en-US" sz="2000" b="1" i="1" dirty="0">
                <a:latin typeface="Avenir Next" panose="020B0503020202020204" pitchFamily="34" charset="0"/>
                <a:cs typeface="Avenir Medium"/>
              </a:rPr>
              <a:t>“Deployment rates for CCS in the scenarios are challenging and may exceed those seen previously in fossil, renewable or nuclear technologies and will require</a:t>
            </a:r>
          </a:p>
          <a:p>
            <a:pPr>
              <a:lnSpc>
                <a:spcPct val="120000"/>
              </a:lnSpc>
            </a:pPr>
            <a:r>
              <a:rPr lang="en-US" sz="2000" b="1" i="1" dirty="0">
                <a:latin typeface="Avenir Next" panose="020B0503020202020204" pitchFamily="34" charset="0"/>
                <a:cs typeface="Avenir Medium"/>
              </a:rPr>
              <a:t>ambitious policy interventions. </a:t>
            </a:r>
          </a:p>
          <a:p>
            <a:pPr>
              <a:lnSpc>
                <a:spcPct val="120000"/>
              </a:lnSpc>
            </a:pPr>
            <a:endParaRPr lang="en-US" sz="2000" b="1" i="1" dirty="0">
              <a:latin typeface="Avenir Next" panose="020B0503020202020204" pitchFamily="34" charset="0"/>
              <a:cs typeface="Avenir Medium"/>
            </a:endParaRPr>
          </a:p>
          <a:p>
            <a:pPr>
              <a:lnSpc>
                <a:spcPct val="120000"/>
              </a:lnSpc>
            </a:pPr>
            <a:r>
              <a:rPr lang="en-US" sz="2000" b="1" i="1" dirty="0">
                <a:latin typeface="Avenir Next" panose="020B0503020202020204" pitchFamily="34" charset="0"/>
                <a:cs typeface="Avenir Medium"/>
              </a:rPr>
              <a:t>It is important to note that without climate policy action (i.e. in the Reference scenario) there is no CCS.”</a:t>
            </a:r>
          </a:p>
        </p:txBody>
      </p:sp>
    </p:spTree>
    <p:extLst>
      <p:ext uri="{BB962C8B-B14F-4D97-AF65-F5344CB8AC3E}">
        <p14:creationId xmlns:p14="http://schemas.microsoft.com/office/powerpoint/2010/main" val="2370935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09517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Drax</a:t>
            </a:r>
          </a:p>
        </p:txBody>
      </p:sp>
      <p:sp>
        <p:nvSpPr>
          <p:cNvPr id="6" name="TextBox 5"/>
          <p:cNvSpPr txBox="1"/>
          <p:nvPr/>
        </p:nvSpPr>
        <p:spPr>
          <a:xfrm>
            <a:off x="319657" y="832447"/>
            <a:ext cx="8178589" cy="1552797"/>
          </a:xfrm>
          <a:prstGeom prst="rect">
            <a:avLst/>
          </a:prstGeom>
          <a:noFill/>
        </p:spPr>
        <p:txBody>
          <a:bodyPr wrap="square" rtlCol="0">
            <a:spAutoFit/>
          </a:bodyPr>
          <a:lstStyle/>
          <a:p>
            <a:pPr>
              <a:lnSpc>
                <a:spcPct val="120000"/>
              </a:lnSpc>
            </a:pPr>
            <a:r>
              <a:rPr lang="en-US" sz="2000" dirty="0">
                <a:latin typeface="Avenir Black"/>
                <a:cs typeface="Avenir Black"/>
              </a:rPr>
              <a:t>Drax (Yorkshire UK) is now the biggest biomass plant in the world</a:t>
            </a:r>
          </a:p>
          <a:p>
            <a:pPr marL="342900" indent="-342900">
              <a:lnSpc>
                <a:spcPct val="120000"/>
              </a:lnSpc>
              <a:buFont typeface="Arial"/>
              <a:buChar char="•"/>
            </a:pPr>
            <a:r>
              <a:rPr lang="en-US" sz="2000" dirty="0">
                <a:latin typeface="Avenir Medium"/>
                <a:cs typeface="Avenir Medium"/>
              </a:rPr>
              <a:t>Fuel has transitioned from coal to now 2/3 biomass (wood pellets)</a:t>
            </a:r>
          </a:p>
          <a:p>
            <a:pPr marL="800100" lvl="1" indent="-342900">
              <a:lnSpc>
                <a:spcPct val="120000"/>
              </a:lnSpc>
              <a:buFont typeface="Arial"/>
              <a:buChar char="•"/>
            </a:pPr>
            <a:r>
              <a:rPr lang="en-US" sz="2000" dirty="0">
                <a:latin typeface="Avenir Medium"/>
                <a:cs typeface="Avenir Medium"/>
              </a:rPr>
              <a:t>Drax burns more wood than the UK produces in one year.</a:t>
            </a:r>
          </a:p>
          <a:p>
            <a:pPr marL="342900" indent="-342900">
              <a:lnSpc>
                <a:spcPct val="120000"/>
              </a:lnSpc>
              <a:buFont typeface="Arial"/>
              <a:buChar char="•"/>
            </a:pPr>
            <a:r>
              <a:rPr lang="en-US" sz="2000" dirty="0">
                <a:latin typeface="Avenir Medium"/>
                <a:cs typeface="Avenir Medium"/>
              </a:rPr>
              <a:t>4 GW generation</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7" name="Picture 6">
            <a:extLst>
              <a:ext uri="{FF2B5EF4-FFF2-40B4-BE49-F238E27FC236}">
                <a16:creationId xmlns:a16="http://schemas.microsoft.com/office/drawing/2014/main" id="{8E452509-8C0F-A84A-A32D-30783E486BD5}"/>
              </a:ext>
            </a:extLst>
          </p:cNvPr>
          <p:cNvPicPr>
            <a:picLocks noChangeAspect="1"/>
          </p:cNvPicPr>
          <p:nvPr/>
        </p:nvPicPr>
        <p:blipFill>
          <a:blip r:embed="rId3"/>
          <a:stretch>
            <a:fillRect/>
          </a:stretch>
        </p:blipFill>
        <p:spPr>
          <a:xfrm>
            <a:off x="83230" y="3766251"/>
            <a:ext cx="4658891" cy="3032087"/>
          </a:xfrm>
          <a:prstGeom prst="rect">
            <a:avLst/>
          </a:prstGeom>
        </p:spPr>
      </p:pic>
      <p:sp>
        <p:nvSpPr>
          <p:cNvPr id="3" name="TextBox 2"/>
          <p:cNvSpPr txBox="1"/>
          <p:nvPr/>
        </p:nvSpPr>
        <p:spPr>
          <a:xfrm>
            <a:off x="3384001" y="651182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www.power-technology.com</a:t>
            </a:r>
            <a:r>
              <a:rPr lang="en-US" sz="1400" dirty="0">
                <a:latin typeface="Avenir Medium"/>
                <a:cs typeface="Avenir Medium"/>
              </a:rPr>
              <a:t>/features/</a:t>
            </a:r>
            <a:r>
              <a:rPr lang="en-US" sz="1400" dirty="0" err="1">
                <a:latin typeface="Avenir Medium"/>
                <a:cs typeface="Avenir Medium"/>
              </a:rPr>
              <a:t>draxs</a:t>
            </a:r>
            <a:r>
              <a:rPr lang="en-US" sz="1400" dirty="0">
                <a:latin typeface="Avenir Medium"/>
                <a:cs typeface="Avenir Medium"/>
              </a:rPr>
              <a:t>-carbon-capture/</a:t>
            </a:r>
          </a:p>
        </p:txBody>
      </p:sp>
    </p:spTree>
    <p:extLst>
      <p:ext uri="{BB962C8B-B14F-4D97-AF65-F5344CB8AC3E}">
        <p14:creationId xmlns:p14="http://schemas.microsoft.com/office/powerpoint/2010/main" val="1948803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532010"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China: co-firing BECCS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China is considering, modeling and testing many energy systems, and they are acutely aware of GCC.</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364302" y="6499999"/>
            <a:ext cx="375429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www.pnas.org</a:t>
            </a:r>
            <a:r>
              <a:rPr lang="en-US" sz="1400" dirty="0">
                <a:latin typeface="Avenir Medium"/>
                <a:cs typeface="Avenir Medium"/>
              </a:rPr>
              <a:t>/content/116/17/8206</a:t>
            </a:r>
          </a:p>
        </p:txBody>
      </p:sp>
      <p:sp>
        <p:nvSpPr>
          <p:cNvPr id="8" name="TextBox 7">
            <a:extLst>
              <a:ext uri="{FF2B5EF4-FFF2-40B4-BE49-F238E27FC236}">
                <a16:creationId xmlns:a16="http://schemas.microsoft.com/office/drawing/2014/main" id="{83A34068-47E2-2B49-A83E-89625247920B}"/>
              </a:ext>
            </a:extLst>
          </p:cNvPr>
          <p:cNvSpPr txBox="1"/>
          <p:nvPr/>
        </p:nvSpPr>
        <p:spPr>
          <a:xfrm>
            <a:off x="311917" y="1794702"/>
            <a:ext cx="8178589" cy="1554272"/>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A study of co-fired coal and waste biomass combined cycle gasification to produce electricity examined:</a:t>
            </a:r>
          </a:p>
          <a:p>
            <a:pPr marL="457200" indent="-457200">
              <a:lnSpc>
                <a:spcPct val="120000"/>
              </a:lnSpc>
              <a:buAutoNum type="arabicParenBoth"/>
            </a:pPr>
            <a:r>
              <a:rPr lang="en-US" sz="2000" dirty="0">
                <a:latin typeface="Avenir Next Medium" panose="020B0503020202020204" pitchFamily="34" charset="0"/>
                <a:cs typeface="Avenir Medium"/>
              </a:rPr>
              <a:t>The ratio of biomass to coal; and</a:t>
            </a:r>
          </a:p>
          <a:p>
            <a:pPr marL="457200" indent="-457200">
              <a:lnSpc>
                <a:spcPct val="120000"/>
              </a:lnSpc>
              <a:buAutoNum type="arabicParenBoth"/>
            </a:pPr>
            <a:r>
              <a:rPr lang="en-US" sz="2000" dirty="0">
                <a:latin typeface="Avenir Next Medium" panose="020B0503020202020204" pitchFamily="34" charset="0"/>
                <a:cs typeface="Avenir Medium"/>
              </a:rPr>
              <a:t>The cost of electricity.</a:t>
            </a:r>
          </a:p>
        </p:txBody>
      </p:sp>
      <p:sp>
        <p:nvSpPr>
          <p:cNvPr id="2" name="TextBox 1">
            <a:extLst>
              <a:ext uri="{FF2B5EF4-FFF2-40B4-BE49-F238E27FC236}">
                <a16:creationId xmlns:a16="http://schemas.microsoft.com/office/drawing/2014/main" id="{8BA7E88A-9E6E-D547-A137-F2F00C6D25B9}"/>
              </a:ext>
            </a:extLst>
          </p:cNvPr>
          <p:cNvSpPr txBox="1"/>
          <p:nvPr/>
        </p:nvSpPr>
        <p:spPr>
          <a:xfrm>
            <a:off x="319657" y="3454617"/>
            <a:ext cx="2852063"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432FF"/>
                </a:solidFill>
                <a:latin typeface="Avenir Next Medium" panose="020B0503020202020204" pitchFamily="34" charset="0"/>
              </a:rPr>
              <a:t>35% waste biomass</a:t>
            </a:r>
          </a:p>
        </p:txBody>
      </p:sp>
      <p:sp>
        <p:nvSpPr>
          <p:cNvPr id="10" name="TextBox 9">
            <a:extLst>
              <a:ext uri="{FF2B5EF4-FFF2-40B4-BE49-F238E27FC236}">
                <a16:creationId xmlns:a16="http://schemas.microsoft.com/office/drawing/2014/main" id="{1E70C4F1-0A3D-0447-84E2-CF2E7F24D1FC}"/>
              </a:ext>
            </a:extLst>
          </p:cNvPr>
          <p:cNvSpPr txBox="1"/>
          <p:nvPr/>
        </p:nvSpPr>
        <p:spPr>
          <a:xfrm>
            <a:off x="319657" y="3863141"/>
            <a:ext cx="2122697"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432FF"/>
                </a:solidFill>
                <a:latin typeface="Avenir Next Medium" panose="020B0503020202020204" pitchFamily="34" charset="0"/>
              </a:rPr>
              <a:t>$0.092 / kWh</a:t>
            </a:r>
          </a:p>
        </p:txBody>
      </p:sp>
      <p:sp>
        <p:nvSpPr>
          <p:cNvPr id="11" name="TextBox 10">
            <a:extLst>
              <a:ext uri="{FF2B5EF4-FFF2-40B4-BE49-F238E27FC236}">
                <a16:creationId xmlns:a16="http://schemas.microsoft.com/office/drawing/2014/main" id="{8BA86D2E-9A18-9D4D-A9AD-A9C00C673074}"/>
              </a:ext>
            </a:extLst>
          </p:cNvPr>
          <p:cNvSpPr txBox="1"/>
          <p:nvPr/>
        </p:nvSpPr>
        <p:spPr>
          <a:xfrm>
            <a:off x="319657" y="4230190"/>
            <a:ext cx="2951642"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rgbClr val="0432FF"/>
                </a:solidFill>
                <a:latin typeface="Avenir Next Medium" panose="020B0503020202020204" pitchFamily="34" charset="0"/>
              </a:rPr>
              <a:t>net zero C emissions</a:t>
            </a:r>
          </a:p>
        </p:txBody>
      </p:sp>
      <p:sp>
        <p:nvSpPr>
          <p:cNvPr id="12" name="TextBox 11">
            <a:extLst>
              <a:ext uri="{FF2B5EF4-FFF2-40B4-BE49-F238E27FC236}">
                <a16:creationId xmlns:a16="http://schemas.microsoft.com/office/drawing/2014/main" id="{B1D216E4-9242-754C-A507-48E947113D04}"/>
              </a:ext>
            </a:extLst>
          </p:cNvPr>
          <p:cNvSpPr txBox="1"/>
          <p:nvPr/>
        </p:nvSpPr>
        <p:spPr>
          <a:xfrm>
            <a:off x="319657" y="4630300"/>
            <a:ext cx="8504686"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432FF"/>
                </a:solidFill>
                <a:latin typeface="Avenir Next Medium" panose="020B0503020202020204" pitchFamily="34" charset="0"/>
              </a:rPr>
              <a:t>C price of $52/</a:t>
            </a:r>
            <a:r>
              <a:rPr lang="en-US" sz="2000" dirty="0" err="1">
                <a:solidFill>
                  <a:srgbClr val="0432FF"/>
                </a:solidFill>
                <a:latin typeface="Avenir Next Medium" panose="020B0503020202020204" pitchFamily="34" charset="0"/>
              </a:rPr>
              <a:t>tonne</a:t>
            </a:r>
            <a:r>
              <a:rPr lang="en-US" sz="2000" dirty="0">
                <a:solidFill>
                  <a:srgbClr val="0432FF"/>
                </a:solidFill>
                <a:latin typeface="Avenir Next Medium" panose="020B0503020202020204" pitchFamily="34" charset="0"/>
              </a:rPr>
              <a:t> would make this BECCS competitive with pulverized coal power plants</a:t>
            </a:r>
          </a:p>
        </p:txBody>
      </p:sp>
    </p:spTree>
    <p:extLst>
      <p:ext uri="{BB962C8B-B14F-4D97-AF65-F5344CB8AC3E}">
        <p14:creationId xmlns:p14="http://schemas.microsoft.com/office/powerpoint/2010/main" val="413478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84299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CCS experiment at Drax</a:t>
            </a:r>
          </a:p>
        </p:txBody>
      </p:sp>
      <p:sp>
        <p:nvSpPr>
          <p:cNvPr id="6" name="TextBox 5"/>
          <p:cNvSpPr txBox="1"/>
          <p:nvPr/>
        </p:nvSpPr>
        <p:spPr>
          <a:xfrm>
            <a:off x="319657" y="832447"/>
            <a:ext cx="8178589" cy="4508927"/>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Black"/>
              </a:rPr>
              <a:t>Drax is conducting a </a:t>
            </a:r>
            <a:r>
              <a:rPr lang="en-US" sz="2000" b="1" dirty="0">
                <a:latin typeface="Avenir Black" panose="02000503020000020003" pitchFamily="2" charset="0"/>
                <a:cs typeface="Avenir Black"/>
              </a:rPr>
              <a:t>CCS pilot project</a:t>
            </a:r>
            <a:r>
              <a:rPr lang="en-US" sz="2000" b="1" dirty="0">
                <a:latin typeface="Avenir Medium" panose="02000503020000020003" pitchFamily="2" charset="0"/>
                <a:cs typeface="Avenir Black"/>
              </a:rPr>
              <a:t>:</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Cost: 400,000 UK pounds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Removes 1 </a:t>
            </a:r>
            <a:r>
              <a:rPr lang="en-US" sz="2000" dirty="0" err="1">
                <a:latin typeface="Avenir Next Medium" panose="020B0503020202020204" pitchFamily="34" charset="0"/>
                <a:cs typeface="Avenir Medium"/>
              </a:rPr>
              <a:t>tonne</a:t>
            </a:r>
            <a:r>
              <a:rPr lang="en-US" sz="2000" dirty="0">
                <a:latin typeface="Avenir Next Medium" panose="020B0503020202020204" pitchFamily="34" charset="0"/>
                <a:cs typeface="Avenir Medium"/>
              </a:rPr>
              <a:t> of carbon dioxide per day via an organic solvent</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This novel solvent is said to be less environmentally damaging.</a:t>
            </a:r>
          </a:p>
          <a:p>
            <a:pPr>
              <a:lnSpc>
                <a:spcPct val="120000"/>
              </a:lnSpc>
            </a:pPr>
            <a:endParaRPr lang="en-US" sz="2000" dirty="0">
              <a:latin typeface="Avenir Next Medium" panose="020B0503020202020204" pitchFamily="34" charset="0"/>
              <a:cs typeface="Avenir Medium"/>
            </a:endParaRPr>
          </a:p>
          <a:p>
            <a:pPr>
              <a:lnSpc>
                <a:spcPct val="120000"/>
              </a:lnSpc>
            </a:pPr>
            <a:r>
              <a:rPr lang="en-US" sz="2000" dirty="0">
                <a:latin typeface="Avenir Next Medium" panose="020B0503020202020204" pitchFamily="34" charset="0"/>
                <a:cs typeface="Avenir Medium"/>
              </a:rPr>
              <a:t>If successful, they will scale up to 10,000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/day at each of Drax’s four biomass units, or 40,000 </a:t>
            </a:r>
            <a:r>
              <a:rPr lang="en-US" sz="2000" dirty="0" err="1">
                <a:latin typeface="Avenir Next Medium" panose="020B0503020202020204" pitchFamily="34" charset="0"/>
                <a:cs typeface="Avenir Medium"/>
              </a:rPr>
              <a:t>tonnes</a:t>
            </a:r>
            <a:r>
              <a:rPr lang="en-US" sz="2000" dirty="0">
                <a:latin typeface="Avenir Next Medium" panose="020B0503020202020204" pitchFamily="34" charset="0"/>
                <a:cs typeface="Avenir Medium"/>
              </a:rPr>
              <a:t> of carbon dioxide/day.</a:t>
            </a:r>
          </a:p>
          <a:p>
            <a:pPr>
              <a:lnSpc>
                <a:spcPct val="120000"/>
              </a:lnSpc>
            </a:pPr>
            <a:endParaRPr lang="en-US" sz="2000" dirty="0">
              <a:latin typeface="Avenir Next Medium" panose="020B0503020202020204" pitchFamily="34" charset="0"/>
              <a:cs typeface="Avenir Medium"/>
            </a:endParaRPr>
          </a:p>
          <a:p>
            <a:pPr>
              <a:lnSpc>
                <a:spcPct val="120000"/>
              </a:lnSpc>
            </a:pPr>
            <a:r>
              <a:rPr lang="en-US" sz="2000" dirty="0">
                <a:latin typeface="Avenir Next Medium" panose="020B0503020202020204" pitchFamily="34" charset="0"/>
                <a:cs typeface="Avenir Medium"/>
              </a:rPr>
              <a:t>Sadly, during the pilot carbon dioxide is being captured, quantitated and then released back into the flue gases.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384001" y="6511827"/>
            <a:ext cx="5698035"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www.power-technology.com</a:t>
            </a:r>
            <a:r>
              <a:rPr lang="en-US" sz="1400" dirty="0">
                <a:latin typeface="Avenir Medium"/>
                <a:cs typeface="Avenir Medium"/>
              </a:rPr>
              <a:t>/features/</a:t>
            </a:r>
            <a:r>
              <a:rPr lang="en-US" sz="1400" dirty="0" err="1">
                <a:latin typeface="Avenir Medium"/>
                <a:cs typeface="Avenir Medium"/>
              </a:rPr>
              <a:t>draxs</a:t>
            </a:r>
            <a:r>
              <a:rPr lang="en-US" sz="1400" dirty="0">
                <a:latin typeface="Avenir Medium"/>
                <a:cs typeface="Avenir Medium"/>
              </a:rPr>
              <a:t>-carbon-capture/</a:t>
            </a:r>
          </a:p>
        </p:txBody>
      </p:sp>
    </p:spTree>
    <p:extLst>
      <p:ext uri="{BB962C8B-B14F-4D97-AF65-F5344CB8AC3E}">
        <p14:creationId xmlns:p14="http://schemas.microsoft.com/office/powerpoint/2010/main" val="1447051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882397"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CCS pilot at ADM bioethanol plant</a:t>
            </a:r>
          </a:p>
        </p:txBody>
      </p:sp>
      <p:sp>
        <p:nvSpPr>
          <p:cNvPr id="6" name="TextBox 5"/>
          <p:cNvSpPr txBox="1"/>
          <p:nvPr/>
        </p:nvSpPr>
        <p:spPr>
          <a:xfrm>
            <a:off x="319657" y="832447"/>
            <a:ext cx="8178589" cy="561692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Black"/>
              </a:rPr>
              <a:t>Archer Daniels Midland (ADM) has created a carbon capture and storage project at one of its bioethanol plants in Decatur, IL</a:t>
            </a:r>
            <a:r>
              <a:rPr lang="en-US" sz="2000" b="1" dirty="0">
                <a:latin typeface="Avenir Medium" panose="02000503020000020003" pitchFamily="2" charset="0"/>
                <a:cs typeface="Avenir Black"/>
              </a:rPr>
              <a:t>.</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$208 m</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U.S. DOE pays 68%</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Federal agencies split the remaining costs</a:t>
            </a:r>
          </a:p>
          <a:p>
            <a:pPr marL="342900" indent="-342900">
              <a:lnSpc>
                <a:spcPct val="120000"/>
              </a:lnSpc>
              <a:buFont typeface="Arial" panose="020B0604020202020204" pitchFamily="34" charset="0"/>
              <a:buChar char="•"/>
            </a:pPr>
            <a:endParaRPr lang="en-US" sz="2000" dirty="0">
              <a:latin typeface="Avenir Next Medium" panose="020B0503020202020204" pitchFamily="34" charset="0"/>
              <a:cs typeface="Avenir Medium"/>
            </a:endParaRPr>
          </a:p>
          <a:p>
            <a:pPr>
              <a:lnSpc>
                <a:spcPct val="120000"/>
              </a:lnSpc>
            </a:pPr>
            <a:r>
              <a:rPr lang="en-US" sz="2000" dirty="0">
                <a:latin typeface="Avenir Next Medium" panose="020B0503020202020204" pitchFamily="34" charset="0"/>
                <a:cs typeface="Avenir Medium"/>
              </a:rPr>
              <a:t>Ethanol plants create a relatively pure form of CO2.</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CO2 is compressed into a liquid and concentrated</a:t>
            </a:r>
          </a:p>
          <a:p>
            <a:pPr marL="800100" lvl="1"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Pumps carbon dioxide down into the Mt Simon Sandstone formation about a mile down</a:t>
            </a:r>
          </a:p>
          <a:p>
            <a:pPr marL="800100" lvl="1" indent="-342900">
              <a:lnSpc>
                <a:spcPct val="120000"/>
              </a:lnSpc>
              <a:buFont typeface="Arial" panose="020B0604020202020204" pitchFamily="34" charset="0"/>
              <a:buChar char="•"/>
            </a:pPr>
            <a:endParaRPr lang="en-US" sz="2000" dirty="0">
              <a:latin typeface="Avenir Next Medium" panose="020B0503020202020204" pitchFamily="34" charset="0"/>
              <a:cs typeface="Avenir Medium"/>
            </a:endParaRPr>
          </a:p>
          <a:p>
            <a:pPr marL="11113" lvl="1">
              <a:lnSpc>
                <a:spcPct val="120000"/>
              </a:lnSpc>
            </a:pPr>
            <a:r>
              <a:rPr lang="en-US" sz="2000" dirty="0">
                <a:latin typeface="Avenir Next Medium" panose="020B0503020202020204" pitchFamily="34" charset="0"/>
                <a:cs typeface="Avenir Medium"/>
              </a:rPr>
              <a:t>Goal: 1 m tons of CO2 sequestered per year for five years</a:t>
            </a:r>
          </a:p>
          <a:p>
            <a:pPr marL="811213" lvl="2"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2,200 – 3,300 tons per day produced and potentially stored</a:t>
            </a:r>
          </a:p>
          <a:p>
            <a:pPr marL="468313" lvl="2">
              <a:lnSpc>
                <a:spcPct val="120000"/>
              </a:lnSpc>
            </a:pPr>
            <a:endParaRPr lang="en-US" sz="2000" dirty="0">
              <a:latin typeface="Avenir Next Medium" panose="020B0503020202020204" pitchFamily="34" charset="0"/>
              <a:cs typeface="Avenir Medium"/>
            </a:endParaRPr>
          </a:p>
          <a:p>
            <a:pPr marL="11113" lvl="2">
              <a:lnSpc>
                <a:spcPct val="120000"/>
              </a:lnSpc>
            </a:pPr>
            <a:r>
              <a:rPr lang="en-US" sz="2000" dirty="0">
                <a:latin typeface="Avenir Next Medium" panose="020B0503020202020204" pitchFamily="34" charset="0"/>
                <a:cs typeface="Avenir Medium"/>
              </a:rPr>
              <a:t>Economics? Not feasible unless carbon is taxed!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3">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01600" y="6542901"/>
            <a:ext cx="9007594" cy="246221"/>
          </a:xfrm>
          <a:prstGeom prst="rect">
            <a:avLst/>
          </a:prstGeom>
          <a:solidFill>
            <a:schemeClr val="bg1"/>
          </a:solidFill>
        </p:spPr>
        <p:txBody>
          <a:bodyPr wrap="none" rtlCol="0">
            <a:spAutoFit/>
          </a:bodyPr>
          <a:lstStyle/>
          <a:p>
            <a:r>
              <a:rPr lang="en-US" sz="1000" dirty="0">
                <a:latin typeface="Avenir Medium"/>
                <a:cs typeface="Avenir Medium"/>
              </a:rPr>
              <a:t>https://herald-</a:t>
            </a:r>
            <a:r>
              <a:rPr lang="en-US" sz="1000" dirty="0" err="1">
                <a:latin typeface="Avenir Medium"/>
                <a:cs typeface="Avenir Medium"/>
              </a:rPr>
              <a:t>review.com</a:t>
            </a:r>
            <a:r>
              <a:rPr lang="en-US" sz="1000" dirty="0">
                <a:latin typeface="Avenir Medium"/>
                <a:cs typeface="Avenir Medium"/>
              </a:rPr>
              <a:t>/news/local/million-project-stores-</a:t>
            </a:r>
            <a:r>
              <a:rPr lang="en-US" sz="1000" dirty="0" err="1">
                <a:latin typeface="Avenir Medium"/>
                <a:cs typeface="Avenir Medium"/>
              </a:rPr>
              <a:t>adm</a:t>
            </a:r>
            <a:r>
              <a:rPr lang="en-US" sz="1000" dirty="0">
                <a:latin typeface="Avenir Medium"/>
                <a:cs typeface="Avenir Medium"/>
              </a:rPr>
              <a:t>-s-carbon-deep-beneath-</a:t>
            </a:r>
            <a:r>
              <a:rPr lang="en-US" sz="1000" dirty="0" err="1">
                <a:latin typeface="Avenir Medium"/>
                <a:cs typeface="Avenir Medium"/>
              </a:rPr>
              <a:t>decatur</a:t>
            </a:r>
            <a:r>
              <a:rPr lang="en-US" sz="1000" dirty="0">
                <a:latin typeface="Avenir Medium"/>
                <a:cs typeface="Avenir Medium"/>
              </a:rPr>
              <a:t>/article_b0c2fea2-4929-5190-b833-46dddd909e02.html</a:t>
            </a:r>
          </a:p>
        </p:txBody>
      </p:sp>
    </p:spTree>
    <p:extLst>
      <p:ext uri="{BB962C8B-B14F-4D97-AF65-F5344CB8AC3E}">
        <p14:creationId xmlns:p14="http://schemas.microsoft.com/office/powerpoint/2010/main" val="423369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59892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Snapshot of carbon capture 2019</a:t>
            </a:r>
          </a:p>
        </p:txBody>
      </p:sp>
      <p:sp>
        <p:nvSpPr>
          <p:cNvPr id="6" name="TextBox 5"/>
          <p:cNvSpPr txBox="1"/>
          <p:nvPr/>
        </p:nvSpPr>
        <p:spPr>
          <a:xfrm>
            <a:off x="319657" y="832447"/>
            <a:ext cx="8178589" cy="2246769"/>
          </a:xfrm>
          <a:prstGeom prst="rect">
            <a:avLst/>
          </a:prstGeom>
          <a:noFill/>
        </p:spPr>
        <p:txBody>
          <a:bodyPr wrap="square" rtlCol="0">
            <a:spAutoFit/>
          </a:bodyPr>
          <a:lstStyle/>
          <a:p>
            <a:r>
              <a:rPr lang="en-US" sz="2000" dirty="0">
                <a:latin typeface="Avenir Next Medium" panose="020B0503020202020204" pitchFamily="34" charset="0"/>
                <a:cs typeface="Avenir Medium"/>
              </a:rPr>
              <a:t>As of 2019, 43 carbon-capture plants are operational worldwide:</a:t>
            </a:r>
          </a:p>
          <a:p>
            <a:r>
              <a:rPr lang="en-US" sz="2000" dirty="0">
                <a:latin typeface="Avenir Next Medium" panose="020B0503020202020204" pitchFamily="34" charset="0"/>
                <a:cs typeface="Avenir Medium"/>
              </a:rPr>
              <a:t>	US			10</a:t>
            </a:r>
          </a:p>
          <a:p>
            <a:r>
              <a:rPr lang="en-US" sz="2000" dirty="0">
                <a:latin typeface="Avenir Next Medium" panose="020B0503020202020204" pitchFamily="34" charset="0"/>
                <a:cs typeface="Avenir Medium"/>
              </a:rPr>
              <a:t>	Canada</a:t>
            </a:r>
          </a:p>
          <a:p>
            <a:r>
              <a:rPr lang="en-US" sz="2000" dirty="0">
                <a:latin typeface="Avenir Next Medium" panose="020B0503020202020204" pitchFamily="34" charset="0"/>
                <a:cs typeface="Avenir Medium"/>
              </a:rPr>
              <a:t>	Norway	</a:t>
            </a:r>
          </a:p>
          <a:p>
            <a:endParaRPr lang="en-US" sz="2000" dirty="0">
              <a:latin typeface="Avenir Next Medium" panose="020B0503020202020204" pitchFamily="34" charset="0"/>
              <a:cs typeface="Avenir Medium"/>
            </a:endParaRPr>
          </a:p>
          <a:p>
            <a:pPr marL="342900" indent="-342900">
              <a:buFont typeface="Arial" panose="020B0604020202020204" pitchFamily="34" charset="0"/>
              <a:buChar char="•"/>
            </a:pPr>
            <a:r>
              <a:rPr lang="en-US" sz="2000" dirty="0">
                <a:latin typeface="Avenir Next Medium" panose="020B0503020202020204" pitchFamily="34" charset="0"/>
                <a:cs typeface="Avenir Medium"/>
              </a:rPr>
              <a:t>Most are at oil fields or gas processing plants.</a:t>
            </a:r>
          </a:p>
          <a:p>
            <a:pPr marL="342900" indent="-342900">
              <a:buFont typeface="Arial" panose="020B0604020202020204" pitchFamily="34" charset="0"/>
              <a:buChar char="•"/>
            </a:pPr>
            <a:r>
              <a:rPr lang="en-US" sz="2000" dirty="0">
                <a:latin typeface="Avenir Next Medium" panose="020B0503020202020204" pitchFamily="34" charset="0"/>
                <a:cs typeface="Avenir Medium"/>
              </a:rPr>
              <a:t>Two are at power plants.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0" y="6396335"/>
            <a:ext cx="7193444" cy="461665"/>
          </a:xfrm>
          <a:prstGeom prst="rect">
            <a:avLst/>
          </a:prstGeom>
          <a:solidFill>
            <a:schemeClr val="bg1"/>
          </a:solidFill>
        </p:spPr>
        <p:txBody>
          <a:bodyPr wrap="none" rtlCol="0">
            <a:spAutoFit/>
          </a:bodyPr>
          <a:lstStyle/>
          <a:p>
            <a:r>
              <a:rPr lang="en-US" sz="1200" dirty="0">
                <a:latin typeface="Avenir Medium"/>
                <a:cs typeface="Avenir Medium"/>
              </a:rPr>
              <a:t>https://</a:t>
            </a:r>
            <a:r>
              <a:rPr lang="en-US" sz="1200" dirty="0" err="1">
                <a:latin typeface="Avenir Medium"/>
                <a:cs typeface="Avenir Medium"/>
              </a:rPr>
              <a:t>theconversation.com</a:t>
            </a:r>
            <a:r>
              <a:rPr lang="en-US" sz="1200" dirty="0">
                <a:latin typeface="Avenir Medium"/>
                <a:cs typeface="Avenir Medium"/>
              </a:rPr>
              <a:t>/carbon-capture-on-power-stations-burning-woodchips-is-not-the-green-</a:t>
            </a:r>
            <a:br>
              <a:rPr lang="en-US" sz="1200" dirty="0">
                <a:latin typeface="Avenir Medium"/>
                <a:cs typeface="Avenir Medium"/>
              </a:rPr>
            </a:br>
            <a:r>
              <a:rPr lang="en-US" sz="1200" dirty="0">
                <a:latin typeface="Avenir Medium"/>
                <a:cs typeface="Avenir Medium"/>
              </a:rPr>
              <a:t>gamechanger-many-think-it-is-110475</a:t>
            </a:r>
          </a:p>
        </p:txBody>
      </p:sp>
      <p:sp>
        <p:nvSpPr>
          <p:cNvPr id="20" name="TextBox 19">
            <a:extLst>
              <a:ext uri="{FF2B5EF4-FFF2-40B4-BE49-F238E27FC236}">
                <a16:creationId xmlns:a16="http://schemas.microsoft.com/office/drawing/2014/main" id="{31BA3824-B36E-3D4C-9FAC-47F7CDB31972}"/>
              </a:ext>
            </a:extLst>
          </p:cNvPr>
          <p:cNvSpPr txBox="1"/>
          <p:nvPr/>
        </p:nvSpPr>
        <p:spPr>
          <a:xfrm>
            <a:off x="319657" y="4807400"/>
            <a:ext cx="8178589" cy="1015663"/>
          </a:xfrm>
          <a:prstGeom prst="rect">
            <a:avLst/>
          </a:prstGeom>
          <a:noFill/>
        </p:spPr>
        <p:txBody>
          <a:bodyPr wrap="square" rtlCol="0">
            <a:spAutoFit/>
          </a:bodyPr>
          <a:lstStyle/>
          <a:p>
            <a:r>
              <a:rPr lang="en-US" sz="2000" dirty="0">
                <a:latin typeface="Avenir Next Medium" panose="020B0503020202020204" pitchFamily="34" charset="0"/>
                <a:cs typeface="Avenir Medium"/>
              </a:rPr>
              <a:t>Most CCS uses amine—based solvents that are corrosive and environmentally damaging.</a:t>
            </a:r>
          </a:p>
          <a:p>
            <a:pPr marL="342900" indent="-342900">
              <a:buFont typeface="Arial" panose="020B0604020202020204" pitchFamily="34" charset="0"/>
              <a:buChar char="•"/>
            </a:pPr>
            <a:r>
              <a:rPr lang="en-US" sz="2000" dirty="0">
                <a:latin typeface="Avenir Next Medium" panose="020B0503020202020204" pitchFamily="34" charset="0"/>
                <a:cs typeface="Avenir Medium"/>
              </a:rPr>
              <a:t>And what’s the C-footprint of the CCS process? </a:t>
            </a:r>
          </a:p>
        </p:txBody>
      </p:sp>
    </p:spTree>
    <p:extLst>
      <p:ext uri="{BB962C8B-B14F-4D97-AF65-F5344CB8AC3E}">
        <p14:creationId xmlns:p14="http://schemas.microsoft.com/office/powerpoint/2010/main" val="426109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954107"/>
          </a:xfrm>
          <a:prstGeom prst="rect">
            <a:avLst/>
          </a:prstGeom>
          <a:noFill/>
        </p:spPr>
        <p:txBody>
          <a:bodyPr wrap="square" rtlCol="0">
            <a:spAutoFit/>
          </a:bodyPr>
          <a:lstStyle/>
          <a:p>
            <a:pPr lvl="1" algn="ctr"/>
            <a:r>
              <a:rPr lang="en-US" sz="2800" i="1" dirty="0">
                <a:latin typeface="Avenir Black"/>
                <a:cs typeface="Avenir Black"/>
              </a:rPr>
              <a:t>4.5: Cost of carbon capture?</a:t>
            </a: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357690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025846"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Theory vs. practice?</a:t>
            </a:r>
          </a:p>
        </p:txBody>
      </p:sp>
      <p:sp>
        <p:nvSpPr>
          <p:cNvPr id="6" name="TextBox 5"/>
          <p:cNvSpPr txBox="1"/>
          <p:nvPr/>
        </p:nvSpPr>
        <p:spPr>
          <a:xfrm>
            <a:off x="319657" y="832447"/>
            <a:ext cx="8178589"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In theory, biomass energy is carbon neutral.</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578037" y="6499999"/>
            <a:ext cx="7491794" cy="307777"/>
          </a:xfrm>
          <a:prstGeom prst="rect">
            <a:avLst/>
          </a:prstGeom>
          <a:solidFill>
            <a:schemeClr val="bg1"/>
          </a:solidFill>
        </p:spPr>
        <p:txBody>
          <a:bodyPr wrap="none" rtlCol="0">
            <a:spAutoFit/>
          </a:bodyPr>
          <a:lstStyle/>
          <a:p>
            <a:r>
              <a:rPr lang="en-US" sz="1400" dirty="0"/>
              <a:t>https://</a:t>
            </a:r>
            <a:r>
              <a:rPr lang="en-US" sz="1400" dirty="0" err="1"/>
              <a:t>www.nature.org</a:t>
            </a:r>
            <a:r>
              <a:rPr lang="en-US" sz="1400" dirty="0"/>
              <a:t>/</a:t>
            </a:r>
            <a:r>
              <a:rPr lang="en-US" sz="1400" dirty="0" err="1"/>
              <a:t>en</a:t>
            </a:r>
            <a:r>
              <a:rPr lang="en-US" sz="1400" dirty="0"/>
              <a:t>-us/what-we-do/our-insights/perspectives/forests-as-a-climate-solution/</a:t>
            </a:r>
          </a:p>
        </p:txBody>
      </p:sp>
      <p:sp>
        <p:nvSpPr>
          <p:cNvPr id="8" name="TextBox 7">
            <a:extLst>
              <a:ext uri="{FF2B5EF4-FFF2-40B4-BE49-F238E27FC236}">
                <a16:creationId xmlns:a16="http://schemas.microsoft.com/office/drawing/2014/main" id="{E0F5366B-F189-474C-9990-CA73236745AE}"/>
              </a:ext>
            </a:extLst>
          </p:cNvPr>
          <p:cNvSpPr txBox="1"/>
          <p:nvPr/>
        </p:nvSpPr>
        <p:spPr>
          <a:xfrm>
            <a:off x="679622" y="1488335"/>
            <a:ext cx="7920679" cy="1552797"/>
          </a:xfrm>
          <a:prstGeom prst="rect">
            <a:avLst/>
          </a:prstGeom>
          <a:noFill/>
        </p:spPr>
        <p:txBody>
          <a:bodyPr wrap="square" rtlCol="0">
            <a:spAutoFit/>
          </a:bodyPr>
          <a:lstStyle/>
          <a:p>
            <a:pPr>
              <a:lnSpc>
                <a:spcPct val="120000"/>
              </a:lnSpc>
            </a:pPr>
            <a:r>
              <a:rPr lang="en-US" sz="2000" i="1" dirty="0">
                <a:latin typeface="Avenir Medium" panose="02000503020000020003" pitchFamily="2" charset="0"/>
                <a:cs typeface="Avenir Medium"/>
              </a:rPr>
              <a:t>“Research also shows that </a:t>
            </a:r>
            <a:r>
              <a:rPr lang="en-US" sz="2000" b="1" i="1" dirty="0">
                <a:latin typeface="Avenir Medium" panose="02000503020000020003" pitchFamily="2" charset="0"/>
                <a:cs typeface="Avenir Medium"/>
              </a:rPr>
              <a:t>well-managed forests </a:t>
            </a:r>
            <a:r>
              <a:rPr lang="en-US" sz="2000" i="1" dirty="0">
                <a:latin typeface="Avenir Medium" panose="02000503020000020003" pitchFamily="2" charset="0"/>
                <a:cs typeface="Avenir Medium"/>
              </a:rPr>
              <a:t>often can store as much </a:t>
            </a:r>
            <a:r>
              <a:rPr lang="en-US" sz="2000" b="1" i="1" dirty="0">
                <a:latin typeface="Avenir Medium" panose="02000503020000020003" pitchFamily="2" charset="0"/>
                <a:cs typeface="Avenir Medium"/>
              </a:rPr>
              <a:t>carbon</a:t>
            </a:r>
            <a:r>
              <a:rPr lang="en-US" sz="2000" i="1" dirty="0">
                <a:latin typeface="Avenir Medium" panose="02000503020000020003" pitchFamily="2" charset="0"/>
                <a:cs typeface="Avenir Medium"/>
              </a:rPr>
              <a:t> as unmanaged forests, making innovative forest management methods a key solution to fighting climate change while supporting local communities and making a profit.”</a:t>
            </a:r>
          </a:p>
        </p:txBody>
      </p:sp>
      <p:sp>
        <p:nvSpPr>
          <p:cNvPr id="10" name="TextBox 9">
            <a:extLst>
              <a:ext uri="{FF2B5EF4-FFF2-40B4-BE49-F238E27FC236}">
                <a16:creationId xmlns:a16="http://schemas.microsoft.com/office/drawing/2014/main" id="{33BC8A47-AD42-FA45-ACAB-7F5B47C9A093}"/>
              </a:ext>
            </a:extLst>
          </p:cNvPr>
          <p:cNvSpPr txBox="1"/>
          <p:nvPr/>
        </p:nvSpPr>
        <p:spPr>
          <a:xfrm>
            <a:off x="679623" y="3266786"/>
            <a:ext cx="7920680" cy="3030125"/>
          </a:xfrm>
          <a:prstGeom prst="rect">
            <a:avLst/>
          </a:prstGeom>
          <a:noFill/>
        </p:spPr>
        <p:txBody>
          <a:bodyPr wrap="square" rtlCol="0">
            <a:spAutoFit/>
          </a:bodyPr>
          <a:lstStyle/>
          <a:p>
            <a:pPr>
              <a:lnSpc>
                <a:spcPct val="120000"/>
              </a:lnSpc>
            </a:pPr>
            <a:r>
              <a:rPr lang="en-US" sz="2000" i="1" dirty="0">
                <a:latin typeface="Avenir Medium" panose="02000503020000020003" pitchFamily="2" charset="0"/>
                <a:cs typeface="Avenir Medium"/>
              </a:rPr>
              <a:t>“I</a:t>
            </a:r>
            <a:r>
              <a:rPr lang="en-US" sz="2000" b="1" i="1" dirty="0">
                <a:latin typeface="Avenir Medium" panose="02000503020000020003" pitchFamily="2" charset="0"/>
                <a:cs typeface="Avenir Medium"/>
              </a:rPr>
              <a:t>n fact, there is increasing evidence that one of the best ways to protect forests is to use them</a:t>
            </a:r>
            <a:r>
              <a:rPr lang="en-US" sz="2000" i="1" dirty="0">
                <a:latin typeface="Avenir Medium" panose="02000503020000020003" pitchFamily="2" charset="0"/>
                <a:cs typeface="Avenir Medium"/>
              </a:rPr>
              <a:t>—about half of the planet’s remaining natural forests are managed for production purposes. A viable forest-based economy means more forests. More well-managed forests mean </a:t>
            </a:r>
            <a:r>
              <a:rPr lang="en-US" sz="2000" b="1" i="1" dirty="0">
                <a:latin typeface="Avenir Medium" panose="02000503020000020003" pitchFamily="2" charset="0"/>
                <a:cs typeface="Avenir Medium"/>
              </a:rPr>
              <a:t>more carbon sequestered </a:t>
            </a:r>
            <a:r>
              <a:rPr lang="en-US" sz="2000" i="1" dirty="0">
                <a:latin typeface="Avenir Medium" panose="02000503020000020003" pitchFamily="2" charset="0"/>
                <a:cs typeface="Avenir Medium"/>
              </a:rPr>
              <a:t>from the atmosphere—and that means a better chance at mitigating climate change. This means that the potential for alliances between the conservation and the forest product sectors is significant.”</a:t>
            </a:r>
          </a:p>
        </p:txBody>
      </p:sp>
    </p:spTree>
    <p:extLst>
      <p:ext uri="{BB962C8B-B14F-4D97-AF65-F5344CB8AC3E}">
        <p14:creationId xmlns:p14="http://schemas.microsoft.com/office/powerpoint/2010/main" val="2210904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78204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Estimated cost of carbon capture?</a:t>
            </a:r>
          </a:p>
        </p:txBody>
      </p:sp>
      <p:sp>
        <p:nvSpPr>
          <p:cNvPr id="6" name="TextBox 5"/>
          <p:cNvSpPr txBox="1"/>
          <p:nvPr/>
        </p:nvSpPr>
        <p:spPr>
          <a:xfrm>
            <a:off x="319657" y="832447"/>
            <a:ext cx="8178589" cy="1183466"/>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Researchers studied the technical and economic feasibility of capturing carbon with amine technology at a Brazilian sugarcane mill during two phases: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4356268" y="6511827"/>
            <a:ext cx="4702185" cy="307777"/>
          </a:xfrm>
          <a:prstGeom prst="rect">
            <a:avLst/>
          </a:prstGeom>
          <a:solidFill>
            <a:schemeClr val="bg1"/>
          </a:solidFill>
        </p:spPr>
        <p:txBody>
          <a:bodyPr wrap="none" rtlCol="0">
            <a:spAutoFit/>
          </a:bodyPr>
          <a:lstStyle/>
          <a:p>
            <a:r>
              <a:rPr lang="en-US" sz="1400" dirty="0"/>
              <a:t>Energies 2019, 12, 1129; doi:10.3390/en12061129 </a:t>
            </a:r>
            <a:r>
              <a:rPr lang="en-US" sz="1400" dirty="0" err="1"/>
              <a:t>www.mdpi</a:t>
            </a:r>
            <a:endParaRPr lang="en-US" sz="1400" dirty="0"/>
          </a:p>
        </p:txBody>
      </p:sp>
      <p:graphicFrame>
        <p:nvGraphicFramePr>
          <p:cNvPr id="2" name="Table 1">
            <a:extLst>
              <a:ext uri="{FF2B5EF4-FFF2-40B4-BE49-F238E27FC236}">
                <a16:creationId xmlns:a16="http://schemas.microsoft.com/office/drawing/2014/main" id="{13757CE5-D5A6-1B4F-A870-C7E74CF538C5}"/>
              </a:ext>
            </a:extLst>
          </p:cNvPr>
          <p:cNvGraphicFramePr>
            <a:graphicFrameLocks noGrp="1"/>
          </p:cNvGraphicFramePr>
          <p:nvPr>
            <p:extLst>
              <p:ext uri="{D42A27DB-BD31-4B8C-83A1-F6EECF244321}">
                <p14:modId xmlns:p14="http://schemas.microsoft.com/office/powerpoint/2010/main" val="169960390"/>
              </p:ext>
            </p:extLst>
          </p:nvPr>
        </p:nvGraphicFramePr>
        <p:xfrm>
          <a:off x="977011" y="2162636"/>
          <a:ext cx="6758514" cy="1413088"/>
        </p:xfrm>
        <a:graphic>
          <a:graphicData uri="http://schemas.openxmlformats.org/drawingml/2006/table">
            <a:tbl>
              <a:tblPr firstRow="1" bandRow="1">
                <a:tableStyleId>{5C22544A-7EE6-4342-B048-85BDC9FD1C3A}</a:tableStyleId>
              </a:tblPr>
              <a:tblGrid>
                <a:gridCol w="4817497">
                  <a:extLst>
                    <a:ext uri="{9D8B030D-6E8A-4147-A177-3AD203B41FA5}">
                      <a16:colId xmlns:a16="http://schemas.microsoft.com/office/drawing/2014/main" val="3434326428"/>
                    </a:ext>
                  </a:extLst>
                </a:gridCol>
                <a:gridCol w="1941017">
                  <a:extLst>
                    <a:ext uri="{9D8B030D-6E8A-4147-A177-3AD203B41FA5}">
                      <a16:colId xmlns:a16="http://schemas.microsoft.com/office/drawing/2014/main" val="3191041980"/>
                    </a:ext>
                  </a:extLst>
                </a:gridCol>
              </a:tblGrid>
              <a:tr h="379248">
                <a:tc>
                  <a:txBody>
                    <a:bodyPr/>
                    <a:lstStyle/>
                    <a:p>
                      <a:r>
                        <a:rPr lang="en-US" dirty="0"/>
                        <a:t>phase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A81FF"/>
                    </a:solidFill>
                  </a:tcPr>
                </a:tc>
                <a:tc>
                  <a:txBody>
                    <a:bodyPr/>
                    <a:lstStyle/>
                    <a:p>
                      <a:pPr algn="ctr"/>
                      <a:r>
                        <a:rPr lang="en-US" dirty="0"/>
                        <a:t>Euros / </a:t>
                      </a:r>
                      <a:r>
                        <a:rPr lang="en-US" dirty="0" err="1"/>
                        <a:t>tonne</a:t>
                      </a:r>
                      <a:r>
                        <a:rPr lang="en-US" dirty="0"/>
                        <a:t> CO2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A81FF"/>
                    </a:solidFill>
                  </a:tcPr>
                </a:tc>
                <a:extLst>
                  <a:ext uri="{0D108BD9-81ED-4DB2-BD59-A6C34878D82A}">
                    <a16:rowId xmlns:a16="http://schemas.microsoft.com/office/drawing/2014/main" val="3165503298"/>
                  </a:ext>
                </a:extLst>
              </a:tr>
              <a:tr h="379248">
                <a:tc>
                  <a:txBody>
                    <a:bodyPr/>
                    <a:lstStyle/>
                    <a:p>
                      <a:r>
                        <a:rPr lang="en-US" dirty="0"/>
                        <a:t>Fermentation to bioethanol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t>59 - 62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74751"/>
                  </a:ext>
                </a:extLst>
              </a:tr>
              <a:tr h="654592">
                <a:tc>
                  <a:txBody>
                    <a:bodyPr/>
                    <a:lstStyle/>
                    <a:p>
                      <a:r>
                        <a:rPr lang="en-US" dirty="0"/>
                        <a:t>Combustion of bagasse to produce electricity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a:t>&gt;&gt;&gt;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3848355"/>
                  </a:ext>
                </a:extLst>
              </a:tr>
            </a:tbl>
          </a:graphicData>
        </a:graphic>
      </p:graphicFrame>
      <p:sp>
        <p:nvSpPr>
          <p:cNvPr id="8" name="TextBox 7">
            <a:extLst>
              <a:ext uri="{FF2B5EF4-FFF2-40B4-BE49-F238E27FC236}">
                <a16:creationId xmlns:a16="http://schemas.microsoft.com/office/drawing/2014/main" id="{E0F5366B-F189-474C-9990-CA73236745AE}"/>
              </a:ext>
            </a:extLst>
          </p:cNvPr>
          <p:cNvSpPr txBox="1"/>
          <p:nvPr/>
        </p:nvSpPr>
        <p:spPr>
          <a:xfrm>
            <a:off x="319657" y="3429000"/>
            <a:ext cx="8178589" cy="814134"/>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Carbon capture during electric generation had a negative impact on power production, so capture during fermentation was preferred. </a:t>
            </a:r>
          </a:p>
        </p:txBody>
      </p:sp>
      <p:sp>
        <p:nvSpPr>
          <p:cNvPr id="9" name="TextBox 8">
            <a:extLst>
              <a:ext uri="{FF2B5EF4-FFF2-40B4-BE49-F238E27FC236}">
                <a16:creationId xmlns:a16="http://schemas.microsoft.com/office/drawing/2014/main" id="{47C29549-CD1F-6E49-9DAC-B5270FBD7162}"/>
              </a:ext>
            </a:extLst>
          </p:cNvPr>
          <p:cNvSpPr txBox="1"/>
          <p:nvPr/>
        </p:nvSpPr>
        <p:spPr>
          <a:xfrm>
            <a:off x="319657" y="4735964"/>
            <a:ext cx="8178589" cy="1552797"/>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Economics?</a:t>
            </a:r>
          </a:p>
          <a:p>
            <a:pPr>
              <a:lnSpc>
                <a:spcPct val="120000"/>
              </a:lnSpc>
            </a:pPr>
            <a:r>
              <a:rPr lang="en-US" sz="2000" dirty="0">
                <a:latin typeface="Avenir Medium" panose="02000503020000020003" pitchFamily="2" charset="0"/>
                <a:cs typeface="Avenir Medium"/>
              </a:rPr>
              <a:t>The current price of carbon, 10 – 20 Euros/</a:t>
            </a:r>
            <a:r>
              <a:rPr lang="en-US" sz="2000" dirty="0" err="1">
                <a:latin typeface="Avenir Medium" panose="02000503020000020003" pitchFamily="2" charset="0"/>
                <a:cs typeface="Avenir Medium"/>
              </a:rPr>
              <a:t>tonne</a:t>
            </a:r>
            <a:r>
              <a:rPr lang="en-US" sz="2000" dirty="0">
                <a:latin typeface="Avenir Medium" panose="02000503020000020003" pitchFamily="2" charset="0"/>
                <a:cs typeface="Avenir Medium"/>
              </a:rPr>
              <a:t>, could not support carbon capture. But market pressures, or GCC, could bump carbon costs to a point close to the cost of carbon capture.</a:t>
            </a:r>
          </a:p>
        </p:txBody>
      </p:sp>
    </p:spTree>
    <p:extLst>
      <p:ext uri="{BB962C8B-B14F-4D97-AF65-F5344CB8AC3E}">
        <p14:creationId xmlns:p14="http://schemas.microsoft.com/office/powerpoint/2010/main" val="67598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984839"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4. BECCS</a:t>
            </a:r>
          </a:p>
        </p:txBody>
      </p:sp>
      <p:sp>
        <p:nvSpPr>
          <p:cNvPr id="8" name="TextBox 7"/>
          <p:cNvSpPr txBox="1"/>
          <p:nvPr/>
        </p:nvSpPr>
        <p:spPr>
          <a:xfrm>
            <a:off x="228600" y="2518284"/>
            <a:ext cx="8524631" cy="954107"/>
          </a:xfrm>
          <a:prstGeom prst="rect">
            <a:avLst/>
          </a:prstGeom>
          <a:noFill/>
        </p:spPr>
        <p:txBody>
          <a:bodyPr wrap="square" rtlCol="0">
            <a:spAutoFit/>
          </a:bodyPr>
          <a:lstStyle/>
          <a:p>
            <a:pPr lvl="1" algn="ctr"/>
            <a:r>
              <a:rPr lang="en-US" sz="2800" i="1" dirty="0">
                <a:latin typeface="Avenir Black"/>
                <a:cs typeface="Avenir Black"/>
              </a:rPr>
              <a:t>4.5: Nature-based climate solutions</a:t>
            </a:r>
          </a:p>
          <a:p>
            <a:pPr lvl="1" algn="ctr"/>
            <a:endParaRPr lang="en-US" sz="2800" i="1" dirty="0">
              <a:latin typeface="Avenir Medium"/>
              <a:cs typeface="Avenir Medium"/>
            </a:endParaRPr>
          </a:p>
        </p:txBody>
      </p:sp>
      <p:pic>
        <p:nvPicPr>
          <p:cNvPr id="7" name="Picture 6">
            <a:extLst>
              <a:ext uri="{FF2B5EF4-FFF2-40B4-BE49-F238E27FC236}">
                <a16:creationId xmlns:a16="http://schemas.microsoft.com/office/drawing/2014/main" id="{CB601766-4A0E-E541-8DB7-0DB5A90E93E4}"/>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Tree>
    <p:extLst>
      <p:ext uri="{BB962C8B-B14F-4D97-AF65-F5344CB8AC3E}">
        <p14:creationId xmlns:p14="http://schemas.microsoft.com/office/powerpoint/2010/main" val="1491392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3590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Nature-based GCC solutions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E0F5366B-F189-474C-9990-CA73236745AE}"/>
              </a:ext>
            </a:extLst>
          </p:cNvPr>
          <p:cNvSpPr txBox="1"/>
          <p:nvPr/>
        </p:nvSpPr>
        <p:spPr>
          <a:xfrm>
            <a:off x="271849" y="969346"/>
            <a:ext cx="8328454" cy="1183466"/>
          </a:xfrm>
          <a:prstGeom prst="rect">
            <a:avLst/>
          </a:prstGeom>
          <a:noFill/>
        </p:spPr>
        <p:txBody>
          <a:bodyPr wrap="square" rtlCol="0">
            <a:spAutoFit/>
          </a:bodyPr>
          <a:lstStyle/>
          <a:p>
            <a:pPr>
              <a:lnSpc>
                <a:spcPct val="120000"/>
              </a:lnSpc>
            </a:pPr>
            <a:r>
              <a:rPr lang="en-US" sz="2000" b="1" dirty="0">
                <a:latin typeface="Avenir Medium" panose="02000503020000020003" pitchFamily="2" charset="0"/>
                <a:cs typeface="Avenir Medium"/>
              </a:rPr>
              <a:t>Nature based solutions </a:t>
            </a:r>
            <a:r>
              <a:rPr lang="en-US" sz="2000" dirty="0">
                <a:latin typeface="Avenir Medium" panose="02000503020000020003" pitchFamily="2" charset="0"/>
                <a:cs typeface="Avenir Medium"/>
              </a:rPr>
              <a:t>can provide up to 37% of emission reductions required for a 66% chance of maintaining 2C warming by 2030.</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23.8 </a:t>
            </a:r>
            <a:r>
              <a:rPr lang="en-US" sz="2000" dirty="0" err="1">
                <a:latin typeface="Avenir Medium" panose="02000503020000020003" pitchFamily="2" charset="0"/>
                <a:cs typeface="Avenir Medium"/>
              </a:rPr>
              <a:t>Pg</a:t>
            </a:r>
            <a:r>
              <a:rPr lang="en-US" sz="2000" dirty="0">
                <a:latin typeface="Avenir Medium" panose="02000503020000020003" pitchFamily="2" charset="0"/>
                <a:cs typeface="Avenir Medium"/>
              </a:rPr>
              <a:t> CO2e</a:t>
            </a:r>
          </a:p>
        </p:txBody>
      </p:sp>
      <p:sp>
        <p:nvSpPr>
          <p:cNvPr id="9" name="TextBox 8">
            <a:extLst>
              <a:ext uri="{FF2B5EF4-FFF2-40B4-BE49-F238E27FC236}">
                <a16:creationId xmlns:a16="http://schemas.microsoft.com/office/drawing/2014/main" id="{1DA115EB-5E5C-FB47-80F7-DF435399811B}"/>
              </a:ext>
            </a:extLst>
          </p:cNvPr>
          <p:cNvSpPr txBox="1"/>
          <p:nvPr/>
        </p:nvSpPr>
        <p:spPr>
          <a:xfrm>
            <a:off x="753763" y="2337817"/>
            <a:ext cx="7871254" cy="81413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Medium" panose="02000503020000020003" pitchFamily="2" charset="0"/>
                <a:cs typeface="Avenir Medium"/>
              </a:rPr>
              <a:t>Half of this (11.3 PgCO2e) is cost effective if the cost of carbon is $100/MgCO2e by 2030. </a:t>
            </a:r>
          </a:p>
        </p:txBody>
      </p:sp>
      <p:sp>
        <p:nvSpPr>
          <p:cNvPr id="11" name="TextBox 10">
            <a:extLst>
              <a:ext uri="{FF2B5EF4-FFF2-40B4-BE49-F238E27FC236}">
                <a16:creationId xmlns:a16="http://schemas.microsoft.com/office/drawing/2014/main" id="{6A6F49CF-5EBB-9640-85F6-912B7612764A}"/>
              </a:ext>
            </a:extLst>
          </p:cNvPr>
          <p:cNvSpPr txBox="1"/>
          <p:nvPr/>
        </p:nvSpPr>
        <p:spPr>
          <a:xfrm>
            <a:off x="271849" y="4390177"/>
            <a:ext cx="8328454" cy="1922129"/>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And the co-benefits are massive:</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Habitat protection</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Climate resilience</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Water filtration and flood buffering</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Improved soil health	</a:t>
            </a:r>
          </a:p>
        </p:txBody>
      </p:sp>
      <p:sp>
        <p:nvSpPr>
          <p:cNvPr id="12" name="TextBox 11">
            <a:extLst>
              <a:ext uri="{FF2B5EF4-FFF2-40B4-BE49-F238E27FC236}">
                <a16:creationId xmlns:a16="http://schemas.microsoft.com/office/drawing/2014/main" id="{99000B9F-DF1E-C645-A738-79621A9A6661}"/>
              </a:ext>
            </a:extLst>
          </p:cNvPr>
          <p:cNvSpPr txBox="1"/>
          <p:nvPr/>
        </p:nvSpPr>
        <p:spPr>
          <a:xfrm>
            <a:off x="753763" y="3321646"/>
            <a:ext cx="7871254" cy="814134"/>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Medium" panose="02000503020000020003" pitchFamily="2" charset="0"/>
                <a:cs typeface="Avenir Medium"/>
              </a:rPr>
              <a:t>One-third of this (7.9 PgCO2e) is cost effective if the cost of carbon is $10/MgCO2e by 2030. </a:t>
            </a:r>
          </a:p>
        </p:txBody>
      </p:sp>
    </p:spTree>
    <p:extLst>
      <p:ext uri="{BB962C8B-B14F-4D97-AF65-F5344CB8AC3E}">
        <p14:creationId xmlns:p14="http://schemas.microsoft.com/office/powerpoint/2010/main" val="187312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3590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Nature-based GCC solutions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330" y="6334780"/>
            <a:ext cx="9218549" cy="523220"/>
          </a:xfrm>
          <a:prstGeom prst="rect">
            <a:avLst/>
          </a:prstGeom>
          <a:solidFill>
            <a:schemeClr val="bg1"/>
          </a:solidFill>
        </p:spPr>
        <p:txBody>
          <a:bodyPr wrap="none" rtlCol="0">
            <a:spAutoFit/>
          </a:bodyPr>
          <a:lstStyle/>
          <a:p>
            <a:r>
              <a:rPr lang="en-US" sz="1400" dirty="0"/>
              <a:t>https://</a:t>
            </a:r>
            <a:r>
              <a:rPr lang="en-US" sz="1400" dirty="0" err="1"/>
              <a:t>www.nature.org</a:t>
            </a:r>
            <a:r>
              <a:rPr lang="en-US" sz="1400" dirty="0"/>
              <a:t>/</a:t>
            </a:r>
            <a:r>
              <a:rPr lang="en-US" sz="1400" dirty="0" err="1"/>
              <a:t>en</a:t>
            </a:r>
            <a:r>
              <a:rPr lang="en-US" sz="1400" dirty="0"/>
              <a:t>-us/what-we-do/our-insights/perspectives/natures-make-or-break-potential-for-climate-change/</a:t>
            </a:r>
          </a:p>
          <a:p>
            <a:r>
              <a:rPr lang="en-US" sz="1400" dirty="0"/>
              <a:t>https://</a:t>
            </a:r>
            <a:r>
              <a:rPr lang="en-US" sz="1400" dirty="0" err="1"/>
              <a:t>www.pnas.org</a:t>
            </a:r>
            <a:r>
              <a:rPr lang="en-US" sz="1400" dirty="0"/>
              <a:t>/content/114/44/11645</a:t>
            </a:r>
          </a:p>
        </p:txBody>
      </p:sp>
      <p:pic>
        <p:nvPicPr>
          <p:cNvPr id="3074" name="Picture 2" descr="Infographic showing 20 pathways of NCS potential">
            <a:extLst>
              <a:ext uri="{FF2B5EF4-FFF2-40B4-BE49-F238E27FC236}">
                <a16:creationId xmlns:a16="http://schemas.microsoft.com/office/drawing/2014/main" id="{E3E2BFF0-9187-B742-9F76-8AEA9DAA28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45" b="11031"/>
          <a:stretch/>
        </p:blipFill>
        <p:spPr bwMode="auto">
          <a:xfrm>
            <a:off x="12330" y="735116"/>
            <a:ext cx="9144000" cy="5467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37110D-11C9-3E4D-9FFB-65CEC62D13A4}"/>
              </a:ext>
            </a:extLst>
          </p:cNvPr>
          <p:cNvSpPr txBox="1"/>
          <p:nvPr/>
        </p:nvSpPr>
        <p:spPr>
          <a:xfrm>
            <a:off x="5265985" y="5913739"/>
            <a:ext cx="1473480" cy="369332"/>
          </a:xfrm>
          <a:prstGeom prst="rect">
            <a:avLst/>
          </a:prstGeom>
          <a:noFill/>
        </p:spPr>
        <p:txBody>
          <a:bodyPr wrap="none" rtlCol="0">
            <a:spAutoFit/>
          </a:bodyPr>
          <a:lstStyle/>
          <a:p>
            <a:r>
              <a:rPr lang="en-US" dirty="0">
                <a:solidFill>
                  <a:srgbClr val="0432FF"/>
                </a:solidFill>
              </a:rPr>
              <a:t>videos @ URL</a:t>
            </a:r>
          </a:p>
        </p:txBody>
      </p:sp>
    </p:spTree>
    <p:extLst>
      <p:ext uri="{BB962C8B-B14F-4D97-AF65-F5344CB8AC3E}">
        <p14:creationId xmlns:p14="http://schemas.microsoft.com/office/powerpoint/2010/main" val="2513972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3590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Nature-based GCC solutions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pic>
        <p:nvPicPr>
          <p:cNvPr id="1025" name="Picture 1">
            <a:extLst>
              <a:ext uri="{FF2B5EF4-FFF2-40B4-BE49-F238E27FC236}">
                <a16:creationId xmlns:a16="http://schemas.microsoft.com/office/drawing/2014/main" id="{F7B29A4E-F530-0645-B902-267CD46D3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3" y="1160441"/>
            <a:ext cx="9006386" cy="53527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7A2D90-94FE-8543-AF79-B57575E62DA8}"/>
              </a:ext>
            </a:extLst>
          </p:cNvPr>
          <p:cNvSpPr txBox="1"/>
          <p:nvPr/>
        </p:nvSpPr>
        <p:spPr>
          <a:xfrm>
            <a:off x="587828" y="735116"/>
            <a:ext cx="5120642" cy="2402324"/>
          </a:xfrm>
          <a:prstGeom prst="rect">
            <a:avLst/>
          </a:prstGeom>
          <a:solidFill>
            <a:schemeClr val="bg1"/>
          </a:solidFill>
        </p:spPr>
        <p:txBody>
          <a:bodyPr wrap="square" rtlCol="0">
            <a:spAutoFit/>
          </a:bodyPr>
          <a:lstStyle/>
          <a:p>
            <a:pPr>
              <a:lnSpc>
                <a:spcPct val="120000"/>
              </a:lnSpc>
            </a:pPr>
            <a:r>
              <a:rPr lang="en-US" dirty="0"/>
              <a:t>Given the magnitude of fossil fuel emissions reductions required under any &lt;2 °C scenario, and the risk of relying heavily on negative emissions technologies (NETs) that remain decades from maturity (</a:t>
            </a:r>
            <a:r>
              <a:rPr lang="en-US" dirty="0">
                <a:hlinkClick r:id="rId4"/>
              </a:rPr>
              <a:t>3</a:t>
            </a:r>
            <a:r>
              <a:rPr lang="en-US" dirty="0"/>
              <a:t>), </a:t>
            </a:r>
            <a:r>
              <a:rPr lang="en-US" b="1" dirty="0"/>
              <a:t>immediate action on NCS should not delay action on fossil fuel emissions reductions or investments in NETs</a:t>
            </a:r>
            <a:r>
              <a:rPr lang="en-US" dirty="0"/>
              <a:t>.</a:t>
            </a:r>
            <a:endParaRPr lang="en-US" dirty="0">
              <a:latin typeface="Avenir Medium" panose="02000503020000020003" pitchFamily="2" charset="0"/>
              <a:cs typeface="Avenir Medium"/>
            </a:endParaRPr>
          </a:p>
        </p:txBody>
      </p:sp>
      <p:sp>
        <p:nvSpPr>
          <p:cNvPr id="10" name="TextBox 9">
            <a:extLst>
              <a:ext uri="{FF2B5EF4-FFF2-40B4-BE49-F238E27FC236}">
                <a16:creationId xmlns:a16="http://schemas.microsoft.com/office/drawing/2014/main" id="{D0A026A7-6543-6A48-BC31-02255FA7A8C3}"/>
              </a:ext>
            </a:extLst>
          </p:cNvPr>
          <p:cNvSpPr txBox="1"/>
          <p:nvPr/>
        </p:nvSpPr>
        <p:spPr>
          <a:xfrm>
            <a:off x="1346018" y="4406360"/>
            <a:ext cx="3751762" cy="1072730"/>
          </a:xfrm>
          <a:prstGeom prst="rect">
            <a:avLst/>
          </a:prstGeom>
          <a:solidFill>
            <a:schemeClr val="bg1"/>
          </a:solidFill>
        </p:spPr>
        <p:txBody>
          <a:bodyPr wrap="square" rtlCol="0">
            <a:spAutoFit/>
          </a:bodyPr>
          <a:lstStyle/>
          <a:p>
            <a:pPr>
              <a:lnSpc>
                <a:spcPct val="120000"/>
              </a:lnSpc>
            </a:pPr>
            <a:r>
              <a:rPr lang="en-US" dirty="0"/>
              <a:t>Together with decreased use of coal, total NCS implementation would meet</a:t>
            </a:r>
            <a:br>
              <a:rPr lang="en-US" dirty="0"/>
            </a:br>
            <a:r>
              <a:rPr lang="en-US" dirty="0"/>
              <a:t>Paris Accord targets. </a:t>
            </a:r>
            <a:endParaRPr lang="en-US" dirty="0">
              <a:latin typeface="Avenir Medium" panose="02000503020000020003" pitchFamily="2" charset="0"/>
              <a:cs typeface="Avenir Medium"/>
            </a:endParaRPr>
          </a:p>
        </p:txBody>
      </p:sp>
    </p:spTree>
    <p:extLst>
      <p:ext uri="{BB962C8B-B14F-4D97-AF65-F5344CB8AC3E}">
        <p14:creationId xmlns:p14="http://schemas.microsoft.com/office/powerpoint/2010/main" val="25540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72086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Forest specific NCS methods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Together, forest pathways are two-thirds of the cost-effective NCS. </a:t>
            </a:r>
            <a:endParaRPr lang="en-US" sz="2000" dirty="0">
              <a:latin typeface="Avenir Next Medium" panose="020B0503020202020204" pitchFamily="34" charset="0"/>
              <a:cs typeface="Avenir Medium"/>
            </a:endParaRPr>
          </a:p>
        </p:txBody>
      </p:sp>
      <p:sp>
        <p:nvSpPr>
          <p:cNvPr id="9" name="TextBox 8">
            <a:extLst>
              <a:ext uri="{FF2B5EF4-FFF2-40B4-BE49-F238E27FC236}">
                <a16:creationId xmlns:a16="http://schemas.microsoft.com/office/drawing/2014/main" id="{FAD1D7D2-EB6C-7E43-8093-88660FE6970D}"/>
              </a:ext>
            </a:extLst>
          </p:cNvPr>
          <p:cNvSpPr txBox="1"/>
          <p:nvPr/>
        </p:nvSpPr>
        <p:spPr>
          <a:xfrm>
            <a:off x="339633" y="1227374"/>
            <a:ext cx="8582297" cy="815608"/>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1. </a:t>
            </a:r>
            <a:r>
              <a:rPr lang="en-US" sz="2000" b="1" dirty="0">
                <a:latin typeface="Avenir Next Medium" panose="020B0503020202020204" pitchFamily="34" charset="0"/>
              </a:rPr>
              <a:t>Reforestation</a:t>
            </a:r>
            <a:r>
              <a:rPr lang="en-US" sz="2000" dirty="0">
                <a:latin typeface="Avenir Next Medium" panose="020B0503020202020204" pitchFamily="34" charset="0"/>
              </a:rPr>
              <a:t> – includes all grazing land in forested ecoregions, </a:t>
            </a:r>
            <a:br>
              <a:rPr lang="en-US" sz="2000" dirty="0">
                <a:latin typeface="Avenir Next Medium" panose="020B0503020202020204" pitchFamily="34" charset="0"/>
              </a:rPr>
            </a:br>
            <a:r>
              <a:rPr lang="en-US" sz="2000" dirty="0">
                <a:latin typeface="Avenir Next Medium" panose="020B0503020202020204" pitchFamily="34" charset="0"/>
              </a:rPr>
              <a:t>     implying dietary change</a:t>
            </a:r>
            <a:endParaRPr lang="en-US" sz="2000" dirty="0">
              <a:latin typeface="Avenir Next Medium" panose="020B0503020202020204" pitchFamily="34" charset="0"/>
              <a:cs typeface="Avenir Medium"/>
            </a:endParaRPr>
          </a:p>
        </p:txBody>
      </p:sp>
      <p:sp>
        <p:nvSpPr>
          <p:cNvPr id="10" name="TextBox 9">
            <a:extLst>
              <a:ext uri="{FF2B5EF4-FFF2-40B4-BE49-F238E27FC236}">
                <a16:creationId xmlns:a16="http://schemas.microsoft.com/office/drawing/2014/main" id="{68B0DF35-2C5D-7146-89BA-9E9737811DA2}"/>
              </a:ext>
            </a:extLst>
          </p:cNvPr>
          <p:cNvSpPr txBox="1"/>
          <p:nvPr/>
        </p:nvSpPr>
        <p:spPr>
          <a:xfrm>
            <a:off x="339633" y="3056949"/>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2. </a:t>
            </a:r>
            <a:r>
              <a:rPr lang="en-US" sz="2000" b="1" dirty="0">
                <a:latin typeface="Avenir Next Medium" panose="020B0503020202020204" pitchFamily="34" charset="0"/>
              </a:rPr>
              <a:t>Avoided forest conversion</a:t>
            </a:r>
            <a:endParaRPr lang="en-US" sz="2000" b="1" dirty="0">
              <a:latin typeface="Avenir Next Medium" panose="020B0503020202020204" pitchFamily="34" charset="0"/>
              <a:cs typeface="Avenir Medium"/>
            </a:endParaRPr>
          </a:p>
        </p:txBody>
      </p:sp>
      <p:sp>
        <p:nvSpPr>
          <p:cNvPr id="11" name="TextBox 10">
            <a:extLst>
              <a:ext uri="{FF2B5EF4-FFF2-40B4-BE49-F238E27FC236}">
                <a16:creationId xmlns:a16="http://schemas.microsoft.com/office/drawing/2014/main" id="{B68A6FFA-850E-3B4A-AAE8-399E2CD8EC56}"/>
              </a:ext>
            </a:extLst>
          </p:cNvPr>
          <p:cNvSpPr txBox="1"/>
          <p:nvPr/>
        </p:nvSpPr>
        <p:spPr>
          <a:xfrm>
            <a:off x="339633" y="3563498"/>
            <a:ext cx="8582297" cy="812274"/>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3. </a:t>
            </a:r>
            <a:r>
              <a:rPr lang="en-US" sz="2000" b="1" dirty="0">
                <a:latin typeface="Avenir Next Medium" panose="020B0503020202020204" pitchFamily="34" charset="0"/>
              </a:rPr>
              <a:t>Improved forest management</a:t>
            </a:r>
            <a:r>
              <a:rPr lang="en-US" sz="2000" dirty="0">
                <a:latin typeface="Avenir Next Medium" panose="020B0503020202020204" pitchFamily="34" charset="0"/>
              </a:rPr>
              <a:t> – short-term losses in harvest, but </a:t>
            </a:r>
            <a:br>
              <a:rPr lang="en-US" sz="2000" dirty="0">
                <a:latin typeface="Avenir Next Medium" panose="020B0503020202020204" pitchFamily="34" charset="0"/>
              </a:rPr>
            </a:br>
            <a:r>
              <a:rPr lang="en-US" sz="2000" dirty="0">
                <a:latin typeface="Avenir Next Medium" panose="020B0503020202020204" pitchFamily="34" charset="0"/>
              </a:rPr>
              <a:t>    longer-term harvest gains</a:t>
            </a:r>
            <a:endParaRPr lang="en-US" sz="2000" dirty="0">
              <a:latin typeface="Avenir Next Medium" panose="020B0503020202020204" pitchFamily="34" charset="0"/>
              <a:cs typeface="Avenir Medium"/>
            </a:endParaRPr>
          </a:p>
        </p:txBody>
      </p:sp>
      <p:sp>
        <p:nvSpPr>
          <p:cNvPr id="12" name="TextBox 11">
            <a:extLst>
              <a:ext uri="{FF2B5EF4-FFF2-40B4-BE49-F238E27FC236}">
                <a16:creationId xmlns:a16="http://schemas.microsoft.com/office/drawing/2014/main" id="{A69A2253-A7C5-FC4C-8897-2386198C94B8}"/>
              </a:ext>
            </a:extLst>
          </p:cNvPr>
          <p:cNvSpPr txBox="1"/>
          <p:nvPr/>
        </p:nvSpPr>
        <p:spPr>
          <a:xfrm>
            <a:off x="339633" y="5510227"/>
            <a:ext cx="8582297" cy="446276"/>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4. </a:t>
            </a:r>
            <a:r>
              <a:rPr lang="en-US" sz="2000" b="1" dirty="0">
                <a:latin typeface="Avenir Next Medium" panose="020B0503020202020204" pitchFamily="34" charset="0"/>
              </a:rPr>
              <a:t>Grassland and agriculture </a:t>
            </a:r>
            <a:r>
              <a:rPr lang="en-US" sz="2000" dirty="0">
                <a:latin typeface="Avenir Next Medium" panose="020B0503020202020204" pitchFamily="34" charset="0"/>
              </a:rPr>
              <a:t>– nutrient management, trees in croplands</a:t>
            </a:r>
            <a:endParaRPr lang="en-US" sz="2000" dirty="0">
              <a:latin typeface="Avenir Next Medium" panose="020B0503020202020204" pitchFamily="34" charset="0"/>
              <a:cs typeface="Avenir Medium"/>
            </a:endParaRPr>
          </a:p>
        </p:txBody>
      </p:sp>
      <p:sp>
        <p:nvSpPr>
          <p:cNvPr id="13" name="TextBox 12">
            <a:extLst>
              <a:ext uri="{FF2B5EF4-FFF2-40B4-BE49-F238E27FC236}">
                <a16:creationId xmlns:a16="http://schemas.microsoft.com/office/drawing/2014/main" id="{0C49C9F2-A6BA-1047-A645-9CF77BA6AC02}"/>
              </a:ext>
            </a:extLst>
          </p:cNvPr>
          <p:cNvSpPr txBox="1"/>
          <p:nvPr/>
        </p:nvSpPr>
        <p:spPr>
          <a:xfrm>
            <a:off x="339633" y="595962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5. </a:t>
            </a:r>
            <a:r>
              <a:rPr lang="en-US" sz="2000" b="1" dirty="0">
                <a:latin typeface="Avenir Next Medium" panose="020B0503020202020204" pitchFamily="34" charset="0"/>
              </a:rPr>
              <a:t>Wetlands</a:t>
            </a:r>
            <a:r>
              <a:rPr lang="en-US" sz="2000" dirty="0">
                <a:latin typeface="Avenir Next Medium" panose="020B0503020202020204" pitchFamily="34" charset="0"/>
              </a:rPr>
              <a:t> – highest carbon per acre</a:t>
            </a:r>
            <a:endParaRPr lang="en-US" sz="2000" dirty="0">
              <a:latin typeface="Avenir Next Medium" panose="020B0503020202020204" pitchFamily="34" charset="0"/>
              <a:cs typeface="Avenir Medium"/>
            </a:endParaRPr>
          </a:p>
        </p:txBody>
      </p:sp>
      <p:sp>
        <p:nvSpPr>
          <p:cNvPr id="15" name="TextBox 14">
            <a:extLst>
              <a:ext uri="{FF2B5EF4-FFF2-40B4-BE49-F238E27FC236}">
                <a16:creationId xmlns:a16="http://schemas.microsoft.com/office/drawing/2014/main" id="{FD689A61-FC91-444A-A3E0-98FB39ADCB3E}"/>
              </a:ext>
            </a:extLst>
          </p:cNvPr>
          <p:cNvSpPr txBox="1"/>
          <p:nvPr/>
        </p:nvSpPr>
        <p:spPr>
          <a:xfrm>
            <a:off x="947783" y="2022527"/>
            <a:ext cx="4252868" cy="814134"/>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35% potential in the Northeast</a:t>
            </a:r>
          </a:p>
          <a:p>
            <a:pPr>
              <a:lnSpc>
                <a:spcPct val="120000"/>
              </a:lnSpc>
            </a:pPr>
            <a:r>
              <a:rPr lang="en-US" sz="2000" dirty="0">
                <a:latin typeface="Avenir Next Medium" panose="020B0503020202020204" pitchFamily="34" charset="0"/>
                <a:cs typeface="Avenir Medium"/>
              </a:rPr>
              <a:t>31% in the central South</a:t>
            </a:r>
          </a:p>
        </p:txBody>
      </p:sp>
      <p:sp>
        <p:nvSpPr>
          <p:cNvPr id="16" name="TextBox 15">
            <a:extLst>
              <a:ext uri="{FF2B5EF4-FFF2-40B4-BE49-F238E27FC236}">
                <a16:creationId xmlns:a16="http://schemas.microsoft.com/office/drawing/2014/main" id="{FF370433-640F-D24C-937B-18D5F723ACF1}"/>
              </a:ext>
            </a:extLst>
          </p:cNvPr>
          <p:cNvSpPr txBox="1"/>
          <p:nvPr/>
        </p:nvSpPr>
        <p:spPr>
          <a:xfrm>
            <a:off x="947782" y="4436045"/>
            <a:ext cx="7542723" cy="1015663"/>
          </a:xfrm>
          <a:prstGeom prst="rect">
            <a:avLst/>
          </a:prstGeom>
          <a:solidFill>
            <a:schemeClr val="bg1"/>
          </a:solidFill>
        </p:spPr>
        <p:txBody>
          <a:bodyPr wrap="square" rtlCol="0">
            <a:spAutoFit/>
          </a:bodyPr>
          <a:lstStyle/>
          <a:p>
            <a:r>
              <a:rPr lang="en-US" sz="2000" dirty="0">
                <a:latin typeface="Avenir Next Medium" panose="020B0503020202020204" pitchFamily="34" charset="0"/>
                <a:cs typeface="Avenir Medium"/>
              </a:rPr>
              <a:t>Wildfires release huge amounts of carbon and slow regeneration. Recommends small prescribed burns and thinning to decrease extent of fires and increase growth rates.</a:t>
            </a:r>
          </a:p>
        </p:txBody>
      </p:sp>
    </p:spTree>
    <p:extLst>
      <p:ext uri="{BB962C8B-B14F-4D97-AF65-F5344CB8AC3E}">
        <p14:creationId xmlns:p14="http://schemas.microsoft.com/office/powerpoint/2010/main" val="98093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(1)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6276"/>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CDR = CO2 removal, aka negative emissions technologies (NET)</a:t>
            </a:r>
            <a:endParaRPr lang="en-US" sz="2000" dirty="0">
              <a:latin typeface="Avenir Next Medium" panose="020B0503020202020204" pitchFamily="34" charset="0"/>
              <a:cs typeface="Avenir Medium"/>
            </a:endParaRP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1364534"/>
            <a:ext cx="7329521"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1. CDR isn’t geoengineering</a:t>
            </a:r>
            <a:endParaRPr lang="en-US" sz="2000" b="1" dirty="0">
              <a:latin typeface="Avenir Next Medium" panose="020B0503020202020204" pitchFamily="34" charset="0"/>
              <a:cs typeface="Avenir Medium"/>
            </a:endParaRPr>
          </a:p>
        </p:txBody>
      </p:sp>
      <p:pic>
        <p:nvPicPr>
          <p:cNvPr id="5121" name="Picture 1">
            <a:extLst>
              <a:ext uri="{FF2B5EF4-FFF2-40B4-BE49-F238E27FC236}">
                <a16:creationId xmlns:a16="http://schemas.microsoft.com/office/drawing/2014/main" id="{8E97A2B1-4C69-0A4B-A18A-7A827BAC5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8042"/>
            <a:ext cx="8909322" cy="37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2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(2)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7329521"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2. Research on CDRs is increasing rapidly</a:t>
            </a:r>
            <a:endParaRPr lang="en-US" sz="2000" b="1" dirty="0">
              <a:latin typeface="Avenir Next Medium" panose="020B0503020202020204" pitchFamily="34" charset="0"/>
              <a:cs typeface="Avenir Medium"/>
            </a:endParaRPr>
          </a:p>
        </p:txBody>
      </p:sp>
      <p:pic>
        <p:nvPicPr>
          <p:cNvPr id="10241" name="Picture 1">
            <a:extLst>
              <a:ext uri="{FF2B5EF4-FFF2-40B4-BE49-F238E27FC236}">
                <a16:creationId xmlns:a16="http://schemas.microsoft.com/office/drawing/2014/main" id="{86ED3E13-B372-7D41-B76A-4280FC5C0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685" y="1330750"/>
            <a:ext cx="6468951" cy="523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(3)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8244297"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3. CDRs are needed for the 1.5C goal, but not for the 2.0C goal</a:t>
            </a:r>
            <a:endParaRPr lang="en-US" sz="2000" b="1" dirty="0">
              <a:latin typeface="Avenir Next Medium" panose="020B0503020202020204" pitchFamily="34" charset="0"/>
              <a:cs typeface="Avenir Medium"/>
            </a:endParaRPr>
          </a:p>
        </p:txBody>
      </p:sp>
      <p:pic>
        <p:nvPicPr>
          <p:cNvPr id="11266" name="Picture 2" descr="Model feasibility for different climate targets with immediate or delayed start of global climate action and different degrees of constraining BECCS.">
            <a:hlinkClick r:id="rId3"/>
            <a:extLst>
              <a:ext uri="{FF2B5EF4-FFF2-40B4-BE49-F238E27FC236}">
                <a16:creationId xmlns:a16="http://schemas.microsoft.com/office/drawing/2014/main" id="{DF4A72C6-FC84-9949-A22F-B6A644ED0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178" y="1346544"/>
            <a:ext cx="6983643" cy="519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783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(4)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8244297"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4. What we do today determines how much we need CDRs</a:t>
            </a:r>
            <a:endParaRPr lang="en-US" sz="2000" b="1" dirty="0">
              <a:latin typeface="Avenir Next Medium" panose="020B0503020202020204" pitchFamily="34" charset="0"/>
              <a:cs typeface="Avenir Medium"/>
            </a:endParaRPr>
          </a:p>
        </p:txBody>
      </p:sp>
      <p:pic>
        <p:nvPicPr>
          <p:cNvPr id="12290" name="Picture 2" descr="Left panel shows the amount of CO2 removed in different Shared Socio-Economic Pathways (SSPs). Right panel gives an overview of the SSPs and where they are located along the dimensions of challenges to mitigation and adaptation">
            <a:hlinkClick r:id="rId3"/>
            <a:extLst>
              <a:ext uri="{FF2B5EF4-FFF2-40B4-BE49-F238E27FC236}">
                <a16:creationId xmlns:a16="http://schemas.microsoft.com/office/drawing/2014/main" id="{98300B69-67C1-FB43-8684-21033B65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0" y="2171535"/>
            <a:ext cx="9144000" cy="34464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4AA09E-5E36-2A4C-85C9-8215FC929717}"/>
              </a:ext>
            </a:extLst>
          </p:cNvPr>
          <p:cNvSpPr txBox="1"/>
          <p:nvPr/>
        </p:nvSpPr>
        <p:spPr>
          <a:xfrm>
            <a:off x="739683" y="1259146"/>
            <a:ext cx="6849838" cy="815608"/>
          </a:xfrm>
          <a:prstGeom prst="rect">
            <a:avLst/>
          </a:prstGeom>
          <a:solidFill>
            <a:schemeClr val="bg1"/>
          </a:solid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Next Medium" panose="020B0503020202020204" pitchFamily="34" charset="0"/>
              </a:rPr>
              <a:t>SSPs show here are shared socioeconomic pathways</a:t>
            </a:r>
          </a:p>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Note that we’d have to agree to share first.</a:t>
            </a:r>
          </a:p>
        </p:txBody>
      </p:sp>
    </p:spTree>
    <p:extLst>
      <p:ext uri="{BB962C8B-B14F-4D97-AF65-F5344CB8AC3E}">
        <p14:creationId xmlns:p14="http://schemas.microsoft.com/office/powerpoint/2010/main" val="111240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95384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Calculating carbon emissions from wood</a:t>
            </a:r>
          </a:p>
        </p:txBody>
      </p:sp>
      <p:sp>
        <p:nvSpPr>
          <p:cNvPr id="6" name="TextBox 5"/>
          <p:cNvSpPr txBox="1"/>
          <p:nvPr/>
        </p:nvSpPr>
        <p:spPr>
          <a:xfrm>
            <a:off x="319657" y="832447"/>
            <a:ext cx="8178589" cy="1183466"/>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In 2014, the UK’s Department of Energy and Climate Change (DECC) has created a </a:t>
            </a:r>
            <a:r>
              <a:rPr lang="en-US" sz="2000" b="1" dirty="0">
                <a:latin typeface="Avenir Medium" panose="02000503020000020003" pitchFamily="2" charset="0"/>
                <a:cs typeface="Avenir Medium"/>
              </a:rPr>
              <a:t>biomass carbon calculator</a:t>
            </a:r>
            <a:r>
              <a:rPr lang="en-US" sz="2000" dirty="0">
                <a:latin typeface="Avenir Medium" panose="02000503020000020003" pitchFamily="2" charset="0"/>
                <a:cs typeface="Avenir Medium"/>
              </a:rPr>
              <a:t>. Not all agree that all of its assumptions are valid, but let’s look at its conclusions.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578037" y="6499999"/>
            <a:ext cx="6750887"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/is-burning-wood-for-energy-worse-for-the-climate-than-coal</a:t>
            </a:r>
          </a:p>
        </p:txBody>
      </p:sp>
      <p:sp>
        <p:nvSpPr>
          <p:cNvPr id="9" name="TextBox 8">
            <a:extLst>
              <a:ext uri="{FF2B5EF4-FFF2-40B4-BE49-F238E27FC236}">
                <a16:creationId xmlns:a16="http://schemas.microsoft.com/office/drawing/2014/main" id="{679CD51F-B789-AB49-84F2-D551129F5CE6}"/>
              </a:ext>
            </a:extLst>
          </p:cNvPr>
          <p:cNvSpPr txBox="1"/>
          <p:nvPr/>
        </p:nvSpPr>
        <p:spPr>
          <a:xfrm>
            <a:off x="319657" y="3364653"/>
            <a:ext cx="4983863" cy="814134"/>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Waste biomass</a:t>
            </a:r>
          </a:p>
          <a:p>
            <a:pPr marL="342900" indent="-342900">
              <a:lnSpc>
                <a:spcPct val="120000"/>
              </a:lnSpc>
              <a:buFont typeface="Arial" panose="020B0604020202020204" pitchFamily="34" charset="0"/>
              <a:buChar char="•"/>
            </a:pPr>
            <a:r>
              <a:rPr lang="en-US" sz="2000" dirty="0">
                <a:latin typeface="Avenir Medium" panose="02000503020000020003" pitchFamily="2" charset="0"/>
                <a:cs typeface="Avenir Medium"/>
              </a:rPr>
              <a:t>Twigs, small branches, sawdust</a:t>
            </a:r>
          </a:p>
        </p:txBody>
      </p:sp>
      <p:sp>
        <p:nvSpPr>
          <p:cNvPr id="11" name="TextBox 10">
            <a:extLst>
              <a:ext uri="{FF2B5EF4-FFF2-40B4-BE49-F238E27FC236}">
                <a16:creationId xmlns:a16="http://schemas.microsoft.com/office/drawing/2014/main" id="{AA82B331-02AC-A849-9196-C8FFD42B3679}"/>
              </a:ext>
            </a:extLst>
          </p:cNvPr>
          <p:cNvSpPr txBox="1"/>
          <p:nvPr/>
        </p:nvSpPr>
        <p:spPr>
          <a:xfrm>
            <a:off x="5529283" y="3364653"/>
            <a:ext cx="2743200"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100 kg CO2e/MWh</a:t>
            </a:r>
          </a:p>
        </p:txBody>
      </p:sp>
      <p:sp>
        <p:nvSpPr>
          <p:cNvPr id="12" name="TextBox 11">
            <a:extLst>
              <a:ext uri="{FF2B5EF4-FFF2-40B4-BE49-F238E27FC236}">
                <a16:creationId xmlns:a16="http://schemas.microsoft.com/office/drawing/2014/main" id="{562FDB90-BD01-2D4C-AE6F-AD7315234B1B}"/>
              </a:ext>
            </a:extLst>
          </p:cNvPr>
          <p:cNvSpPr txBox="1"/>
          <p:nvPr/>
        </p:nvSpPr>
        <p:spPr>
          <a:xfrm>
            <a:off x="319656" y="2198793"/>
            <a:ext cx="4983863"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Coal</a:t>
            </a:r>
          </a:p>
        </p:txBody>
      </p:sp>
      <p:sp>
        <p:nvSpPr>
          <p:cNvPr id="13" name="TextBox 12">
            <a:extLst>
              <a:ext uri="{FF2B5EF4-FFF2-40B4-BE49-F238E27FC236}">
                <a16:creationId xmlns:a16="http://schemas.microsoft.com/office/drawing/2014/main" id="{90F6FF5D-853D-3543-B71A-D7199C517324}"/>
              </a:ext>
            </a:extLst>
          </p:cNvPr>
          <p:cNvSpPr txBox="1"/>
          <p:nvPr/>
        </p:nvSpPr>
        <p:spPr>
          <a:xfrm>
            <a:off x="5323543" y="2198793"/>
            <a:ext cx="2743200"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1,018 kg CO2e/MWh</a:t>
            </a:r>
          </a:p>
        </p:txBody>
      </p:sp>
      <p:sp>
        <p:nvSpPr>
          <p:cNvPr id="17" name="TextBox 16">
            <a:extLst>
              <a:ext uri="{FF2B5EF4-FFF2-40B4-BE49-F238E27FC236}">
                <a16:creationId xmlns:a16="http://schemas.microsoft.com/office/drawing/2014/main" id="{00392953-C63A-3A4F-9C18-FE3F4261596B}"/>
              </a:ext>
            </a:extLst>
          </p:cNvPr>
          <p:cNvSpPr txBox="1"/>
          <p:nvPr/>
        </p:nvSpPr>
        <p:spPr>
          <a:xfrm>
            <a:off x="319655" y="2693548"/>
            <a:ext cx="4983863"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NG</a:t>
            </a:r>
          </a:p>
        </p:txBody>
      </p:sp>
      <p:sp>
        <p:nvSpPr>
          <p:cNvPr id="18" name="TextBox 17">
            <a:extLst>
              <a:ext uri="{FF2B5EF4-FFF2-40B4-BE49-F238E27FC236}">
                <a16:creationId xmlns:a16="http://schemas.microsoft.com/office/drawing/2014/main" id="{98435455-9956-FC40-973E-AA203B008FC5}"/>
              </a:ext>
            </a:extLst>
          </p:cNvPr>
          <p:cNvSpPr txBox="1"/>
          <p:nvPr/>
        </p:nvSpPr>
        <p:spPr>
          <a:xfrm>
            <a:off x="5517853" y="2682118"/>
            <a:ext cx="2743200"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437 kg CO2e/MWh</a:t>
            </a:r>
          </a:p>
        </p:txBody>
      </p:sp>
      <p:sp>
        <p:nvSpPr>
          <p:cNvPr id="19" name="TextBox 18">
            <a:extLst>
              <a:ext uri="{FF2B5EF4-FFF2-40B4-BE49-F238E27FC236}">
                <a16:creationId xmlns:a16="http://schemas.microsoft.com/office/drawing/2014/main" id="{2B8CF444-A47E-3E48-BDCB-4FCD3DC6433B}"/>
              </a:ext>
            </a:extLst>
          </p:cNvPr>
          <p:cNvSpPr txBox="1"/>
          <p:nvPr/>
        </p:nvSpPr>
        <p:spPr>
          <a:xfrm>
            <a:off x="319654" y="4341365"/>
            <a:ext cx="4983863"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Plantation (or transitioning to plantation)</a:t>
            </a:r>
          </a:p>
        </p:txBody>
      </p:sp>
      <p:sp>
        <p:nvSpPr>
          <p:cNvPr id="20" name="TextBox 19">
            <a:extLst>
              <a:ext uri="{FF2B5EF4-FFF2-40B4-BE49-F238E27FC236}">
                <a16:creationId xmlns:a16="http://schemas.microsoft.com/office/drawing/2014/main" id="{F6128231-3161-2A4B-AA93-8A834F717B70}"/>
              </a:ext>
            </a:extLst>
          </p:cNvPr>
          <p:cNvSpPr txBox="1"/>
          <p:nvPr/>
        </p:nvSpPr>
        <p:spPr>
          <a:xfrm>
            <a:off x="5529283" y="4341365"/>
            <a:ext cx="2743200"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100 kg CO2e/MWh</a:t>
            </a:r>
          </a:p>
        </p:txBody>
      </p:sp>
      <p:sp>
        <p:nvSpPr>
          <p:cNvPr id="21" name="TextBox 20">
            <a:extLst>
              <a:ext uri="{FF2B5EF4-FFF2-40B4-BE49-F238E27FC236}">
                <a16:creationId xmlns:a16="http://schemas.microsoft.com/office/drawing/2014/main" id="{2AB7869A-1955-6E41-A86C-51408E0674EC}"/>
              </a:ext>
            </a:extLst>
          </p:cNvPr>
          <p:cNvSpPr txBox="1"/>
          <p:nvPr/>
        </p:nvSpPr>
        <p:spPr>
          <a:xfrm>
            <a:off x="339680" y="5037793"/>
            <a:ext cx="4983863"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Naturally regenerating forest</a:t>
            </a:r>
          </a:p>
        </p:txBody>
      </p:sp>
      <p:sp>
        <p:nvSpPr>
          <p:cNvPr id="22" name="TextBox 21">
            <a:extLst>
              <a:ext uri="{FF2B5EF4-FFF2-40B4-BE49-F238E27FC236}">
                <a16:creationId xmlns:a16="http://schemas.microsoft.com/office/drawing/2014/main" id="{A6AEE31D-0E03-344C-A77C-E076577424E6}"/>
              </a:ext>
            </a:extLst>
          </p:cNvPr>
          <p:cNvSpPr txBox="1"/>
          <p:nvPr/>
        </p:nvSpPr>
        <p:spPr>
          <a:xfrm>
            <a:off x="5517853" y="5021600"/>
            <a:ext cx="2743200"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5,174 kg CO2e/MWh</a:t>
            </a:r>
          </a:p>
        </p:txBody>
      </p:sp>
      <p:sp>
        <p:nvSpPr>
          <p:cNvPr id="23" name="TextBox 22">
            <a:extLst>
              <a:ext uri="{FF2B5EF4-FFF2-40B4-BE49-F238E27FC236}">
                <a16:creationId xmlns:a16="http://schemas.microsoft.com/office/drawing/2014/main" id="{85BC8143-03EA-2D41-BED7-365CCB17A86F}"/>
              </a:ext>
            </a:extLst>
          </p:cNvPr>
          <p:cNvSpPr txBox="1"/>
          <p:nvPr/>
        </p:nvSpPr>
        <p:spPr>
          <a:xfrm>
            <a:off x="319654" y="5841668"/>
            <a:ext cx="8178589"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The UK has created a standard of </a:t>
            </a:r>
            <a:r>
              <a:rPr lang="en-US" sz="2000" b="1" u="sng" dirty="0">
                <a:latin typeface="Avenir Medium" panose="02000503020000020003" pitchFamily="2" charset="0"/>
                <a:cs typeface="Avenir Medium"/>
              </a:rPr>
              <a:t>&lt;</a:t>
            </a:r>
            <a:r>
              <a:rPr lang="en-US" sz="2000" b="1" dirty="0">
                <a:latin typeface="Avenir Medium" panose="02000503020000020003" pitchFamily="2" charset="0"/>
                <a:cs typeface="Avenir Medium"/>
              </a:rPr>
              <a:t> 200 kg CO2e/MWh </a:t>
            </a:r>
            <a:r>
              <a:rPr lang="en-US" sz="2000" dirty="0">
                <a:latin typeface="Avenir Medium" panose="02000503020000020003" pitchFamily="2" charset="0"/>
                <a:cs typeface="Avenir Medium"/>
              </a:rPr>
              <a:t>for 2020. </a:t>
            </a:r>
          </a:p>
        </p:txBody>
      </p:sp>
    </p:spTree>
    <p:extLst>
      <p:ext uri="{BB962C8B-B14F-4D97-AF65-F5344CB8AC3E}">
        <p14:creationId xmlns:p14="http://schemas.microsoft.com/office/powerpoint/2010/main" val="3441060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(5)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3523707" cy="1554272"/>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5. Most CDRs have the potential for widespread deployment, but all </a:t>
            </a:r>
            <a:br>
              <a:rPr lang="en-US" sz="2000" b="1" dirty="0">
                <a:latin typeface="Avenir Next Medium" panose="020B0503020202020204" pitchFamily="34" charset="0"/>
              </a:rPr>
            </a:br>
            <a:r>
              <a:rPr lang="en-US" sz="2000" b="1" dirty="0">
                <a:latin typeface="Avenir Next Medium" panose="020B0503020202020204" pitchFamily="34" charset="0"/>
              </a:rPr>
              <a:t>have limits and side effects.</a:t>
            </a:r>
            <a:endParaRPr lang="en-US" sz="2000" b="1" dirty="0">
              <a:latin typeface="Avenir Next Medium" panose="020B0503020202020204" pitchFamily="34" charset="0"/>
              <a:cs typeface="Avenir Medium"/>
            </a:endParaRPr>
          </a:p>
        </p:txBody>
      </p:sp>
      <p:pic>
        <p:nvPicPr>
          <p:cNvPr id="13314" name="Picture 2" descr="NETs and their major features including costs, deployment potentials, side-effects, permanence of storage as well as development status. Deployment potentials in the central panel are not additive. List of side-effects is not exhaustive. ">
            <a:hlinkClick r:id="rId3"/>
            <a:extLst>
              <a:ext uri="{FF2B5EF4-FFF2-40B4-BE49-F238E27FC236}">
                <a16:creationId xmlns:a16="http://schemas.microsoft.com/office/drawing/2014/main" id="{2966F672-C2C9-A043-A406-157145C46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780" y="683406"/>
            <a:ext cx="4692649" cy="61060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80844A-5AAE-564A-B062-381BA88D8397}"/>
              </a:ext>
            </a:extLst>
          </p:cNvPr>
          <p:cNvSpPr txBox="1"/>
          <p:nvPr/>
        </p:nvSpPr>
        <p:spPr>
          <a:xfrm>
            <a:off x="339633" y="2651864"/>
            <a:ext cx="3523707" cy="815608"/>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x-axis = benefits</a:t>
            </a:r>
          </a:p>
          <a:p>
            <a:pPr>
              <a:lnSpc>
                <a:spcPct val="120000"/>
              </a:lnSpc>
            </a:pPr>
            <a:r>
              <a:rPr lang="en-US" sz="2000" dirty="0">
                <a:latin typeface="Avenir Next Medium" panose="020B0503020202020204" pitchFamily="34" charset="0"/>
                <a:cs typeface="Avenir Medium"/>
              </a:rPr>
              <a:t>y-axis = costs</a:t>
            </a:r>
          </a:p>
        </p:txBody>
      </p:sp>
    </p:spTree>
    <p:extLst>
      <p:ext uri="{BB962C8B-B14F-4D97-AF65-F5344CB8AC3E}">
        <p14:creationId xmlns:p14="http://schemas.microsoft.com/office/powerpoint/2010/main" val="1990002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(6)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8415747"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6. BECCS adverse effects relate to bioenergy.</a:t>
            </a:r>
            <a:endParaRPr lang="en-US" sz="2000" b="1" dirty="0">
              <a:latin typeface="Avenir Next Medium" panose="020B0503020202020204" pitchFamily="34" charset="0"/>
              <a:cs typeface="Avenir Medium"/>
            </a:endParaRPr>
          </a:p>
        </p:txBody>
      </p:sp>
      <p:pic>
        <p:nvPicPr>
          <p:cNvPr id="14338" name="Picture 2" descr="Figure shows baseline scenarios (grey), scenarios with all mitigation options including BECCS (blue) and scenarios excluding BECCS (red), which have higher biomass consumption than the blue and grey ones.">
            <a:hlinkClick r:id="rId3"/>
            <a:extLst>
              <a:ext uri="{FF2B5EF4-FFF2-40B4-BE49-F238E27FC236}">
                <a16:creationId xmlns:a16="http://schemas.microsoft.com/office/drawing/2014/main" id="{52182FED-14BC-0A44-AD43-23D2DDA2E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53" y="2114550"/>
            <a:ext cx="8311926" cy="43839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D6E502-4F19-004D-82C5-98E2A3C457E4}"/>
              </a:ext>
            </a:extLst>
          </p:cNvPr>
          <p:cNvSpPr txBox="1"/>
          <p:nvPr/>
        </p:nvSpPr>
        <p:spPr>
          <a:xfrm>
            <a:off x="480603" y="1177704"/>
            <a:ext cx="8415747" cy="815608"/>
          </a:xfrm>
          <a:prstGeom prst="rect">
            <a:avLst/>
          </a:prstGeom>
          <a:solidFill>
            <a:schemeClr val="bg1"/>
          </a:solid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Next Medium" panose="020B0503020202020204" pitchFamily="34" charset="0"/>
              </a:rPr>
              <a:t>Modeling suggests that we’ll have to use bioenergy with or without BECCS, so we might as well use BECCS.</a:t>
            </a:r>
            <a:endParaRPr lang="en-US" sz="2000" dirty="0">
              <a:latin typeface="Avenir Next Medium" panose="020B0503020202020204" pitchFamily="34" charset="0"/>
              <a:cs typeface="Avenir Medium"/>
            </a:endParaRPr>
          </a:p>
        </p:txBody>
      </p:sp>
    </p:spTree>
    <p:extLst>
      <p:ext uri="{BB962C8B-B14F-4D97-AF65-F5344CB8AC3E}">
        <p14:creationId xmlns:p14="http://schemas.microsoft.com/office/powerpoint/2010/main" val="2841775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625081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Seven thoughts about CDR (7)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2134956" y="6550223"/>
            <a:ext cx="6983643" cy="307777"/>
          </a:xfrm>
          <a:prstGeom prst="rect">
            <a:avLst/>
          </a:prstGeom>
          <a:solidFill>
            <a:schemeClr val="bg1"/>
          </a:solidFill>
        </p:spPr>
        <p:txBody>
          <a:bodyPr wrap="none" rtlCol="0">
            <a:spAutoFit/>
          </a:bodyPr>
          <a:lstStyle/>
          <a:p>
            <a:r>
              <a:rPr lang="en-US" sz="1400" dirty="0"/>
              <a:t>https://</a:t>
            </a:r>
            <a:r>
              <a:rPr lang="en-US" sz="1400" dirty="0" err="1"/>
              <a:t>www.carbonbrief.org</a:t>
            </a:r>
            <a:r>
              <a:rPr lang="en-US" sz="1400" dirty="0"/>
              <a:t>/guest-post-seven-key-things-to-know-about-negative-emissions</a:t>
            </a:r>
          </a:p>
        </p:txBody>
      </p:sp>
      <p:sp>
        <p:nvSpPr>
          <p:cNvPr id="15" name="TextBox 14">
            <a:extLst>
              <a:ext uri="{FF2B5EF4-FFF2-40B4-BE49-F238E27FC236}">
                <a16:creationId xmlns:a16="http://schemas.microsoft.com/office/drawing/2014/main" id="{51D3FD72-1770-0A4D-98EE-9F94C62AF9ED}"/>
              </a:ext>
            </a:extLst>
          </p:cNvPr>
          <p:cNvSpPr txBox="1"/>
          <p:nvPr/>
        </p:nvSpPr>
        <p:spPr>
          <a:xfrm>
            <a:off x="339633" y="793034"/>
            <a:ext cx="8415747" cy="446276"/>
          </a:xfrm>
          <a:prstGeom prst="rect">
            <a:avLst/>
          </a:prstGeom>
          <a:solidFill>
            <a:schemeClr val="bg1"/>
          </a:solidFill>
        </p:spPr>
        <p:txBody>
          <a:bodyPr wrap="square" rtlCol="0">
            <a:spAutoFit/>
          </a:bodyPr>
          <a:lstStyle/>
          <a:p>
            <a:pPr>
              <a:lnSpc>
                <a:spcPct val="120000"/>
              </a:lnSpc>
            </a:pPr>
            <a:r>
              <a:rPr lang="en-US" sz="2000" b="1" dirty="0">
                <a:latin typeface="Avenir Next Medium" panose="020B0503020202020204" pitchFamily="34" charset="0"/>
              </a:rPr>
              <a:t>7. CDRs are still in R&amp;D and aren’t ready for widespread deployment.</a:t>
            </a:r>
            <a:endParaRPr lang="en-US" sz="2000" b="1" dirty="0">
              <a:latin typeface="Avenir Next Medium" panose="020B0503020202020204" pitchFamily="34" charset="0"/>
              <a:cs typeface="Avenir Medium"/>
            </a:endParaRPr>
          </a:p>
        </p:txBody>
      </p:sp>
      <p:sp>
        <p:nvSpPr>
          <p:cNvPr id="11" name="TextBox 10">
            <a:extLst>
              <a:ext uri="{FF2B5EF4-FFF2-40B4-BE49-F238E27FC236}">
                <a16:creationId xmlns:a16="http://schemas.microsoft.com/office/drawing/2014/main" id="{B2D6E502-4F19-004D-82C5-98E2A3C457E4}"/>
              </a:ext>
            </a:extLst>
          </p:cNvPr>
          <p:cNvSpPr txBox="1"/>
          <p:nvPr/>
        </p:nvSpPr>
        <p:spPr>
          <a:xfrm>
            <a:off x="480603" y="1292004"/>
            <a:ext cx="8415747" cy="446276"/>
          </a:xfrm>
          <a:prstGeom prst="rect">
            <a:avLst/>
          </a:prstGeom>
          <a:solidFill>
            <a:schemeClr val="bg1"/>
          </a:solidFill>
        </p:spPr>
        <p:txBody>
          <a:bodyPr wrap="square" rtlCol="0">
            <a:spAutoFit/>
          </a:bodyPr>
          <a:lstStyle/>
          <a:p>
            <a:pPr marL="342900" indent="-342900">
              <a:lnSpc>
                <a:spcPct val="120000"/>
              </a:lnSpc>
              <a:buFont typeface="Arial" panose="020B0604020202020204" pitchFamily="34" charset="0"/>
              <a:buChar char="•"/>
            </a:pPr>
            <a:r>
              <a:rPr lang="en-US" sz="2000" dirty="0">
                <a:latin typeface="Avenir Next Medium" panose="020B0503020202020204" pitchFamily="34" charset="0"/>
                <a:cs typeface="Avenir Medium"/>
              </a:rPr>
              <a:t>Use PV as an example of timelines from R&amp;D to deployment.</a:t>
            </a:r>
          </a:p>
        </p:txBody>
      </p:sp>
      <p:pic>
        <p:nvPicPr>
          <p:cNvPr id="15362" name="Picture 2" descr="Air Carbon Capture, revealing a huge time gap in deployment for 1.5C relevance.">
            <a:hlinkClick r:id="rId3"/>
            <a:extLst>
              <a:ext uri="{FF2B5EF4-FFF2-40B4-BE49-F238E27FC236}">
                <a16:creationId xmlns:a16="http://schemas.microsoft.com/office/drawing/2014/main" id="{AEC7A45C-C5F5-A549-9AB3-3A7B0705A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85216"/>
            <a:ext cx="9144000" cy="376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232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026243" cy="584775"/>
          </a:xfrm>
          <a:prstGeom prst="rect">
            <a:avLst/>
          </a:prstGeom>
          <a:noFill/>
        </p:spPr>
        <p:txBody>
          <a:bodyPr wrap="none" rtlCol="0">
            <a:spAutoFit/>
          </a:bodyPr>
          <a:lstStyle/>
          <a:p>
            <a:pPr defTabSz="914400"/>
            <a:r>
              <a:rPr lang="en-US" sz="3200">
                <a:solidFill>
                  <a:prstClr val="white"/>
                </a:solidFill>
                <a:latin typeface="Avenir Heavy"/>
                <a:cs typeface="Avenir Heavy"/>
              </a:rPr>
              <a:t>XXX</a:t>
            </a:r>
            <a:endParaRPr lang="en-US" sz="3200" dirty="0">
              <a:solidFill>
                <a:prstClr val="white"/>
              </a:solidFill>
              <a:latin typeface="Avenir Heavy"/>
              <a:cs typeface="Avenir Heavy"/>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XXX</a:t>
            </a:r>
            <a:endParaRPr lang="en-US" sz="2000" dirty="0">
              <a:latin typeface="Avenir Next Medium" panose="020B0503020202020204" pitchFamily="34" charset="0"/>
              <a:cs typeface="Avenir Medium"/>
            </a:endParaRPr>
          </a:p>
        </p:txBody>
      </p:sp>
    </p:spTree>
    <p:extLst>
      <p:ext uri="{BB962C8B-B14F-4D97-AF65-F5344CB8AC3E}">
        <p14:creationId xmlns:p14="http://schemas.microsoft.com/office/powerpoint/2010/main" val="3601080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026243" cy="584775"/>
          </a:xfrm>
          <a:prstGeom prst="rect">
            <a:avLst/>
          </a:prstGeom>
          <a:noFill/>
        </p:spPr>
        <p:txBody>
          <a:bodyPr wrap="none" rtlCol="0">
            <a:spAutoFit/>
          </a:bodyPr>
          <a:lstStyle/>
          <a:p>
            <a:pPr defTabSz="914400"/>
            <a:r>
              <a:rPr lang="en-US" sz="3200">
                <a:solidFill>
                  <a:prstClr val="white"/>
                </a:solidFill>
                <a:latin typeface="Avenir Heavy"/>
                <a:cs typeface="Avenir Heavy"/>
              </a:rPr>
              <a:t>XXX</a:t>
            </a:r>
            <a:endParaRPr lang="en-US" sz="3200" dirty="0">
              <a:solidFill>
                <a:prstClr val="white"/>
              </a:solidFill>
              <a:latin typeface="Avenir Heavy"/>
              <a:cs typeface="Avenir Heavy"/>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XXX</a:t>
            </a:r>
            <a:endParaRPr lang="en-US" sz="2000" dirty="0">
              <a:latin typeface="Avenir Next Medium" panose="020B0503020202020204" pitchFamily="34" charset="0"/>
              <a:cs typeface="Avenir Medium"/>
            </a:endParaRPr>
          </a:p>
        </p:txBody>
      </p:sp>
    </p:spTree>
    <p:extLst>
      <p:ext uri="{BB962C8B-B14F-4D97-AF65-F5344CB8AC3E}">
        <p14:creationId xmlns:p14="http://schemas.microsoft.com/office/powerpoint/2010/main" val="1777004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026243" cy="584775"/>
          </a:xfrm>
          <a:prstGeom prst="rect">
            <a:avLst/>
          </a:prstGeom>
          <a:noFill/>
        </p:spPr>
        <p:txBody>
          <a:bodyPr wrap="none" rtlCol="0">
            <a:spAutoFit/>
          </a:bodyPr>
          <a:lstStyle/>
          <a:p>
            <a:pPr defTabSz="914400"/>
            <a:r>
              <a:rPr lang="en-US" sz="3200">
                <a:solidFill>
                  <a:prstClr val="white"/>
                </a:solidFill>
                <a:latin typeface="Avenir Heavy"/>
                <a:cs typeface="Avenir Heavy"/>
              </a:rPr>
              <a:t>XXX</a:t>
            </a:r>
            <a:endParaRPr lang="en-US" sz="3200" dirty="0">
              <a:solidFill>
                <a:prstClr val="white"/>
              </a:solidFill>
              <a:latin typeface="Avenir Heavy"/>
              <a:cs typeface="Avenir Heavy"/>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XXX</a:t>
            </a:r>
            <a:endParaRPr lang="en-US" sz="2000" dirty="0">
              <a:latin typeface="Avenir Next Medium" panose="020B0503020202020204" pitchFamily="34" charset="0"/>
              <a:cs typeface="Avenir Medium"/>
            </a:endParaRPr>
          </a:p>
        </p:txBody>
      </p:sp>
    </p:spTree>
    <p:extLst>
      <p:ext uri="{BB962C8B-B14F-4D97-AF65-F5344CB8AC3E}">
        <p14:creationId xmlns:p14="http://schemas.microsoft.com/office/powerpoint/2010/main" val="1219082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026243" cy="584775"/>
          </a:xfrm>
          <a:prstGeom prst="rect">
            <a:avLst/>
          </a:prstGeom>
          <a:noFill/>
        </p:spPr>
        <p:txBody>
          <a:bodyPr wrap="none" rtlCol="0">
            <a:spAutoFit/>
          </a:bodyPr>
          <a:lstStyle/>
          <a:p>
            <a:pPr defTabSz="914400"/>
            <a:r>
              <a:rPr lang="en-US" sz="3200">
                <a:solidFill>
                  <a:prstClr val="white"/>
                </a:solidFill>
                <a:latin typeface="Avenir Heavy"/>
                <a:cs typeface="Avenir Heavy"/>
              </a:rPr>
              <a:t>XXX</a:t>
            </a:r>
            <a:endParaRPr lang="en-US" sz="3200" dirty="0">
              <a:solidFill>
                <a:prstClr val="white"/>
              </a:solidFill>
              <a:latin typeface="Avenir Heavy"/>
              <a:cs typeface="Avenir Heavy"/>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5564806" y="6513152"/>
            <a:ext cx="3553793" cy="307777"/>
          </a:xfrm>
          <a:prstGeom prst="rect">
            <a:avLst/>
          </a:prstGeom>
          <a:solidFill>
            <a:schemeClr val="bg1"/>
          </a:solidFill>
        </p:spPr>
        <p:txBody>
          <a:bodyPr wrap="none" rtlCol="0">
            <a:spAutoFit/>
          </a:bodyPr>
          <a:lstStyle/>
          <a:p>
            <a:r>
              <a:rPr lang="en-US" sz="1400" dirty="0"/>
              <a:t>https://</a:t>
            </a:r>
            <a:r>
              <a:rPr lang="en-US" sz="1400" dirty="0" err="1"/>
              <a:t>www.pnas.org</a:t>
            </a:r>
            <a:r>
              <a:rPr lang="en-US" sz="1400" dirty="0"/>
              <a:t>/content/114/44/11645</a:t>
            </a:r>
          </a:p>
        </p:txBody>
      </p:sp>
      <p:sp>
        <p:nvSpPr>
          <p:cNvPr id="8" name="TextBox 7">
            <a:extLst>
              <a:ext uri="{FF2B5EF4-FFF2-40B4-BE49-F238E27FC236}">
                <a16:creationId xmlns:a16="http://schemas.microsoft.com/office/drawing/2014/main" id="{1A7A2D90-94FE-8543-AF79-B57575E62DA8}"/>
              </a:ext>
            </a:extLst>
          </p:cNvPr>
          <p:cNvSpPr txBox="1"/>
          <p:nvPr/>
        </p:nvSpPr>
        <p:spPr>
          <a:xfrm>
            <a:off x="339633" y="735116"/>
            <a:ext cx="8582297" cy="442942"/>
          </a:xfrm>
          <a:prstGeom prst="rect">
            <a:avLst/>
          </a:prstGeom>
          <a:solidFill>
            <a:schemeClr val="bg1"/>
          </a:solidFill>
        </p:spPr>
        <p:txBody>
          <a:bodyPr wrap="square" rtlCol="0">
            <a:spAutoFit/>
          </a:bodyPr>
          <a:lstStyle/>
          <a:p>
            <a:pPr>
              <a:lnSpc>
                <a:spcPct val="120000"/>
              </a:lnSpc>
            </a:pPr>
            <a:r>
              <a:rPr lang="en-US" sz="2000" dirty="0">
                <a:latin typeface="Avenir Next Medium" panose="020B0503020202020204" pitchFamily="34" charset="0"/>
              </a:rPr>
              <a:t>XXX</a:t>
            </a:r>
            <a:endParaRPr lang="en-US" sz="2000" dirty="0">
              <a:latin typeface="Avenir Next Medium" panose="020B0503020202020204" pitchFamily="34" charset="0"/>
              <a:cs typeface="Avenir Medium"/>
            </a:endParaRPr>
          </a:p>
        </p:txBody>
      </p:sp>
    </p:spTree>
    <p:extLst>
      <p:ext uri="{BB962C8B-B14F-4D97-AF65-F5344CB8AC3E}">
        <p14:creationId xmlns:p14="http://schemas.microsoft.com/office/powerpoint/2010/main" val="3103947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628464"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Per capital carbon emissions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pic>
        <p:nvPicPr>
          <p:cNvPr id="4098" name="Picture 2">
            <a:extLst>
              <a:ext uri="{FF2B5EF4-FFF2-40B4-BE49-F238E27FC236}">
                <a16:creationId xmlns:a16="http://schemas.microsoft.com/office/drawing/2014/main" id="{EE3C2086-70A3-3D45-9824-7D514FF52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29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14557" y="6523553"/>
            <a:ext cx="6804042" cy="307777"/>
          </a:xfrm>
          <a:prstGeom prst="rect">
            <a:avLst/>
          </a:prstGeom>
          <a:solidFill>
            <a:schemeClr val="bg1"/>
          </a:solidFill>
        </p:spPr>
        <p:txBody>
          <a:bodyPr wrap="none" rtlCol="0">
            <a:spAutoFit/>
          </a:bodyPr>
          <a:lstStyle/>
          <a:p>
            <a:r>
              <a:rPr lang="en-US" sz="1400" dirty="0"/>
              <a:t>https://</a:t>
            </a:r>
            <a:r>
              <a:rPr lang="en-US" sz="1400" dirty="0" err="1"/>
              <a:t>en.wikipedia.org</a:t>
            </a:r>
            <a:r>
              <a:rPr lang="en-US" sz="1400" dirty="0"/>
              <a:t>/wiki/</a:t>
            </a:r>
            <a:r>
              <a:rPr lang="en-US" sz="1400" dirty="0" err="1"/>
              <a:t>List_of_countries_by_carbon_dioxide_emissions_per_capita</a:t>
            </a:r>
            <a:endParaRPr lang="en-US" sz="1400" dirty="0"/>
          </a:p>
        </p:txBody>
      </p:sp>
    </p:spTree>
    <p:extLst>
      <p:ext uri="{BB962C8B-B14F-4D97-AF65-F5344CB8AC3E}">
        <p14:creationId xmlns:p14="http://schemas.microsoft.com/office/powerpoint/2010/main" val="388440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4126771"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‘No regrets’ forestry</a:t>
            </a:r>
          </a:p>
        </p:txBody>
      </p:sp>
      <p:sp>
        <p:nvSpPr>
          <p:cNvPr id="6" name="TextBox 5"/>
          <p:cNvSpPr txBox="1"/>
          <p:nvPr/>
        </p:nvSpPr>
        <p:spPr>
          <a:xfrm>
            <a:off x="319657" y="832447"/>
            <a:ext cx="8178589" cy="814134"/>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Optimal management of forests to counter climate change will require a more robust ability to model and predict forest sinks. </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578037" y="6499999"/>
            <a:ext cx="7491794" cy="307777"/>
          </a:xfrm>
          <a:prstGeom prst="rect">
            <a:avLst/>
          </a:prstGeom>
          <a:solidFill>
            <a:schemeClr val="bg1"/>
          </a:solidFill>
        </p:spPr>
        <p:txBody>
          <a:bodyPr wrap="none" rtlCol="0">
            <a:spAutoFit/>
          </a:bodyPr>
          <a:lstStyle/>
          <a:p>
            <a:r>
              <a:rPr lang="en-US" sz="1400" dirty="0"/>
              <a:t>https://</a:t>
            </a:r>
            <a:r>
              <a:rPr lang="en-US" sz="1400" dirty="0" err="1"/>
              <a:t>www.nature.com</a:t>
            </a:r>
            <a:r>
              <a:rPr lang="en-US" sz="1400" dirty="0"/>
              <a:t>/news/carbon-sequestration-managing-forests-in-uncertain-times-1.14687</a:t>
            </a:r>
          </a:p>
        </p:txBody>
      </p:sp>
      <p:sp>
        <p:nvSpPr>
          <p:cNvPr id="9" name="TextBox 8">
            <a:extLst>
              <a:ext uri="{FF2B5EF4-FFF2-40B4-BE49-F238E27FC236}">
                <a16:creationId xmlns:a16="http://schemas.microsoft.com/office/drawing/2014/main" id="{8F057B5C-AB10-BE42-ADD1-4643B1292B58}"/>
              </a:ext>
            </a:extLst>
          </p:cNvPr>
          <p:cNvSpPr txBox="1"/>
          <p:nvPr/>
        </p:nvSpPr>
        <p:spPr>
          <a:xfrm>
            <a:off x="319657" y="1793228"/>
            <a:ext cx="8178589" cy="444802"/>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Meanwhile, we need to practice </a:t>
            </a:r>
            <a:r>
              <a:rPr lang="en-US" sz="2000" b="1" dirty="0">
                <a:latin typeface="Avenir Medium" panose="02000503020000020003" pitchFamily="2" charset="0"/>
                <a:cs typeface="Avenir Medium"/>
              </a:rPr>
              <a:t>‘no regrets’ forestry</a:t>
            </a:r>
            <a:r>
              <a:rPr lang="en-US" sz="2000" dirty="0">
                <a:latin typeface="Avenir Medium" panose="02000503020000020003" pitchFamily="2" charset="0"/>
                <a:cs typeface="Avenir Medium"/>
              </a:rPr>
              <a:t>.</a:t>
            </a:r>
          </a:p>
        </p:txBody>
      </p:sp>
      <p:sp>
        <p:nvSpPr>
          <p:cNvPr id="11" name="TextBox 10">
            <a:extLst>
              <a:ext uri="{FF2B5EF4-FFF2-40B4-BE49-F238E27FC236}">
                <a16:creationId xmlns:a16="http://schemas.microsoft.com/office/drawing/2014/main" id="{C1174A08-CE14-3341-A5BB-AF0D3EE658F4}"/>
              </a:ext>
            </a:extLst>
          </p:cNvPr>
          <p:cNvSpPr txBox="1"/>
          <p:nvPr/>
        </p:nvSpPr>
        <p:spPr>
          <a:xfrm>
            <a:off x="311917" y="2371982"/>
            <a:ext cx="8178589" cy="814134"/>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1. Better science: remote sensing, common assumptions, shared </a:t>
            </a:r>
            <a:br>
              <a:rPr lang="en-US" sz="2000" dirty="0">
                <a:latin typeface="Avenir Medium" panose="02000503020000020003" pitchFamily="2" charset="0"/>
                <a:cs typeface="Avenir Medium"/>
              </a:rPr>
            </a:br>
            <a:r>
              <a:rPr lang="en-US" sz="2000" dirty="0">
                <a:latin typeface="Avenir Medium" panose="02000503020000020003" pitchFamily="2" charset="0"/>
                <a:cs typeface="Avenir Medium"/>
              </a:rPr>
              <a:t>    goals.</a:t>
            </a:r>
          </a:p>
        </p:txBody>
      </p:sp>
      <p:sp>
        <p:nvSpPr>
          <p:cNvPr id="12" name="TextBox 11">
            <a:extLst>
              <a:ext uri="{FF2B5EF4-FFF2-40B4-BE49-F238E27FC236}">
                <a16:creationId xmlns:a16="http://schemas.microsoft.com/office/drawing/2014/main" id="{9A5B6CF2-3748-5446-BE12-8FC813B4F7D4}"/>
              </a:ext>
            </a:extLst>
          </p:cNvPr>
          <p:cNvSpPr txBox="1"/>
          <p:nvPr/>
        </p:nvSpPr>
        <p:spPr>
          <a:xfrm>
            <a:off x="319657" y="3424390"/>
            <a:ext cx="8178589" cy="1183466"/>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2. Most carbon-efficient use of wood.</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Long-term use stores carbon.</a:t>
            </a:r>
          </a:p>
          <a:p>
            <a:pPr marL="800100" lvl="1" indent="-342900">
              <a:lnSpc>
                <a:spcPct val="120000"/>
              </a:lnSpc>
              <a:buFont typeface="Arial" panose="020B0604020202020204" pitchFamily="34" charset="0"/>
              <a:buChar char="•"/>
            </a:pPr>
            <a:r>
              <a:rPr lang="en-US" sz="2000" dirty="0">
                <a:latin typeface="Avenir Medium" panose="02000503020000020003" pitchFamily="2" charset="0"/>
                <a:cs typeface="Avenir Medium"/>
              </a:rPr>
              <a:t>Use wood for energy rather than letting it decay.</a:t>
            </a:r>
          </a:p>
        </p:txBody>
      </p:sp>
      <p:sp>
        <p:nvSpPr>
          <p:cNvPr id="13" name="TextBox 12">
            <a:extLst>
              <a:ext uri="{FF2B5EF4-FFF2-40B4-BE49-F238E27FC236}">
                <a16:creationId xmlns:a16="http://schemas.microsoft.com/office/drawing/2014/main" id="{F8619CB8-77DB-5146-9A4C-9FE9DBE235BB}"/>
              </a:ext>
            </a:extLst>
          </p:cNvPr>
          <p:cNvSpPr txBox="1"/>
          <p:nvPr/>
        </p:nvSpPr>
        <p:spPr>
          <a:xfrm>
            <a:off x="327397" y="4762552"/>
            <a:ext cx="8178589" cy="814134"/>
          </a:xfrm>
          <a:prstGeom prst="rect">
            <a:avLst/>
          </a:prstGeom>
          <a:noFill/>
        </p:spPr>
        <p:txBody>
          <a:bodyPr wrap="square" rtlCol="0">
            <a:spAutoFit/>
          </a:bodyPr>
          <a:lstStyle/>
          <a:p>
            <a:pPr>
              <a:lnSpc>
                <a:spcPct val="120000"/>
              </a:lnSpc>
            </a:pPr>
            <a:r>
              <a:rPr lang="en-US" sz="2000" dirty="0">
                <a:latin typeface="Avenir Medium" panose="02000503020000020003" pitchFamily="2" charset="0"/>
                <a:cs typeface="Avenir Medium"/>
              </a:rPr>
              <a:t>3. Manage forests to increase both production of harvest and   </a:t>
            </a:r>
          </a:p>
          <a:p>
            <a:pPr>
              <a:lnSpc>
                <a:spcPct val="120000"/>
              </a:lnSpc>
            </a:pPr>
            <a:r>
              <a:rPr lang="en-US" sz="2000" dirty="0">
                <a:latin typeface="Avenir Medium" panose="02000503020000020003" pitchFamily="2" charset="0"/>
                <a:cs typeface="Avenir Medium"/>
              </a:rPr>
              <a:t>     storage of carbon.</a:t>
            </a:r>
          </a:p>
        </p:txBody>
      </p:sp>
    </p:spTree>
    <p:extLst>
      <p:ext uri="{BB962C8B-B14F-4D97-AF65-F5344CB8AC3E}">
        <p14:creationId xmlns:p14="http://schemas.microsoft.com/office/powerpoint/2010/main" val="197269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1710725"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BECCS?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BECCS: biomass energy </a:t>
            </a:r>
            <a:r>
              <a:rPr lang="en-US" sz="2000" dirty="0">
                <a:latin typeface="Avenir Next Medium" panose="020B0503020202020204" pitchFamily="34" charset="0"/>
                <a:cs typeface="Avenir Medium"/>
              </a:rPr>
              <a:t>(or bioenergy) </a:t>
            </a:r>
            <a:r>
              <a:rPr lang="en-US" sz="2000" b="1" dirty="0">
                <a:latin typeface="Avenir Next" panose="020B0503020202020204" pitchFamily="34" charset="0"/>
                <a:cs typeface="Avenir Medium"/>
              </a:rPr>
              <a:t>with carbon capture and storage</a:t>
            </a:r>
            <a:endParaRPr lang="en-US" sz="2000" i="1" dirty="0">
              <a:latin typeface="Avenir Next Medium" panose="020B0503020202020204" pitchFamily="34" charset="0"/>
              <a:cs typeface="Avenir Medium"/>
            </a:endParaRP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88122" y="6523149"/>
            <a:ext cx="783047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www.carbonbrief.org</a:t>
            </a:r>
            <a:r>
              <a:rPr lang="en-US" sz="1400" dirty="0">
                <a:latin typeface="Avenir Medium"/>
                <a:cs typeface="Avenir Medium"/>
              </a:rPr>
              <a:t>/explainer-10-ways-negative-emissions-could-slow-climate-change</a:t>
            </a:r>
          </a:p>
        </p:txBody>
      </p:sp>
      <p:sp>
        <p:nvSpPr>
          <p:cNvPr id="9" name="TextBox 8">
            <a:extLst>
              <a:ext uri="{FF2B5EF4-FFF2-40B4-BE49-F238E27FC236}">
                <a16:creationId xmlns:a16="http://schemas.microsoft.com/office/drawing/2014/main" id="{70238976-36EC-F243-9D73-979509EFF577}"/>
              </a:ext>
            </a:extLst>
          </p:cNvPr>
          <p:cNvSpPr txBox="1"/>
          <p:nvPr/>
        </p:nvSpPr>
        <p:spPr>
          <a:xfrm>
            <a:off x="381963" y="1735828"/>
            <a:ext cx="8356921" cy="2292935"/>
          </a:xfrm>
          <a:prstGeom prst="rect">
            <a:avLst/>
          </a:prstGeom>
          <a:noFill/>
        </p:spPr>
        <p:txBody>
          <a:bodyPr wrap="square" rtlCol="0">
            <a:spAutoFit/>
          </a:bodyPr>
          <a:lstStyle/>
          <a:p>
            <a:pPr>
              <a:lnSpc>
                <a:spcPct val="120000"/>
              </a:lnSpc>
            </a:pPr>
            <a:r>
              <a:rPr lang="en-US" sz="2000" dirty="0">
                <a:latin typeface="Avenir Next Medium" panose="020B0503020202020204" pitchFamily="34" charset="0"/>
                <a:cs typeface="Avenir Medium"/>
              </a:rPr>
              <a:t>“Put simply, BECCS achieves net negative emissions through sequestering underground the emissions resulting from the burning of biomass for power. Negative emissions are achieved because of a “double gain” with the biomass, as it grows, having already drawn CO2 out of the atmosphere before the CCS process begins at the power plant.”</a:t>
            </a:r>
          </a:p>
        </p:txBody>
      </p:sp>
      <p:pic>
        <p:nvPicPr>
          <p:cNvPr id="8" name="Picture 7">
            <a:extLst>
              <a:ext uri="{FF2B5EF4-FFF2-40B4-BE49-F238E27FC236}">
                <a16:creationId xmlns:a16="http://schemas.microsoft.com/office/drawing/2014/main" id="{75337AD4-FAD9-544B-8613-4DFB22990C24}"/>
              </a:ext>
            </a:extLst>
          </p:cNvPr>
          <p:cNvPicPr>
            <a:picLocks noChangeAspect="1"/>
          </p:cNvPicPr>
          <p:nvPr/>
        </p:nvPicPr>
        <p:blipFill>
          <a:blip r:embed="rId3"/>
          <a:stretch>
            <a:fillRect/>
          </a:stretch>
        </p:blipFill>
        <p:spPr>
          <a:xfrm>
            <a:off x="2476982" y="4025005"/>
            <a:ext cx="3784921" cy="2392265"/>
          </a:xfrm>
          <a:prstGeom prst="rect">
            <a:avLst/>
          </a:prstGeom>
        </p:spPr>
      </p:pic>
    </p:spTree>
    <p:extLst>
      <p:ext uri="{BB962C8B-B14F-4D97-AF65-F5344CB8AC3E}">
        <p14:creationId xmlns:p14="http://schemas.microsoft.com/office/powerpoint/2010/main" val="5377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5561522"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Negative carbon emissions?</a:t>
            </a:r>
          </a:p>
        </p:txBody>
      </p:sp>
      <p:sp>
        <p:nvSpPr>
          <p:cNvPr id="6" name="TextBox 5"/>
          <p:cNvSpPr txBox="1"/>
          <p:nvPr/>
        </p:nvSpPr>
        <p:spPr>
          <a:xfrm>
            <a:off x="319657" y="832447"/>
            <a:ext cx="8178589" cy="815608"/>
          </a:xfrm>
          <a:prstGeom prst="rect">
            <a:avLst/>
          </a:prstGeom>
          <a:noFill/>
        </p:spPr>
        <p:txBody>
          <a:bodyPr wrap="square" rtlCol="0">
            <a:spAutoFit/>
          </a:bodyPr>
          <a:lstStyle/>
          <a:p>
            <a:pPr>
              <a:lnSpc>
                <a:spcPct val="120000"/>
              </a:lnSpc>
            </a:pPr>
            <a:r>
              <a:rPr lang="en-US" sz="2000" b="1" dirty="0">
                <a:latin typeface="Avenir Next" panose="020B0503020202020204" pitchFamily="34" charset="0"/>
                <a:cs typeface="Avenir Medium"/>
              </a:rPr>
              <a:t>Negative carbon emissions technologies</a:t>
            </a:r>
            <a:r>
              <a:rPr lang="en-US" sz="2000" b="1" i="1" dirty="0">
                <a:latin typeface="Avenir Next" panose="020B0503020202020204" pitchFamily="34" charset="0"/>
                <a:cs typeface="Avenir Medium"/>
              </a:rPr>
              <a:t>: </a:t>
            </a:r>
            <a:r>
              <a:rPr lang="en-US" sz="2000" i="1" dirty="0">
                <a:latin typeface="Avenir Next Medium" panose="020B0503020202020204" pitchFamily="34" charset="0"/>
                <a:cs typeface="Avenir Medium"/>
              </a:rPr>
              <a:t>technologies that capture (or sequester) more carbon than they emit.</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1288122" y="6523149"/>
            <a:ext cx="7830477"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www.carbonbrief.org</a:t>
            </a:r>
            <a:r>
              <a:rPr lang="en-US" sz="1400" dirty="0">
                <a:latin typeface="Avenir Medium"/>
                <a:cs typeface="Avenir Medium"/>
              </a:rPr>
              <a:t>/explainer-10-ways-negative-emissions-could-slow-climate-change</a:t>
            </a:r>
          </a:p>
        </p:txBody>
      </p:sp>
      <p:sp>
        <p:nvSpPr>
          <p:cNvPr id="9" name="TextBox 8">
            <a:extLst>
              <a:ext uri="{FF2B5EF4-FFF2-40B4-BE49-F238E27FC236}">
                <a16:creationId xmlns:a16="http://schemas.microsoft.com/office/drawing/2014/main" id="{70238976-36EC-F243-9D73-979509EFF577}"/>
              </a:ext>
            </a:extLst>
          </p:cNvPr>
          <p:cNvSpPr txBox="1"/>
          <p:nvPr/>
        </p:nvSpPr>
        <p:spPr>
          <a:xfrm>
            <a:off x="1057368" y="1874728"/>
            <a:ext cx="7029264" cy="1923604"/>
          </a:xfrm>
          <a:prstGeom prst="rect">
            <a:avLst/>
          </a:prstGeom>
          <a:noFill/>
        </p:spPr>
        <p:txBody>
          <a:bodyPr wrap="square" rtlCol="0">
            <a:spAutoFit/>
          </a:bodyPr>
          <a:lstStyle/>
          <a:p>
            <a:pPr>
              <a:lnSpc>
                <a:spcPct val="120000"/>
              </a:lnSpc>
            </a:pPr>
            <a:r>
              <a:rPr lang="en-US" sz="2000" b="1" i="1" dirty="0">
                <a:latin typeface="Avenir Next" panose="020B0503020202020204" pitchFamily="34" charset="0"/>
                <a:cs typeface="Avenir Medium"/>
              </a:rPr>
              <a:t>“To get to net-zero emissions, we need to have some of what are called “negative emissions” technologies, or things which will suck the CO2 out of the air to compensate for the ongoing release.” </a:t>
            </a:r>
          </a:p>
          <a:p>
            <a:pPr>
              <a:lnSpc>
                <a:spcPct val="120000"/>
              </a:lnSpc>
            </a:pPr>
            <a:r>
              <a:rPr lang="en-US" sz="2000" i="1" dirty="0">
                <a:latin typeface="Avenir Next" panose="020B0503020202020204" pitchFamily="34" charset="0"/>
                <a:cs typeface="Avenir Medium"/>
              </a:rPr>
              <a:t>								- Professor Joanna Haigh</a:t>
            </a:r>
            <a:endParaRPr lang="en-US" sz="2000" i="1" dirty="0">
              <a:latin typeface="Avenir Next Medium" panose="020B0503020202020204" pitchFamily="34" charset="0"/>
              <a:cs typeface="Avenir Medium"/>
            </a:endParaRPr>
          </a:p>
        </p:txBody>
      </p:sp>
      <p:pic>
        <p:nvPicPr>
          <p:cNvPr id="7" name="Picture 6">
            <a:extLst>
              <a:ext uri="{FF2B5EF4-FFF2-40B4-BE49-F238E27FC236}">
                <a16:creationId xmlns:a16="http://schemas.microsoft.com/office/drawing/2014/main" id="{21EF3E07-BF50-8040-9CD4-B3E8A4FBC5B2}"/>
              </a:ext>
            </a:extLst>
          </p:cNvPr>
          <p:cNvPicPr>
            <a:picLocks noChangeAspect="1"/>
          </p:cNvPicPr>
          <p:nvPr/>
        </p:nvPicPr>
        <p:blipFill>
          <a:blip r:embed="rId3"/>
          <a:stretch>
            <a:fillRect/>
          </a:stretch>
        </p:blipFill>
        <p:spPr>
          <a:xfrm>
            <a:off x="2465408" y="3921753"/>
            <a:ext cx="4027990" cy="2549687"/>
          </a:xfrm>
          <a:prstGeom prst="rect">
            <a:avLst/>
          </a:prstGeom>
        </p:spPr>
      </p:pic>
    </p:spTree>
    <p:extLst>
      <p:ext uri="{BB962C8B-B14F-4D97-AF65-F5344CB8AC3E}">
        <p14:creationId xmlns:p14="http://schemas.microsoft.com/office/powerpoint/2010/main" val="205800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49316"/>
            <a:ext cx="7427033" cy="584775"/>
          </a:xfrm>
          <a:prstGeom prst="rect">
            <a:avLst/>
          </a:prstGeom>
          <a:noFill/>
        </p:spPr>
        <p:txBody>
          <a:bodyPr wrap="none" rtlCol="0">
            <a:spAutoFit/>
          </a:bodyPr>
          <a:lstStyle/>
          <a:p>
            <a:pPr defTabSz="914400"/>
            <a:r>
              <a:rPr lang="en-US" sz="3200" dirty="0">
                <a:solidFill>
                  <a:prstClr val="white"/>
                </a:solidFill>
                <a:latin typeface="Avenir Heavy"/>
                <a:cs typeface="Avenir Heavy"/>
              </a:rPr>
              <a:t>BECCS carbon emissions comparisons</a:t>
            </a:r>
          </a:p>
        </p:txBody>
      </p:sp>
      <p:pic>
        <p:nvPicPr>
          <p:cNvPr id="14" name="Picture 13">
            <a:extLst>
              <a:ext uri="{FF2B5EF4-FFF2-40B4-BE49-F238E27FC236}">
                <a16:creationId xmlns:a16="http://schemas.microsoft.com/office/drawing/2014/main" id="{EC92F8EA-7657-A648-B4CA-022F1E70B127}"/>
              </a:ext>
            </a:extLst>
          </p:cNvPr>
          <p:cNvPicPr>
            <a:picLocks noChangeAspect="1"/>
          </p:cNvPicPr>
          <p:nvPr/>
        </p:nvPicPr>
        <p:blipFill>
          <a:blip r:embed="rId2">
            <a:duotone>
              <a:prstClr val="black"/>
              <a:schemeClr val="accent1">
                <a:tint val="45000"/>
                <a:satMod val="400000"/>
              </a:schemeClr>
            </a:duotone>
          </a:blip>
          <a:stretch>
            <a:fillRect/>
          </a:stretch>
        </p:blipFill>
        <p:spPr>
          <a:xfrm>
            <a:off x="8490506" y="50224"/>
            <a:ext cx="628093" cy="584776"/>
          </a:xfrm>
          <a:prstGeom prst="rect">
            <a:avLst/>
          </a:prstGeom>
        </p:spPr>
      </p:pic>
      <p:sp>
        <p:nvSpPr>
          <p:cNvPr id="3" name="TextBox 2"/>
          <p:cNvSpPr txBox="1"/>
          <p:nvPr/>
        </p:nvSpPr>
        <p:spPr>
          <a:xfrm>
            <a:off x="3196300" y="6550223"/>
            <a:ext cx="5960030" cy="307777"/>
          </a:xfrm>
          <a:prstGeom prst="rect">
            <a:avLst/>
          </a:prstGeom>
          <a:solidFill>
            <a:schemeClr val="bg1"/>
          </a:solidFill>
        </p:spPr>
        <p:txBody>
          <a:bodyPr wrap="none" rtlCol="0">
            <a:spAutoFit/>
          </a:bodyPr>
          <a:lstStyle/>
          <a:p>
            <a:r>
              <a:rPr lang="en-US" sz="1400" dirty="0">
                <a:latin typeface="Avenir Medium"/>
                <a:cs typeface="Avenir Medium"/>
              </a:rPr>
              <a:t>https://</a:t>
            </a:r>
            <a:r>
              <a:rPr lang="en-US" sz="1400" dirty="0" err="1">
                <a:latin typeface="Avenir Medium"/>
                <a:cs typeface="Avenir Medium"/>
              </a:rPr>
              <a:t>www.sciencedirect.com</a:t>
            </a:r>
            <a:r>
              <a:rPr lang="en-US" sz="1400" dirty="0">
                <a:latin typeface="Avenir Medium"/>
                <a:cs typeface="Avenir Medium"/>
              </a:rPr>
              <a:t>/science/article/</a:t>
            </a:r>
            <a:r>
              <a:rPr lang="en-US" sz="1400" dirty="0" err="1">
                <a:latin typeface="Avenir Medium"/>
                <a:cs typeface="Avenir Medium"/>
              </a:rPr>
              <a:t>pii</a:t>
            </a:r>
            <a:r>
              <a:rPr lang="en-US" sz="1400" dirty="0">
                <a:latin typeface="Avenir Medium"/>
                <a:cs typeface="Avenir Medium"/>
              </a:rPr>
              <a:t>/S1750583615002650</a:t>
            </a:r>
          </a:p>
        </p:txBody>
      </p:sp>
      <p:pic>
        <p:nvPicPr>
          <p:cNvPr id="3074" name="Picture 2">
            <a:extLst>
              <a:ext uri="{FF2B5EF4-FFF2-40B4-BE49-F238E27FC236}">
                <a16:creationId xmlns:a16="http://schemas.microsoft.com/office/drawing/2014/main" id="{040B3CB9-5E22-2F49-8987-13ED3E0B3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11" y="1428912"/>
            <a:ext cx="7954236" cy="443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8748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5673</TotalTime>
  <Words>3433</Words>
  <Application>Microsoft Macintosh PowerPoint</Application>
  <PresentationFormat>On-screen Show (4:3)</PresentationFormat>
  <Paragraphs>386</Paragraphs>
  <Slides>57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Avenir Black</vt:lpstr>
      <vt:lpstr>Avenir Heavy</vt:lpstr>
      <vt:lpstr>Avenir Medium</vt:lpstr>
      <vt:lpstr>Avenir Next</vt:lpstr>
      <vt:lpstr>Avenir Next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242</cp:revision>
  <cp:lastPrinted>2019-10-08T14:01:36Z</cp:lastPrinted>
  <dcterms:created xsi:type="dcterms:W3CDTF">2019-09-30T16:48:57Z</dcterms:created>
  <dcterms:modified xsi:type="dcterms:W3CDTF">2019-10-08T16:24:20Z</dcterms:modified>
</cp:coreProperties>
</file>