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88" r:id="rId3"/>
    <p:sldId id="339" r:id="rId4"/>
    <p:sldId id="390" r:id="rId5"/>
    <p:sldId id="391" r:id="rId6"/>
    <p:sldId id="39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3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8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9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9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6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F7C3-11C6-C646-8385-3BDBED456E34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E066-D372-6A4B-80DF-1D310ECE3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2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jZn4eUxq7lAhUPWN8KHcfNAOcQjRx6BAgBEAQ&amp;url=https%3A%2F%2Fcommons.wikimedia.org%2Fwiki%2FFile%3AOctane-3D-balls-B.png&amp;psig=AOvVaw1tUvjbuj91vBRNMgYgoWuD&amp;ust=157178835292594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839" y="854185"/>
            <a:ext cx="8180383" cy="4661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6: Biodiesel basics to sustainability</a:t>
            </a:r>
          </a:p>
          <a:p>
            <a:pPr>
              <a:lnSpc>
                <a:spcPct val="120000"/>
              </a:lnSpc>
            </a:pPr>
            <a:endParaRPr lang="en-US" sz="1000" b="1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6.1: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 overview of biodiesel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6.2: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oil anyway?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6.3: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viscosity problem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6.4: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statistics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6.5: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Transesterification basics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6.6: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‘Renewable diesel’ and ‘bio-jet’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6.7: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sustainability?</a:t>
            </a: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096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8330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6.2: What is ‘oil’ anyway?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709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64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Oil: long, complex hydrocarbons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3255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Wingdings"/>
              </a:rPr>
              <a:t>https://</a:t>
            </a:r>
            <a:r>
              <a:rPr lang="en-US" sz="1400" dirty="0" err="1">
                <a:sym typeface="Wingdings"/>
              </a:rPr>
              <a:t>www.studentenergy.org</a:t>
            </a:r>
            <a:r>
              <a:rPr lang="en-US" sz="1400" dirty="0">
                <a:sym typeface="Wingdings"/>
              </a:rPr>
              <a:t>/topics/oil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272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we talk about energy and oil, we’re usually taking about </a:t>
            </a:r>
            <a:r>
              <a:rPr lang="en-US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petroleum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fossil fuel found in underground deposits;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Brown to black;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Viscous or thick;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Flammable;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liquid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hydrocarbon</a:t>
            </a: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(C,H and less S,N,O);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carbon chains;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Heterogeneous size and structure.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7B4D66-D1AC-6945-8002-4D87FD838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083" y="3272560"/>
            <a:ext cx="5273598" cy="340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6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806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Crude petroleum: heterogeneous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4304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Wingdings"/>
              </a:rPr>
              <a:t>https://</a:t>
            </a:r>
            <a:r>
              <a:rPr lang="en-US" sz="1400" dirty="0" err="1">
                <a:sym typeface="Wingdings"/>
              </a:rPr>
              <a:t>steemit.com</a:t>
            </a:r>
            <a:r>
              <a:rPr lang="en-US" sz="1400" dirty="0">
                <a:sym typeface="Wingdings"/>
              </a:rPr>
              <a:t>/</a:t>
            </a:r>
            <a:r>
              <a:rPr lang="en-US" sz="1400" dirty="0" err="1">
                <a:sym typeface="Wingdings"/>
              </a:rPr>
              <a:t>steemstem</a:t>
            </a:r>
            <a:r>
              <a:rPr lang="en-US" sz="1400" dirty="0">
                <a:sym typeface="Wingdings"/>
              </a:rPr>
              <a:t>/@</a:t>
            </a:r>
            <a:r>
              <a:rPr lang="en-US" sz="1400" dirty="0" err="1">
                <a:sym typeface="Wingdings"/>
              </a:rPr>
              <a:t>ejehpeter</a:t>
            </a:r>
            <a:r>
              <a:rPr lang="en-US" sz="1400" dirty="0">
                <a:sym typeface="Wingdings"/>
              </a:rPr>
              <a:t>/petroleum</a:t>
            </a:r>
            <a:endParaRPr lang="en-US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1D1FD68-D46C-5B40-9C6C-8CF4AA8E3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6" y="795282"/>
            <a:ext cx="9358463" cy="558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03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806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Crude petroleum: heterogeneous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6592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Wingdings"/>
              </a:rPr>
              <a:t>https://</a:t>
            </a:r>
            <a:r>
              <a:rPr lang="en-US" sz="1400" dirty="0" err="1">
                <a:sym typeface="Wingdings"/>
              </a:rPr>
              <a:t>www.researchgate.net</a:t>
            </a:r>
            <a:r>
              <a:rPr lang="en-US" sz="1400" dirty="0">
                <a:sym typeface="Wingdings"/>
              </a:rPr>
              <a:t>/figure/1Typical-Carbon-Chain-Lengths2_fig1_284022208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0D961C-049E-4F4D-A8A6-7F7DC4AF08F5}"/>
              </a:ext>
            </a:extLst>
          </p:cNvPr>
          <p:cNvSpPr txBox="1"/>
          <p:nvPr/>
        </p:nvSpPr>
        <p:spPr>
          <a:xfrm>
            <a:off x="2619830" y="5563755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octane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</a:t>
            </a:r>
            <a:r>
              <a:rPr lang="en-US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baseline="-25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pic>
        <p:nvPicPr>
          <p:cNvPr id="2052" name="Picture 4" descr="1Typical Carbon Chain Lengths[2]. ">
            <a:extLst>
              <a:ext uri="{FF2B5EF4-FFF2-40B4-BE49-F238E27FC236}">
                <a16:creationId xmlns:a16="http://schemas.microsoft.com/office/drawing/2014/main" id="{60D12DBC-F046-EF42-A478-D3A75D151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0309"/>
            <a:ext cx="7153154" cy="462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Related image">
            <a:hlinkClick r:id="rId3"/>
            <a:extLst>
              <a:ext uri="{FF2B5EF4-FFF2-40B4-BE49-F238E27FC236}">
                <a16:creationId xmlns:a16="http://schemas.microsoft.com/office/drawing/2014/main" id="{81766C28-CEC9-614E-A02A-561AEC055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470" y="5224695"/>
            <a:ext cx="4489530" cy="141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41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6099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Petro-oil vs. vegetable oil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5848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ym typeface="Wingdings"/>
              </a:rPr>
              <a:t>https://</a:t>
            </a:r>
            <a:r>
              <a:rPr lang="en-US" sz="1400" dirty="0" err="1">
                <a:sym typeface="Wingdings"/>
              </a:rPr>
              <a:t>www.biology.iupui.edu</a:t>
            </a:r>
            <a:r>
              <a:rPr lang="en-US" sz="1400" dirty="0">
                <a:sym typeface="Wingdings"/>
              </a:rPr>
              <a:t>/</a:t>
            </a:r>
            <a:r>
              <a:rPr lang="en-US" sz="1400" dirty="0" err="1">
                <a:sym typeface="Wingdings"/>
              </a:rPr>
              <a:t>biocourses</a:t>
            </a:r>
            <a:r>
              <a:rPr lang="en-US" sz="1400" dirty="0">
                <a:sym typeface="Wingdings"/>
              </a:rPr>
              <a:t>/N100/2k4ch3carbolipidnotes.html</a:t>
            </a:r>
            <a:endParaRPr lang="en-US" sz="14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C1C2917-7FE1-BE44-B3C6-99A841BBC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006" y="3246912"/>
            <a:ext cx="5800569" cy="226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A6628B-E6EA-3C40-9092-CF7D77EFAB8C}"/>
              </a:ext>
            </a:extLst>
          </p:cNvPr>
          <p:cNvSpPr txBox="1"/>
          <p:nvPr/>
        </p:nvSpPr>
        <p:spPr>
          <a:xfrm>
            <a:off x="202250" y="777209"/>
            <a:ext cx="8544200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Vegetable oils are found in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seeds and nuts of plants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they are used to store energy needed for plant growth following germination but before photosynthesis.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798C93-A112-1149-A4EE-97DB93B8AA24}"/>
              </a:ext>
            </a:extLst>
          </p:cNvPr>
          <p:cNvSpPr txBox="1"/>
          <p:nvPr/>
        </p:nvSpPr>
        <p:spPr>
          <a:xfrm>
            <a:off x="228600" y="1916818"/>
            <a:ext cx="8544200" cy="72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Triacylglycerides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(TAG): </a:t>
            </a:r>
            <a:r>
              <a:rPr lang="en-US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fatty acids connected to a glycerol ‘backbone’ by ester (aka acyl) linkages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5AD117-9598-3648-8421-A1ACA6DCEAEC}"/>
              </a:ext>
            </a:extLst>
          </p:cNvPr>
          <p:cNvSpPr txBox="1"/>
          <p:nvPr/>
        </p:nvSpPr>
        <p:spPr>
          <a:xfrm>
            <a:off x="2829013" y="2725038"/>
            <a:ext cx="1031295" cy="58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rgbClr val="66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acyl linkages</a:t>
            </a:r>
          </a:p>
        </p:txBody>
      </p:sp>
      <p:sp>
        <p:nvSpPr>
          <p:cNvPr id="3" name="Left Bracket 2">
            <a:extLst>
              <a:ext uri="{FF2B5EF4-FFF2-40B4-BE49-F238E27FC236}">
                <a16:creationId xmlns:a16="http://schemas.microsoft.com/office/drawing/2014/main" id="{14D4CD12-F180-1444-8C3A-B168109CAC13}"/>
              </a:ext>
            </a:extLst>
          </p:cNvPr>
          <p:cNvSpPr/>
          <p:nvPr/>
        </p:nvSpPr>
        <p:spPr>
          <a:xfrm rot="16200000">
            <a:off x="2698497" y="4944112"/>
            <a:ext cx="198388" cy="1545370"/>
          </a:xfrm>
          <a:prstGeom prst="leftBracket">
            <a:avLst/>
          </a:prstGeom>
          <a:ln w="28575">
            <a:solidFill>
              <a:srgbClr val="66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207C2FEF-486A-3C4B-A9A2-8A95E9DBDDF7}"/>
              </a:ext>
            </a:extLst>
          </p:cNvPr>
          <p:cNvSpPr/>
          <p:nvPr/>
        </p:nvSpPr>
        <p:spPr>
          <a:xfrm rot="16200000">
            <a:off x="5676847" y="3667263"/>
            <a:ext cx="198387" cy="4099067"/>
          </a:xfrm>
          <a:prstGeom prst="leftBracket">
            <a:avLst/>
          </a:prstGeom>
          <a:ln w="28575">
            <a:solidFill>
              <a:srgbClr val="66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C6D527-0B43-AF47-9D4E-857CA4A38230}"/>
              </a:ext>
            </a:extLst>
          </p:cNvPr>
          <p:cNvSpPr txBox="1"/>
          <p:nvPr/>
        </p:nvSpPr>
        <p:spPr>
          <a:xfrm>
            <a:off x="993711" y="5918687"/>
            <a:ext cx="2576665" cy="582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66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hydrophilic: </a:t>
            </a:r>
            <a:r>
              <a:rPr lang="en-US" sz="1400" i="1" dirty="0">
                <a:solidFill>
                  <a:srgbClr val="66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‘water-loving’ or water soluble</a:t>
            </a:r>
            <a:endParaRPr lang="en-US" sz="1400" dirty="0">
              <a:solidFill>
                <a:srgbClr val="66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667D06-EF19-3A4F-A2D0-9CB49EC7B652}"/>
              </a:ext>
            </a:extLst>
          </p:cNvPr>
          <p:cNvSpPr txBox="1"/>
          <p:nvPr/>
        </p:nvSpPr>
        <p:spPr>
          <a:xfrm>
            <a:off x="3660402" y="5918685"/>
            <a:ext cx="4258950" cy="581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>
                <a:solidFill>
                  <a:srgbClr val="66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hydrophobic: </a:t>
            </a:r>
            <a:r>
              <a:rPr lang="en-US" sz="1400" i="1" dirty="0">
                <a:solidFill>
                  <a:srgbClr val="66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‘water-hating’ or oily;</a:t>
            </a:r>
            <a:br>
              <a:rPr lang="en-US" sz="1400" i="1" dirty="0">
                <a:solidFill>
                  <a:srgbClr val="66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400" i="1" dirty="0">
                <a:solidFill>
                  <a:srgbClr val="66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soluble in oil but not water</a:t>
            </a:r>
            <a:endParaRPr lang="en-US" sz="1400" dirty="0">
              <a:solidFill>
                <a:srgbClr val="66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8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" grpId="0" animBg="1"/>
      <p:bldP spid="17" grpId="0" animBg="1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263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2019-10-22T12:50:32Z</dcterms:created>
  <dcterms:modified xsi:type="dcterms:W3CDTF">2019-10-22T12:51:35Z</dcterms:modified>
</cp:coreProperties>
</file>