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396" r:id="rId3"/>
    <p:sldId id="392" r:id="rId4"/>
    <p:sldId id="394" r:id="rId5"/>
    <p:sldId id="389" r:id="rId6"/>
    <p:sldId id="397" r:id="rId7"/>
    <p:sldId id="395" r:id="rId8"/>
    <p:sldId id="290"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5"/>
    <p:restoredTop sz="94663"/>
  </p:normalViewPr>
  <p:slideViewPr>
    <p:cSldViewPr snapToGrid="0" snapToObjects="1">
      <p:cViewPr varScale="1">
        <p:scale>
          <a:sx n="120" d="100"/>
          <a:sy n="120" d="100"/>
        </p:scale>
        <p:origin x="117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AEFE3EF-F888-EB40-ABC6-FD4BE1E2FED6}" type="datetimeFigureOut">
              <a:rPr lang="en-US" smtClean="0"/>
              <a:t>10/22/19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34DD7-E73D-ED46-8EF9-FBA9003D44C2}" type="slidenum">
              <a:rPr lang="en-US" smtClean="0"/>
              <a:t>‹#›</a:t>
            </a:fld>
            <a:endParaRPr lang="en-US"/>
          </a:p>
        </p:txBody>
      </p:sp>
    </p:spTree>
    <p:extLst>
      <p:ext uri="{BB962C8B-B14F-4D97-AF65-F5344CB8AC3E}">
        <p14:creationId xmlns:p14="http://schemas.microsoft.com/office/powerpoint/2010/main" val="2631163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EFE3EF-F888-EB40-ABC6-FD4BE1E2FED6}" type="datetimeFigureOut">
              <a:rPr lang="en-US" smtClean="0"/>
              <a:t>10/22/19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34DD7-E73D-ED46-8EF9-FBA9003D44C2}" type="slidenum">
              <a:rPr lang="en-US" smtClean="0"/>
              <a:t>‹#›</a:t>
            </a:fld>
            <a:endParaRPr lang="en-US"/>
          </a:p>
        </p:txBody>
      </p:sp>
    </p:spTree>
    <p:extLst>
      <p:ext uri="{BB962C8B-B14F-4D97-AF65-F5344CB8AC3E}">
        <p14:creationId xmlns:p14="http://schemas.microsoft.com/office/powerpoint/2010/main" val="2499994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EFE3EF-F888-EB40-ABC6-FD4BE1E2FED6}" type="datetimeFigureOut">
              <a:rPr lang="en-US" smtClean="0"/>
              <a:t>10/22/19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34DD7-E73D-ED46-8EF9-FBA9003D44C2}" type="slidenum">
              <a:rPr lang="en-US" smtClean="0"/>
              <a:t>‹#›</a:t>
            </a:fld>
            <a:endParaRPr lang="en-US"/>
          </a:p>
        </p:txBody>
      </p:sp>
    </p:spTree>
    <p:extLst>
      <p:ext uri="{BB962C8B-B14F-4D97-AF65-F5344CB8AC3E}">
        <p14:creationId xmlns:p14="http://schemas.microsoft.com/office/powerpoint/2010/main" val="4170718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EFE3EF-F888-EB40-ABC6-FD4BE1E2FED6}" type="datetimeFigureOut">
              <a:rPr lang="en-US" smtClean="0"/>
              <a:t>10/22/19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34DD7-E73D-ED46-8EF9-FBA9003D44C2}" type="slidenum">
              <a:rPr lang="en-US" smtClean="0"/>
              <a:t>‹#›</a:t>
            </a:fld>
            <a:endParaRPr lang="en-US"/>
          </a:p>
        </p:txBody>
      </p:sp>
    </p:spTree>
    <p:extLst>
      <p:ext uri="{BB962C8B-B14F-4D97-AF65-F5344CB8AC3E}">
        <p14:creationId xmlns:p14="http://schemas.microsoft.com/office/powerpoint/2010/main" val="931327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EFE3EF-F888-EB40-ABC6-FD4BE1E2FED6}" type="datetimeFigureOut">
              <a:rPr lang="en-US" smtClean="0"/>
              <a:t>10/22/19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534DD7-E73D-ED46-8EF9-FBA9003D44C2}" type="slidenum">
              <a:rPr lang="en-US" smtClean="0"/>
              <a:t>‹#›</a:t>
            </a:fld>
            <a:endParaRPr lang="en-US"/>
          </a:p>
        </p:txBody>
      </p:sp>
    </p:spTree>
    <p:extLst>
      <p:ext uri="{BB962C8B-B14F-4D97-AF65-F5344CB8AC3E}">
        <p14:creationId xmlns:p14="http://schemas.microsoft.com/office/powerpoint/2010/main" val="1666582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EFE3EF-F888-EB40-ABC6-FD4BE1E2FED6}" type="datetimeFigureOut">
              <a:rPr lang="en-US" smtClean="0"/>
              <a:t>10/22/19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534DD7-E73D-ED46-8EF9-FBA9003D44C2}" type="slidenum">
              <a:rPr lang="en-US" smtClean="0"/>
              <a:t>‹#›</a:t>
            </a:fld>
            <a:endParaRPr lang="en-US"/>
          </a:p>
        </p:txBody>
      </p:sp>
    </p:spTree>
    <p:extLst>
      <p:ext uri="{BB962C8B-B14F-4D97-AF65-F5344CB8AC3E}">
        <p14:creationId xmlns:p14="http://schemas.microsoft.com/office/powerpoint/2010/main" val="2709073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AEFE3EF-F888-EB40-ABC6-FD4BE1E2FED6}" type="datetimeFigureOut">
              <a:rPr lang="en-US" smtClean="0"/>
              <a:t>10/22/19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534DD7-E73D-ED46-8EF9-FBA9003D44C2}" type="slidenum">
              <a:rPr lang="en-US" smtClean="0"/>
              <a:t>‹#›</a:t>
            </a:fld>
            <a:endParaRPr lang="en-US"/>
          </a:p>
        </p:txBody>
      </p:sp>
    </p:spTree>
    <p:extLst>
      <p:ext uri="{BB962C8B-B14F-4D97-AF65-F5344CB8AC3E}">
        <p14:creationId xmlns:p14="http://schemas.microsoft.com/office/powerpoint/2010/main" val="3002045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AEFE3EF-F888-EB40-ABC6-FD4BE1E2FED6}" type="datetimeFigureOut">
              <a:rPr lang="en-US" smtClean="0"/>
              <a:t>10/22/19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534DD7-E73D-ED46-8EF9-FBA9003D44C2}" type="slidenum">
              <a:rPr lang="en-US" smtClean="0"/>
              <a:t>‹#›</a:t>
            </a:fld>
            <a:endParaRPr lang="en-US"/>
          </a:p>
        </p:txBody>
      </p:sp>
    </p:spTree>
    <p:extLst>
      <p:ext uri="{BB962C8B-B14F-4D97-AF65-F5344CB8AC3E}">
        <p14:creationId xmlns:p14="http://schemas.microsoft.com/office/powerpoint/2010/main" val="501539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EFE3EF-F888-EB40-ABC6-FD4BE1E2FED6}" type="datetimeFigureOut">
              <a:rPr lang="en-US" smtClean="0"/>
              <a:t>10/22/19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534DD7-E73D-ED46-8EF9-FBA9003D44C2}" type="slidenum">
              <a:rPr lang="en-US" smtClean="0"/>
              <a:t>‹#›</a:t>
            </a:fld>
            <a:endParaRPr lang="en-US"/>
          </a:p>
        </p:txBody>
      </p:sp>
    </p:spTree>
    <p:extLst>
      <p:ext uri="{BB962C8B-B14F-4D97-AF65-F5344CB8AC3E}">
        <p14:creationId xmlns:p14="http://schemas.microsoft.com/office/powerpoint/2010/main" val="2929892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EFE3EF-F888-EB40-ABC6-FD4BE1E2FED6}" type="datetimeFigureOut">
              <a:rPr lang="en-US" smtClean="0"/>
              <a:t>10/22/19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534DD7-E73D-ED46-8EF9-FBA9003D44C2}" type="slidenum">
              <a:rPr lang="en-US" smtClean="0"/>
              <a:t>‹#›</a:t>
            </a:fld>
            <a:endParaRPr lang="en-US"/>
          </a:p>
        </p:txBody>
      </p:sp>
    </p:spTree>
    <p:extLst>
      <p:ext uri="{BB962C8B-B14F-4D97-AF65-F5344CB8AC3E}">
        <p14:creationId xmlns:p14="http://schemas.microsoft.com/office/powerpoint/2010/main" val="2803792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EFE3EF-F888-EB40-ABC6-FD4BE1E2FED6}" type="datetimeFigureOut">
              <a:rPr lang="en-US" smtClean="0"/>
              <a:t>10/22/19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534DD7-E73D-ED46-8EF9-FBA9003D44C2}" type="slidenum">
              <a:rPr lang="en-US" smtClean="0"/>
              <a:t>‹#›</a:t>
            </a:fld>
            <a:endParaRPr lang="en-US"/>
          </a:p>
        </p:txBody>
      </p:sp>
    </p:spTree>
    <p:extLst>
      <p:ext uri="{BB962C8B-B14F-4D97-AF65-F5344CB8AC3E}">
        <p14:creationId xmlns:p14="http://schemas.microsoft.com/office/powerpoint/2010/main" val="1110427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EFE3EF-F888-EB40-ABC6-FD4BE1E2FED6}" type="datetimeFigureOut">
              <a:rPr lang="en-US" smtClean="0"/>
              <a:t>10/22/19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534DD7-E73D-ED46-8EF9-FBA9003D44C2}" type="slidenum">
              <a:rPr lang="en-US" smtClean="0"/>
              <a:t>‹#›</a:t>
            </a:fld>
            <a:endParaRPr lang="en-US"/>
          </a:p>
        </p:txBody>
      </p:sp>
    </p:spTree>
    <p:extLst>
      <p:ext uri="{BB962C8B-B14F-4D97-AF65-F5344CB8AC3E}">
        <p14:creationId xmlns:p14="http://schemas.microsoft.com/office/powerpoint/2010/main" val="32795326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google.com/url?sa=i&amp;rct=j&amp;q=&amp;esrc=s&amp;source=images&amp;cd=&amp;ved=2ahUKEwjZn4eUxq7lAhUPWN8KHcfNAOcQjRx6BAgBEAQ&amp;url=https%3A%2F%2Fcommons.wikimedia.org%2Fwiki%2FFile%3AOctane-3D-balls-B.png&amp;psig=AOvVaw1tUvjbuj91vBRNMgYgoWuD&amp;ust=1571788352925949" TargetMode="External"/><Relationship Id="rId2" Type="http://schemas.openxmlformats.org/officeDocument/2006/relationships/image" Target="../media/image2.gi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b="1" dirty="0">
              <a:solidFill>
                <a:prstClr val="black"/>
              </a:solidFill>
              <a:latin typeface="Calibri"/>
            </a:endParaRPr>
          </a:p>
        </p:txBody>
      </p:sp>
      <p:sp>
        <p:nvSpPr>
          <p:cNvPr id="6" name="TextBox 5"/>
          <p:cNvSpPr txBox="1"/>
          <p:nvPr/>
        </p:nvSpPr>
        <p:spPr>
          <a:xfrm>
            <a:off x="356839" y="854185"/>
            <a:ext cx="8180383" cy="4661982"/>
          </a:xfrm>
          <a:prstGeom prst="rect">
            <a:avLst/>
          </a:prstGeom>
          <a:noFill/>
        </p:spPr>
        <p:txBody>
          <a:bodyPr wrap="square" rtlCol="0">
            <a:spAutoFit/>
          </a:bodyPr>
          <a:lstStyle/>
          <a:p>
            <a:pPr>
              <a:lnSpc>
                <a:spcPct val="120000"/>
              </a:lnSpc>
            </a:pPr>
            <a:r>
              <a:rPr lang="en-US" sz="2400" b="1" dirty="0">
                <a:solidFill>
                  <a:prstClr val="black"/>
                </a:solidFill>
                <a:latin typeface="Verdana" panose="020B0604030504040204" pitchFamily="34" charset="0"/>
                <a:ea typeface="Verdana" panose="020B0604030504040204" pitchFamily="34" charset="0"/>
                <a:cs typeface="Verdana" panose="020B0604030504040204" pitchFamily="34" charset="0"/>
              </a:rPr>
              <a:t>Module 6: Biodiesel basics to sustainability</a:t>
            </a:r>
          </a:p>
          <a:p>
            <a:pPr>
              <a:lnSpc>
                <a:spcPct val="120000"/>
              </a:lnSpc>
            </a:pPr>
            <a:endParaRPr lang="en-US" sz="1000" b="1"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sz="2400" b="1" dirty="0">
                <a:solidFill>
                  <a:prstClr val="black"/>
                </a:solidFill>
                <a:latin typeface="Verdana" panose="020B0604030504040204" pitchFamily="34" charset="0"/>
                <a:ea typeface="Verdana" panose="020B0604030504040204" pitchFamily="34" charset="0"/>
                <a:cs typeface="Verdana" panose="020B0604030504040204" pitchFamily="34" charset="0"/>
              </a:rPr>
              <a:t>6.1: </a:t>
            </a:r>
            <a:r>
              <a:rPr lang="en-US" sz="2400" dirty="0">
                <a:solidFill>
                  <a:prstClr val="black"/>
                </a:solidFill>
                <a:latin typeface="Verdana" panose="020B0604030504040204" pitchFamily="34" charset="0"/>
                <a:ea typeface="Verdana" panose="020B0604030504040204" pitchFamily="34" charset="0"/>
                <a:cs typeface="Verdana" panose="020B0604030504040204" pitchFamily="34" charset="0"/>
              </a:rPr>
              <a:t>Brief overview of biodiesel</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sz="2400" b="1" dirty="0">
                <a:solidFill>
                  <a:prstClr val="black"/>
                </a:solidFill>
                <a:latin typeface="Verdana" panose="020B0604030504040204" pitchFamily="34" charset="0"/>
                <a:ea typeface="Verdana" panose="020B0604030504040204" pitchFamily="34" charset="0"/>
                <a:cs typeface="Verdana" panose="020B0604030504040204" pitchFamily="34" charset="0"/>
              </a:rPr>
              <a:t>6.2: </a:t>
            </a:r>
            <a:r>
              <a:rPr lang="en-US" sz="2400" dirty="0">
                <a:solidFill>
                  <a:prstClr val="black"/>
                </a:solidFill>
                <a:latin typeface="Verdana" panose="020B0604030504040204" pitchFamily="34" charset="0"/>
                <a:ea typeface="Verdana" panose="020B0604030504040204" pitchFamily="34" charset="0"/>
                <a:cs typeface="Verdana" panose="020B0604030504040204" pitchFamily="34" charset="0"/>
              </a:rPr>
              <a:t>What’s oil anyway?</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sz="2400" b="1" dirty="0">
                <a:solidFill>
                  <a:prstClr val="black"/>
                </a:solidFill>
                <a:latin typeface="Verdana" panose="020B0604030504040204" pitchFamily="34" charset="0"/>
                <a:ea typeface="Verdana" panose="020B0604030504040204" pitchFamily="34" charset="0"/>
                <a:cs typeface="Verdana" panose="020B0604030504040204" pitchFamily="34" charset="0"/>
              </a:rPr>
              <a:t>6.3: </a:t>
            </a:r>
            <a:r>
              <a:rPr lang="en-US" sz="2400" dirty="0">
                <a:solidFill>
                  <a:prstClr val="black"/>
                </a:solidFill>
                <a:latin typeface="Verdana" panose="020B0604030504040204" pitchFamily="34" charset="0"/>
                <a:ea typeface="Verdana" panose="020B0604030504040204" pitchFamily="34" charset="0"/>
                <a:cs typeface="Verdana" panose="020B0604030504040204" pitchFamily="34" charset="0"/>
              </a:rPr>
              <a:t>The viscosity problem</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sz="2400" b="1" dirty="0">
                <a:solidFill>
                  <a:prstClr val="black"/>
                </a:solidFill>
                <a:latin typeface="Verdana" panose="020B0604030504040204" pitchFamily="34" charset="0"/>
                <a:ea typeface="Verdana" panose="020B0604030504040204" pitchFamily="34" charset="0"/>
                <a:cs typeface="Verdana" panose="020B0604030504040204" pitchFamily="34" charset="0"/>
              </a:rPr>
              <a:t>6.4: </a:t>
            </a:r>
            <a:r>
              <a:rPr lang="en-US" sz="2400" dirty="0">
                <a:solidFill>
                  <a:prstClr val="black"/>
                </a:solidFill>
                <a:latin typeface="Verdana" panose="020B0604030504040204" pitchFamily="34" charset="0"/>
                <a:ea typeface="Verdana" panose="020B0604030504040204" pitchFamily="34" charset="0"/>
                <a:cs typeface="Verdana" panose="020B0604030504040204" pitchFamily="34" charset="0"/>
              </a:rPr>
              <a:t>Biodiesel statistics</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sz="2400" b="1" dirty="0">
                <a:solidFill>
                  <a:prstClr val="black"/>
                </a:solidFill>
                <a:latin typeface="Verdana" panose="020B0604030504040204" pitchFamily="34" charset="0"/>
                <a:ea typeface="Verdana" panose="020B0604030504040204" pitchFamily="34" charset="0"/>
                <a:cs typeface="Verdana" panose="020B0604030504040204" pitchFamily="34" charset="0"/>
              </a:rPr>
              <a:t>6.5: </a:t>
            </a:r>
            <a:r>
              <a:rPr lang="en-US" sz="2400" dirty="0">
                <a:solidFill>
                  <a:prstClr val="black"/>
                </a:solidFill>
                <a:latin typeface="Verdana" panose="020B0604030504040204" pitchFamily="34" charset="0"/>
                <a:ea typeface="Verdana" panose="020B0604030504040204" pitchFamily="34" charset="0"/>
                <a:cs typeface="Verdana" panose="020B0604030504040204" pitchFamily="34" charset="0"/>
              </a:rPr>
              <a:t>Transesterification basics</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sz="2400" b="1" dirty="0">
                <a:solidFill>
                  <a:prstClr val="black"/>
                </a:solidFill>
                <a:latin typeface="Verdana" panose="020B0604030504040204" pitchFamily="34" charset="0"/>
                <a:ea typeface="Verdana" panose="020B0604030504040204" pitchFamily="34" charset="0"/>
                <a:cs typeface="Verdana" panose="020B0604030504040204" pitchFamily="34" charset="0"/>
              </a:rPr>
              <a:t>6.6: </a:t>
            </a:r>
            <a:r>
              <a:rPr lang="en-US" sz="2400" dirty="0">
                <a:solidFill>
                  <a:prstClr val="black"/>
                </a:solidFill>
                <a:latin typeface="Verdana" panose="020B0604030504040204" pitchFamily="34" charset="0"/>
                <a:ea typeface="Verdana" panose="020B0604030504040204" pitchFamily="34" charset="0"/>
                <a:cs typeface="Verdana" panose="020B0604030504040204" pitchFamily="34" charset="0"/>
              </a:rPr>
              <a:t>‘Renewable diesel’ and ‘bio-jet’</a:t>
            </a:r>
          </a:p>
          <a:p>
            <a:pPr>
              <a:lnSpc>
                <a:spcPct val="120000"/>
              </a:lnSpc>
            </a:pP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lnSpc>
                <a:spcPct val="120000"/>
              </a:lnSpc>
            </a:pPr>
            <a:r>
              <a:rPr lang="en-US" sz="2400" b="1" dirty="0">
                <a:solidFill>
                  <a:prstClr val="black"/>
                </a:solidFill>
                <a:latin typeface="Verdana" panose="020B0604030504040204" pitchFamily="34" charset="0"/>
                <a:ea typeface="Verdana" panose="020B0604030504040204" pitchFamily="34" charset="0"/>
                <a:cs typeface="Verdana" panose="020B0604030504040204" pitchFamily="34" charset="0"/>
              </a:rPr>
              <a:t>6.7: </a:t>
            </a:r>
            <a:r>
              <a:rPr lang="en-US" sz="2400" dirty="0">
                <a:solidFill>
                  <a:prstClr val="black"/>
                </a:solidFill>
                <a:latin typeface="Verdana" panose="020B0604030504040204" pitchFamily="34" charset="0"/>
                <a:ea typeface="Verdana" panose="020B0604030504040204" pitchFamily="34" charset="0"/>
                <a:cs typeface="Verdana" panose="020B0604030504040204" pitchFamily="34" charset="0"/>
              </a:rPr>
              <a:t>Biodiesel sustainability?</a:t>
            </a:r>
            <a:endParaRPr lang="en-US" sz="8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8" name="TextBox 7"/>
          <p:cNvSpPr txBox="1"/>
          <p:nvPr/>
        </p:nvSpPr>
        <p:spPr>
          <a:xfrm>
            <a:off x="228600" y="49316"/>
            <a:ext cx="5096267"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MEC 3040: Bioenergy</a:t>
            </a: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215694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6" name="TextBox 5"/>
          <p:cNvSpPr txBox="1"/>
          <p:nvPr/>
        </p:nvSpPr>
        <p:spPr>
          <a:xfrm>
            <a:off x="425618" y="2622994"/>
            <a:ext cx="8351493" cy="584775"/>
          </a:xfrm>
          <a:prstGeom prst="rect">
            <a:avLst/>
          </a:prstGeom>
          <a:noFill/>
        </p:spPr>
        <p:txBody>
          <a:bodyPr wrap="square" rtlCol="0">
            <a:spAutoFit/>
          </a:bodyPr>
          <a:lstStyle/>
          <a:p>
            <a:pPr algn="ctr"/>
            <a:r>
              <a:rPr lang="en-US" sz="3200" b="1" i="1" dirty="0">
                <a:solidFill>
                  <a:prstClr val="black"/>
                </a:solidFill>
                <a:latin typeface="Verdana" panose="020B0604030504040204" pitchFamily="34" charset="0"/>
                <a:ea typeface="Verdana" panose="020B0604030504040204" pitchFamily="34" charset="0"/>
                <a:cs typeface="Verdana" panose="020B0604030504040204" pitchFamily="34" charset="0"/>
              </a:rPr>
              <a:t>6.3: The viscosity problem</a:t>
            </a:r>
          </a:p>
        </p:txBody>
      </p:sp>
      <p:grpSp>
        <p:nvGrpSpPr>
          <p:cNvPr id="7" name="Group 6"/>
          <p:cNvGrpSpPr/>
          <p:nvPr/>
        </p:nvGrpSpPr>
        <p:grpSpPr>
          <a:xfrm>
            <a:off x="8098116" y="14530"/>
            <a:ext cx="830994" cy="634504"/>
            <a:chOff x="2066934" y="1319924"/>
            <a:chExt cx="3038142" cy="2464745"/>
          </a:xfrm>
        </p:grpSpPr>
        <p:sp>
          <p:nvSpPr>
            <p:cNvPr id="8" name="Oval 7"/>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ardrop 8"/>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8050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8" name="TextBox 7"/>
          <p:cNvSpPr txBox="1"/>
          <p:nvPr/>
        </p:nvSpPr>
        <p:spPr>
          <a:xfrm>
            <a:off x="228600" y="49316"/>
            <a:ext cx="4966424"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Viscosity and fuel oil</a:t>
            </a: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grpSp>
      <p:sp>
        <p:nvSpPr>
          <p:cNvPr id="16" name="TextBox 15"/>
          <p:cNvSpPr txBox="1"/>
          <p:nvPr/>
        </p:nvSpPr>
        <p:spPr>
          <a:xfrm>
            <a:off x="80687" y="6383720"/>
            <a:ext cx="7717113" cy="523220"/>
          </a:xfrm>
          <a:prstGeom prst="rect">
            <a:avLst/>
          </a:prstGeom>
          <a:noFill/>
        </p:spPr>
        <p:txBody>
          <a:bodyPr wrap="none" rtlCol="0">
            <a:spAutoFit/>
          </a:bodyPr>
          <a:lstStyle/>
          <a:p>
            <a:r>
              <a:rPr lang="en-US" sz="1400" dirty="0">
                <a:sym typeface="Wingdings"/>
              </a:rPr>
              <a:t>https://</a:t>
            </a:r>
            <a:r>
              <a:rPr lang="en-US" sz="1400" dirty="0" err="1">
                <a:sym typeface="Wingdings"/>
              </a:rPr>
              <a:t>www.researchgate.net</a:t>
            </a:r>
            <a:r>
              <a:rPr lang="en-US" sz="1400" dirty="0">
                <a:sym typeface="Wingdings"/>
              </a:rPr>
              <a:t>/figure/Viscosity-of-Waste-Vegetable-Oil-WVO-compared-with-biodiesel-</a:t>
            </a:r>
            <a:br>
              <a:rPr lang="en-US" sz="1400" dirty="0">
                <a:sym typeface="Wingdings"/>
              </a:rPr>
            </a:br>
            <a:r>
              <a:rPr lang="en-US" sz="1400" dirty="0">
                <a:sym typeface="Wingdings"/>
              </a:rPr>
              <a:t>Viscosity-applications_fig4_312085587</a:t>
            </a:r>
            <a:endParaRPr lang="en-US" sz="1400" dirty="0"/>
          </a:p>
        </p:txBody>
      </p:sp>
      <p:sp>
        <p:nvSpPr>
          <p:cNvPr id="4" name="TextBox 3">
            <a:extLst>
              <a:ext uri="{FF2B5EF4-FFF2-40B4-BE49-F238E27FC236}">
                <a16:creationId xmlns:a16="http://schemas.microsoft.com/office/drawing/2014/main" id="{BF0D961C-049E-4F4D-A8A6-7F7DC4AF08F5}"/>
              </a:ext>
            </a:extLst>
          </p:cNvPr>
          <p:cNvSpPr txBox="1"/>
          <p:nvPr/>
        </p:nvSpPr>
        <p:spPr>
          <a:xfrm>
            <a:off x="228600" y="835637"/>
            <a:ext cx="4523226" cy="1477328"/>
          </a:xfrm>
          <a:prstGeom prst="rect">
            <a:avLst/>
          </a:prstGeom>
          <a:noFill/>
        </p:spPr>
        <p:txBody>
          <a:bodyPr wrap="none" rtlCol="0">
            <a:spAutoFit/>
          </a:bodyPr>
          <a:lstStyle/>
          <a:p>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To fuel a diesel engine, oil should be:</a:t>
            </a:r>
          </a:p>
          <a:p>
            <a:pPr marL="742950" lvl="1" indent="-285750">
              <a:buFont typeface="Arial" panose="020B0604020202020204" pitchFamily="34" charset="0"/>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Flammable;</a:t>
            </a:r>
          </a:p>
          <a:p>
            <a:pPr marL="742950" lvl="1" indent="-285750">
              <a:buFont typeface="Arial" panose="020B0604020202020204" pitchFamily="34" charset="0"/>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Mainly C and H;</a:t>
            </a:r>
          </a:p>
          <a:p>
            <a:pPr marL="742950" lvl="1" indent="-285750">
              <a:buFont typeface="Arial" panose="020B0604020202020204" pitchFamily="34" charset="0"/>
              <a:buChar char="•"/>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Low viscosity</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and yet</a:t>
            </a:r>
          </a:p>
          <a:p>
            <a:pPr marL="742950" lvl="1" indent="-285750">
              <a:buFont typeface="Arial" panose="020B0604020202020204" pitchFamily="34" charset="0"/>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Lubricating.</a:t>
            </a:r>
          </a:p>
        </p:txBody>
      </p:sp>
      <p:sp>
        <p:nvSpPr>
          <p:cNvPr id="3" name="Rounded Rectangular Callout 2">
            <a:extLst>
              <a:ext uri="{FF2B5EF4-FFF2-40B4-BE49-F238E27FC236}">
                <a16:creationId xmlns:a16="http://schemas.microsoft.com/office/drawing/2014/main" id="{83A92392-2294-F949-9B1E-620F11353D6E}"/>
              </a:ext>
            </a:extLst>
          </p:cNvPr>
          <p:cNvSpPr/>
          <p:nvPr/>
        </p:nvSpPr>
        <p:spPr>
          <a:xfrm>
            <a:off x="5195024" y="1016740"/>
            <a:ext cx="1866568" cy="1115122"/>
          </a:xfrm>
          <a:prstGeom prst="wedgeRoundRectCallout">
            <a:avLst>
              <a:gd name="adj1" fmla="val -168563"/>
              <a:gd name="adj2" fmla="val -1563"/>
              <a:gd name="adj3" fmla="val 16667"/>
            </a:avLst>
          </a:prstGeom>
          <a:noFill/>
          <a:ln>
            <a:solidFill>
              <a:srgbClr val="66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latin typeface="Verdana" panose="020B0604030504040204" pitchFamily="34" charset="0"/>
                <a:ea typeface="Verdana" panose="020B0604030504040204" pitchFamily="34" charset="0"/>
                <a:cs typeface="Verdana" panose="020B0604030504040204" pitchFamily="34" charset="0"/>
              </a:rPr>
              <a:t>Viscosity: </a:t>
            </a:r>
            <a:r>
              <a:rPr lang="en-US" i="1" dirty="0">
                <a:solidFill>
                  <a:schemeClr val="tx1"/>
                </a:solidFill>
                <a:latin typeface="Verdana" panose="020B0604030504040204" pitchFamily="34" charset="0"/>
                <a:ea typeface="Verdana" panose="020B0604030504040204" pitchFamily="34" charset="0"/>
                <a:cs typeface="Verdana" panose="020B0604030504040204" pitchFamily="34" charset="0"/>
              </a:rPr>
              <a:t>resistance to flow</a:t>
            </a:r>
            <a:r>
              <a:rPr lang="en-US" b="1" dirty="0">
                <a:solidFill>
                  <a:schemeClr val="tx1"/>
                </a:solidFill>
                <a:latin typeface="Verdana" panose="020B0604030504040204" pitchFamily="34" charset="0"/>
                <a:ea typeface="Verdana" panose="020B0604030504040204" pitchFamily="34" charset="0"/>
                <a:cs typeface="Verdana" panose="020B0604030504040204" pitchFamily="34" charset="0"/>
              </a:rPr>
              <a:t> </a:t>
            </a:r>
          </a:p>
        </p:txBody>
      </p:sp>
      <p:pic>
        <p:nvPicPr>
          <p:cNvPr id="3074" name="Picture 2" descr="Viscosity of Waste Vegetable Oil (WVO) compared with biodiesel. Viscosity applications for industry and extension activities. When measuring viscosity, one can also distinguish between kinematic and dynamic viscosity. For a Newtonian liquid, the two quantities are related by the specific gravity of the fuel by the equation: v = / where: v = kinematic viscosity (in centiStokes)   = dynamic viscosity (in centiPoise)   = the specific gravity of the liquid  ">
            <a:extLst>
              <a:ext uri="{FF2B5EF4-FFF2-40B4-BE49-F238E27FC236}">
                <a16:creationId xmlns:a16="http://schemas.microsoft.com/office/drawing/2014/main" id="{55058754-3C60-3942-A208-AE5FE765E7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6371" y="2462802"/>
            <a:ext cx="7450298" cy="3739815"/>
          </a:xfrm>
          <a:prstGeom prst="rect">
            <a:avLst/>
          </a:prstGeom>
          <a:noFill/>
          <a:extLst>
            <a:ext uri="{909E8E84-426E-40DD-AFC4-6F175D3DCCD1}">
              <a14:hiddenFill xmlns:a14="http://schemas.microsoft.com/office/drawing/2010/main">
                <a:solidFill>
                  <a:srgbClr val="FFFFFF"/>
                </a:solidFill>
              </a14:hiddenFill>
            </a:ext>
          </a:extLst>
        </p:spPr>
      </p:pic>
      <p:sp>
        <p:nvSpPr>
          <p:cNvPr id="17" name="Rounded Rectangular Callout 16">
            <a:extLst>
              <a:ext uri="{FF2B5EF4-FFF2-40B4-BE49-F238E27FC236}">
                <a16:creationId xmlns:a16="http://schemas.microsoft.com/office/drawing/2014/main" id="{DA98DE93-91A3-A74F-9720-C5EEC05F1F3B}"/>
              </a:ext>
            </a:extLst>
          </p:cNvPr>
          <p:cNvSpPr/>
          <p:nvPr/>
        </p:nvSpPr>
        <p:spPr>
          <a:xfrm>
            <a:off x="3672031" y="3167020"/>
            <a:ext cx="791607" cy="323012"/>
          </a:xfrm>
          <a:prstGeom prst="wedgeRoundRectCallout">
            <a:avLst>
              <a:gd name="adj1" fmla="val -105392"/>
              <a:gd name="adj2" fmla="val -1563"/>
              <a:gd name="adj3" fmla="val 16667"/>
            </a:avLst>
          </a:prstGeom>
          <a:solidFill>
            <a:srgbClr val="FFFAD6"/>
          </a:solidFill>
          <a:ln>
            <a:solidFill>
              <a:srgbClr val="66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6666FF"/>
                </a:solidFill>
                <a:latin typeface="Verdana" panose="020B0604030504040204" pitchFamily="34" charset="0"/>
                <a:ea typeface="Verdana" panose="020B0604030504040204" pitchFamily="34" charset="0"/>
                <a:cs typeface="Verdana" panose="020B0604030504040204" pitchFamily="34" charset="0"/>
              </a:rPr>
              <a:t>TAG</a:t>
            </a:r>
          </a:p>
        </p:txBody>
      </p:sp>
      <p:sp>
        <p:nvSpPr>
          <p:cNvPr id="18" name="Rounded Rectangular Callout 17">
            <a:extLst>
              <a:ext uri="{FF2B5EF4-FFF2-40B4-BE49-F238E27FC236}">
                <a16:creationId xmlns:a16="http://schemas.microsoft.com/office/drawing/2014/main" id="{6A07C9D4-BD5A-1C48-A096-E3425FFBA56A}"/>
              </a:ext>
            </a:extLst>
          </p:cNvPr>
          <p:cNvSpPr/>
          <p:nvPr/>
        </p:nvSpPr>
        <p:spPr>
          <a:xfrm>
            <a:off x="5568425" y="4962180"/>
            <a:ext cx="1217113" cy="323012"/>
          </a:xfrm>
          <a:prstGeom prst="wedgeRoundRectCallout">
            <a:avLst>
              <a:gd name="adj1" fmla="val -85436"/>
              <a:gd name="adj2" fmla="val 24977"/>
              <a:gd name="adj3" fmla="val 16667"/>
            </a:avLst>
          </a:prstGeom>
          <a:solidFill>
            <a:srgbClr val="FFFAD6"/>
          </a:solidFill>
          <a:ln>
            <a:solidFill>
              <a:srgbClr val="6666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6666FF"/>
                </a:solidFill>
                <a:latin typeface="Verdana" panose="020B0604030504040204" pitchFamily="34" charset="0"/>
                <a:ea typeface="Verdana" panose="020B0604030504040204" pitchFamily="34" charset="0"/>
                <a:cs typeface="Verdana" panose="020B0604030504040204" pitchFamily="34" charset="0"/>
              </a:rPr>
              <a:t>16 C oil</a:t>
            </a:r>
          </a:p>
        </p:txBody>
      </p:sp>
    </p:spTree>
    <p:extLst>
      <p:ext uri="{BB962C8B-B14F-4D97-AF65-F5344CB8AC3E}">
        <p14:creationId xmlns:p14="http://schemas.microsoft.com/office/powerpoint/2010/main" val="1141727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8" name="TextBox 7"/>
          <p:cNvSpPr txBox="1"/>
          <p:nvPr/>
        </p:nvSpPr>
        <p:spPr>
          <a:xfrm>
            <a:off x="228600" y="49316"/>
            <a:ext cx="6854762"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Why are TAGs more viscous?</a:t>
            </a: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grpSp>
      <p:sp>
        <p:nvSpPr>
          <p:cNvPr id="16" name="TextBox 15"/>
          <p:cNvSpPr txBox="1"/>
          <p:nvPr/>
        </p:nvSpPr>
        <p:spPr>
          <a:xfrm>
            <a:off x="74705" y="6523471"/>
            <a:ext cx="5848268" cy="307777"/>
          </a:xfrm>
          <a:prstGeom prst="rect">
            <a:avLst/>
          </a:prstGeom>
          <a:noFill/>
        </p:spPr>
        <p:txBody>
          <a:bodyPr wrap="none" rtlCol="0">
            <a:spAutoFit/>
          </a:bodyPr>
          <a:lstStyle/>
          <a:p>
            <a:r>
              <a:rPr lang="en-US" sz="1400" dirty="0">
                <a:sym typeface="Wingdings"/>
              </a:rPr>
              <a:t>https://</a:t>
            </a:r>
            <a:r>
              <a:rPr lang="en-US" sz="1400" dirty="0" err="1">
                <a:sym typeface="Wingdings"/>
              </a:rPr>
              <a:t>www.biology.iupui.edu</a:t>
            </a:r>
            <a:r>
              <a:rPr lang="en-US" sz="1400" dirty="0">
                <a:sym typeface="Wingdings"/>
              </a:rPr>
              <a:t>/</a:t>
            </a:r>
            <a:r>
              <a:rPr lang="en-US" sz="1400" dirty="0" err="1">
                <a:sym typeface="Wingdings"/>
              </a:rPr>
              <a:t>biocourses</a:t>
            </a:r>
            <a:r>
              <a:rPr lang="en-US" sz="1400" dirty="0">
                <a:sym typeface="Wingdings"/>
              </a:rPr>
              <a:t>/N100/2k4ch3carbolipidnotes.html</a:t>
            </a:r>
            <a:endParaRPr lang="en-US" sz="1400" dirty="0"/>
          </a:p>
        </p:txBody>
      </p:sp>
      <p:pic>
        <p:nvPicPr>
          <p:cNvPr id="4098" name="Picture 2">
            <a:extLst>
              <a:ext uri="{FF2B5EF4-FFF2-40B4-BE49-F238E27FC236}">
                <a16:creationId xmlns:a16="http://schemas.microsoft.com/office/drawing/2014/main" id="{DC1C2917-7FE1-BE44-B3C6-99A841BBC4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31564" y="4273573"/>
            <a:ext cx="2432384" cy="95105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26A6628B-E6EA-3C40-9092-CF7D77EFAB8C}"/>
              </a:ext>
            </a:extLst>
          </p:cNvPr>
          <p:cNvSpPr txBox="1"/>
          <p:nvPr/>
        </p:nvSpPr>
        <p:spPr>
          <a:xfrm>
            <a:off x="202250" y="777209"/>
            <a:ext cx="8544200" cy="721864"/>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When the long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hydrocarbon chains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of both </a:t>
            </a:r>
            <a:r>
              <a:rPr lang="en-US" dirty="0" err="1">
                <a:solidFill>
                  <a:prstClr val="black"/>
                </a:solidFill>
                <a:latin typeface="Verdana" panose="020B0604030504040204" pitchFamily="34" charset="0"/>
                <a:ea typeface="Verdana" panose="020B0604030504040204" pitchFamily="34" charset="0"/>
                <a:cs typeface="Verdana" panose="020B0604030504040204" pitchFamily="34" charset="0"/>
              </a:rPr>
              <a:t>petro</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-oil and vegetable oils (TAGs) line up and overlap,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attractive force</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pulls them together. </a:t>
            </a:r>
          </a:p>
        </p:txBody>
      </p:sp>
      <p:pic>
        <p:nvPicPr>
          <p:cNvPr id="20" name="Picture 2" descr="Related image">
            <a:hlinkClick r:id="rId3"/>
            <a:extLst>
              <a:ext uri="{FF2B5EF4-FFF2-40B4-BE49-F238E27FC236}">
                <a16:creationId xmlns:a16="http://schemas.microsoft.com/office/drawing/2014/main" id="{CEAA4067-5091-364E-8891-9CBE5131245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8338" y="1724584"/>
            <a:ext cx="2562278" cy="808541"/>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Related image">
            <a:hlinkClick r:id="rId3"/>
            <a:extLst>
              <a:ext uri="{FF2B5EF4-FFF2-40B4-BE49-F238E27FC236}">
                <a16:creationId xmlns:a16="http://schemas.microsoft.com/office/drawing/2014/main" id="{F3BDBE1F-3793-A94A-ACEA-BDD6C423EE0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6561" y="2346498"/>
            <a:ext cx="2562278" cy="808541"/>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descr="Related image">
            <a:hlinkClick r:id="rId3"/>
            <a:extLst>
              <a:ext uri="{FF2B5EF4-FFF2-40B4-BE49-F238E27FC236}">
                <a16:creationId xmlns:a16="http://schemas.microsoft.com/office/drawing/2014/main" id="{3EA0B687-AA20-9943-B129-2C61E231F9E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784" y="2968412"/>
            <a:ext cx="2562278" cy="808541"/>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a:extLst>
              <a:ext uri="{FF2B5EF4-FFF2-40B4-BE49-F238E27FC236}">
                <a16:creationId xmlns:a16="http://schemas.microsoft.com/office/drawing/2014/main" id="{F6B693F1-6FA7-5242-BADA-7AD920D1D47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6551" y="5314170"/>
            <a:ext cx="2432384" cy="951050"/>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a:extLst>
              <a:ext uri="{FF2B5EF4-FFF2-40B4-BE49-F238E27FC236}">
                <a16:creationId xmlns:a16="http://schemas.microsoft.com/office/drawing/2014/main" id="{B6A2CF11-DDC6-1F47-8332-BBA7F7856B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3802565" y="5273945"/>
            <a:ext cx="2432384" cy="951050"/>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
            <a:extLst>
              <a:ext uri="{FF2B5EF4-FFF2-40B4-BE49-F238E27FC236}">
                <a16:creationId xmlns:a16="http://schemas.microsoft.com/office/drawing/2014/main" id="{00D8D168-C318-134E-B6FA-7526DFE8CE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3802566" y="4244089"/>
            <a:ext cx="2432384" cy="95105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a:extLst>
              <a:ext uri="{FF2B5EF4-FFF2-40B4-BE49-F238E27FC236}">
                <a16:creationId xmlns:a16="http://schemas.microsoft.com/office/drawing/2014/main" id="{B7806F55-9123-0C45-92A2-25178355C165}"/>
              </a:ext>
            </a:extLst>
          </p:cNvPr>
          <p:cNvSpPr txBox="1"/>
          <p:nvPr/>
        </p:nvSpPr>
        <p:spPr>
          <a:xfrm>
            <a:off x="3175909" y="1696733"/>
            <a:ext cx="5570541" cy="721864"/>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The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longer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the hydrocarbon chains, the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more viscous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(the thicker) the oil.</a:t>
            </a:r>
          </a:p>
        </p:txBody>
      </p:sp>
      <p:sp>
        <p:nvSpPr>
          <p:cNvPr id="28" name="TextBox 27">
            <a:extLst>
              <a:ext uri="{FF2B5EF4-FFF2-40B4-BE49-F238E27FC236}">
                <a16:creationId xmlns:a16="http://schemas.microsoft.com/office/drawing/2014/main" id="{7A3BFB93-2945-5E46-AC0F-565D9909AC7F}"/>
              </a:ext>
            </a:extLst>
          </p:cNvPr>
          <p:cNvSpPr txBox="1"/>
          <p:nvPr/>
        </p:nvSpPr>
        <p:spPr>
          <a:xfrm>
            <a:off x="3175908" y="2619904"/>
            <a:ext cx="5753202" cy="389466"/>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bunker oil &gt; fuel oil &gt; diesel &gt; kerosene &gt; gas</a:t>
            </a:r>
          </a:p>
        </p:txBody>
      </p:sp>
      <p:sp>
        <p:nvSpPr>
          <p:cNvPr id="29" name="TextBox 28">
            <a:extLst>
              <a:ext uri="{FF2B5EF4-FFF2-40B4-BE49-F238E27FC236}">
                <a16:creationId xmlns:a16="http://schemas.microsoft.com/office/drawing/2014/main" id="{2BF4B39E-249E-1544-9B2D-FC007C236797}"/>
              </a:ext>
            </a:extLst>
          </p:cNvPr>
          <p:cNvSpPr txBox="1"/>
          <p:nvPr/>
        </p:nvSpPr>
        <p:spPr>
          <a:xfrm>
            <a:off x="3175907" y="3226491"/>
            <a:ext cx="5570541" cy="389466"/>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longer chain TAG &gt; short chain TAG</a:t>
            </a:r>
          </a:p>
        </p:txBody>
      </p:sp>
      <p:sp>
        <p:nvSpPr>
          <p:cNvPr id="30" name="TextBox 29">
            <a:extLst>
              <a:ext uri="{FF2B5EF4-FFF2-40B4-BE49-F238E27FC236}">
                <a16:creationId xmlns:a16="http://schemas.microsoft.com/office/drawing/2014/main" id="{2F1AF348-58C2-1A4B-A40A-84E8827F8F78}"/>
              </a:ext>
            </a:extLst>
          </p:cNvPr>
          <p:cNvSpPr txBox="1"/>
          <p:nvPr/>
        </p:nvSpPr>
        <p:spPr>
          <a:xfrm>
            <a:off x="195857" y="4426962"/>
            <a:ext cx="3395546" cy="1719060"/>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 second factor increases the viscosity of TAGs: their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glycerol backbones interact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via polar or hydrogen bonds.</a:t>
            </a:r>
          </a:p>
        </p:txBody>
      </p:sp>
    </p:spTree>
    <p:extLst>
      <p:ext uri="{BB962C8B-B14F-4D97-AF65-F5344CB8AC3E}">
        <p14:creationId xmlns:p14="http://schemas.microsoft.com/office/powerpoint/2010/main" val="2861575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8" name="TextBox 7"/>
          <p:cNvSpPr txBox="1"/>
          <p:nvPr/>
        </p:nvSpPr>
        <p:spPr>
          <a:xfrm>
            <a:off x="228600" y="49316"/>
            <a:ext cx="7087197"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Straight vegetable oil as fuel?</a:t>
            </a: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grpSp>
      <p:sp>
        <p:nvSpPr>
          <p:cNvPr id="16" name="TextBox 15"/>
          <p:cNvSpPr txBox="1"/>
          <p:nvPr/>
        </p:nvSpPr>
        <p:spPr>
          <a:xfrm>
            <a:off x="74705" y="6523471"/>
            <a:ext cx="1197363" cy="307777"/>
          </a:xfrm>
          <a:prstGeom prst="rect">
            <a:avLst/>
          </a:prstGeom>
          <a:noFill/>
        </p:spPr>
        <p:txBody>
          <a:bodyPr wrap="none" rtlCol="0">
            <a:spAutoFit/>
          </a:bodyPr>
          <a:lstStyle/>
          <a:p>
            <a:r>
              <a:rPr lang="en-US" sz="1400" dirty="0" err="1">
                <a:sym typeface="Wingdings"/>
              </a:rPr>
              <a:t>Dahiya</a:t>
            </a:r>
            <a:r>
              <a:rPr lang="en-US" sz="1400" dirty="0">
                <a:sym typeface="Wingdings"/>
              </a:rPr>
              <a:t> (2015)</a:t>
            </a:r>
            <a:endParaRPr lang="en-US" sz="1400" dirty="0"/>
          </a:p>
        </p:txBody>
      </p:sp>
      <p:sp>
        <p:nvSpPr>
          <p:cNvPr id="12" name="TextBox 11"/>
          <p:cNvSpPr txBox="1"/>
          <p:nvPr/>
        </p:nvSpPr>
        <p:spPr>
          <a:xfrm>
            <a:off x="202250" y="777209"/>
            <a:ext cx="8544200" cy="2937856"/>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Published studies suggest that long-term use of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straight vegetable oil (SVO)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in diesel engines will lead to reduced engine life caused by build up of carbon deposits inside the engine and of SVO in the engine lubricant.</a:t>
            </a:r>
            <a:b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br>
            <a:endParaRPr lang="en-US"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Build up isn’t immediate, but takes time.</a:t>
            </a:r>
          </a:p>
          <a:p>
            <a:pPr>
              <a:lnSpc>
                <a:spcPct val="120000"/>
              </a:lnSpc>
            </a:pPr>
            <a:endPar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Root cause is the higher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viscosity</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of vegetable oils when compared to no. 2 diesel fuel.</a:t>
            </a:r>
          </a:p>
        </p:txBody>
      </p:sp>
      <p:sp>
        <p:nvSpPr>
          <p:cNvPr id="18" name="TextBox 17"/>
          <p:cNvSpPr txBox="1"/>
          <p:nvPr/>
        </p:nvSpPr>
        <p:spPr>
          <a:xfrm>
            <a:off x="220559" y="4042346"/>
            <a:ext cx="8544200" cy="1497461"/>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This buildup isn’t really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prevented</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by:</a:t>
            </a:r>
          </a:p>
          <a:p>
            <a:pPr>
              <a:lnSpc>
                <a:spcPct val="120000"/>
              </a:lnSpc>
            </a:pPr>
            <a:endPar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Heating SVO prior to injection; or </a:t>
            </a:r>
          </a:p>
          <a:p>
            <a:pPr>
              <a:lnSpc>
                <a:spcPct val="120000"/>
              </a:lnSpc>
            </a:pPr>
            <a:endPar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Blending SVO with conventional fuel.</a:t>
            </a:r>
          </a:p>
        </p:txBody>
      </p:sp>
    </p:spTree>
    <p:extLst>
      <p:ext uri="{BB962C8B-B14F-4D97-AF65-F5344CB8AC3E}">
        <p14:creationId xmlns:p14="http://schemas.microsoft.com/office/powerpoint/2010/main" val="289447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8" name="TextBox 7"/>
          <p:cNvSpPr txBox="1"/>
          <p:nvPr/>
        </p:nvSpPr>
        <p:spPr>
          <a:xfrm>
            <a:off x="228600" y="49316"/>
            <a:ext cx="4312399"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Coking and ‘gunk’</a:t>
            </a: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grpSp>
      <p:sp>
        <p:nvSpPr>
          <p:cNvPr id="16" name="TextBox 15"/>
          <p:cNvSpPr txBox="1"/>
          <p:nvPr/>
        </p:nvSpPr>
        <p:spPr>
          <a:xfrm>
            <a:off x="148165" y="6021669"/>
            <a:ext cx="4214338" cy="738664"/>
          </a:xfrm>
          <a:prstGeom prst="rect">
            <a:avLst/>
          </a:prstGeom>
          <a:noFill/>
        </p:spPr>
        <p:txBody>
          <a:bodyPr wrap="square" rtlCol="0">
            <a:spAutoFit/>
          </a:bodyPr>
          <a:lstStyle/>
          <a:p>
            <a:r>
              <a:rPr lang="en-US" sz="1400" dirty="0">
                <a:sym typeface="Wingdings"/>
              </a:rPr>
              <a:t>https://</a:t>
            </a:r>
            <a:r>
              <a:rPr lang="en-US" sz="1400" dirty="0" err="1">
                <a:sym typeface="Wingdings"/>
              </a:rPr>
              <a:t>www.biofuelsforum.com</a:t>
            </a:r>
            <a:r>
              <a:rPr lang="en-US" sz="1400" dirty="0">
                <a:sym typeface="Wingdings"/>
              </a:rPr>
              <a:t>/threads/4379-Direct-Injection-Landcruiser-(Factory-Turbo-Diesel)-engine-</a:t>
            </a:r>
            <a:r>
              <a:rPr lang="en-US" sz="1400" dirty="0" err="1">
                <a:sym typeface="Wingdings"/>
              </a:rPr>
              <a:t>insp</a:t>
            </a:r>
            <a:r>
              <a:rPr lang="en-US" sz="1400" dirty="0">
                <a:sym typeface="Wingdings"/>
              </a:rPr>
              <a:t>-after-running-on-WVO</a:t>
            </a:r>
            <a:endParaRPr lang="en-US" sz="1400" dirty="0"/>
          </a:p>
        </p:txBody>
      </p:sp>
      <p:sp>
        <p:nvSpPr>
          <p:cNvPr id="4" name="TextBox 3">
            <a:extLst>
              <a:ext uri="{FF2B5EF4-FFF2-40B4-BE49-F238E27FC236}">
                <a16:creationId xmlns:a16="http://schemas.microsoft.com/office/drawing/2014/main" id="{7B51C674-9295-F44E-8E02-F1B3FC25A9B0}"/>
              </a:ext>
            </a:extLst>
          </p:cNvPr>
          <p:cNvSpPr txBox="1"/>
          <p:nvPr/>
        </p:nvSpPr>
        <p:spPr>
          <a:xfrm>
            <a:off x="6445405" y="1163280"/>
            <a:ext cx="2483705" cy="1754326"/>
          </a:xfrm>
          <a:prstGeom prst="rect">
            <a:avLst/>
          </a:prstGeom>
          <a:noFill/>
        </p:spPr>
        <p:txBody>
          <a:bodyPr wrap="square" rtlCol="0">
            <a:spAutoFit/>
          </a:bodyPr>
          <a:lstStyle/>
          <a:p>
            <a:r>
              <a:rPr lang="en-US" sz="1200" dirty="0">
                <a:latin typeface="Verdana" panose="020B0604030504040204" pitchFamily="34" charset="0"/>
                <a:ea typeface="Verdana" panose="020B0604030504040204" pitchFamily="34" charset="0"/>
                <a:cs typeface="Verdana" panose="020B0604030504040204" pitchFamily="34" charset="0"/>
              </a:rPr>
              <a:t>BELOW: note the damage to the edge of the piston and around the combustion chamber (the hole in the middle for the DI Toyota) and also the piston on the left sits slightly lower than the one on the right (due to hydraulic lockup).</a:t>
            </a:r>
          </a:p>
        </p:txBody>
      </p:sp>
      <p:pic>
        <p:nvPicPr>
          <p:cNvPr id="6148" name="Picture 4">
            <a:extLst>
              <a:ext uri="{FF2B5EF4-FFF2-40B4-BE49-F238E27FC236}">
                <a16:creationId xmlns:a16="http://schemas.microsoft.com/office/drawing/2014/main" id="{55DF3BEC-8F5B-FC43-BE33-C6032A42E57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4995" r="6449"/>
          <a:stretch/>
        </p:blipFill>
        <p:spPr bwMode="auto">
          <a:xfrm>
            <a:off x="287100" y="836331"/>
            <a:ext cx="5940502" cy="4048357"/>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a:extLst>
              <a:ext uri="{FF2B5EF4-FFF2-40B4-BE49-F238E27FC236}">
                <a16:creationId xmlns:a16="http://schemas.microsoft.com/office/drawing/2014/main" id="{13E1827D-A927-F041-93D8-A666F024C0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49337" y="3165198"/>
            <a:ext cx="4447960" cy="3335970"/>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000FA926-38F4-8646-BB1D-3BC10A187152}"/>
              </a:ext>
            </a:extLst>
          </p:cNvPr>
          <p:cNvSpPr txBox="1"/>
          <p:nvPr/>
        </p:nvSpPr>
        <p:spPr>
          <a:xfrm>
            <a:off x="1009185" y="5138483"/>
            <a:ext cx="2492298" cy="461665"/>
          </a:xfrm>
          <a:prstGeom prst="rect">
            <a:avLst/>
          </a:prstGeom>
          <a:noFill/>
        </p:spPr>
        <p:txBody>
          <a:bodyPr wrap="square" rtlCol="0">
            <a:spAutoFit/>
          </a:bodyPr>
          <a:lstStyle/>
          <a:p>
            <a:r>
              <a:rPr lang="en-US" sz="1200" dirty="0">
                <a:latin typeface="Verdana" panose="020B0604030504040204" pitchFamily="34" charset="0"/>
                <a:ea typeface="Verdana" panose="020B0604030504040204" pitchFamily="34" charset="0"/>
                <a:cs typeface="Verdana" panose="020B0604030504040204" pitchFamily="34" charset="0"/>
              </a:rPr>
              <a:t>ABOVE: gunge build up on an </a:t>
            </a:r>
            <a:br>
              <a:rPr lang="en-US" sz="1200" dirty="0">
                <a:latin typeface="Verdana" panose="020B0604030504040204" pitchFamily="34" charset="0"/>
                <a:ea typeface="Verdana" panose="020B0604030504040204" pitchFamily="34" charset="0"/>
                <a:cs typeface="Verdana" panose="020B0604030504040204" pitchFamily="34" charset="0"/>
              </a:rPr>
            </a:br>
            <a:r>
              <a:rPr lang="en-US" sz="1200" dirty="0">
                <a:latin typeface="Verdana" panose="020B0604030504040204" pitchFamily="34" charset="0"/>
                <a:ea typeface="Verdana" panose="020B0604030504040204" pitchFamily="34" charset="0"/>
                <a:cs typeface="Verdana" panose="020B0604030504040204" pitchFamily="34" charset="0"/>
              </a:rPr>
              <a:t>injector pump</a:t>
            </a:r>
          </a:p>
        </p:txBody>
      </p:sp>
    </p:spTree>
    <p:extLst>
      <p:ext uri="{BB962C8B-B14F-4D97-AF65-F5344CB8AC3E}">
        <p14:creationId xmlns:p14="http://schemas.microsoft.com/office/powerpoint/2010/main" val="916043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8" name="TextBox 7"/>
          <p:cNvSpPr txBox="1"/>
          <p:nvPr/>
        </p:nvSpPr>
        <p:spPr>
          <a:xfrm>
            <a:off x="228600" y="49316"/>
            <a:ext cx="6936514"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Why does SVO create ‘gunk’?</a:t>
            </a: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grpSp>
      <p:sp>
        <p:nvSpPr>
          <p:cNvPr id="16" name="TextBox 15"/>
          <p:cNvSpPr txBox="1"/>
          <p:nvPr/>
        </p:nvSpPr>
        <p:spPr>
          <a:xfrm>
            <a:off x="74705" y="6523471"/>
            <a:ext cx="5649816" cy="307777"/>
          </a:xfrm>
          <a:prstGeom prst="rect">
            <a:avLst/>
          </a:prstGeom>
          <a:noFill/>
        </p:spPr>
        <p:txBody>
          <a:bodyPr wrap="none" rtlCol="0">
            <a:spAutoFit/>
          </a:bodyPr>
          <a:lstStyle/>
          <a:p>
            <a:r>
              <a:rPr lang="en-US" sz="1400" dirty="0">
                <a:sym typeface="Wingdings"/>
              </a:rPr>
              <a:t>http://</a:t>
            </a:r>
            <a:r>
              <a:rPr lang="en-US" sz="1400" dirty="0" err="1">
                <a:sym typeface="Wingdings"/>
              </a:rPr>
              <a:t>www.make-biodiesel.org</a:t>
            </a:r>
            <a:r>
              <a:rPr lang="en-US" sz="1400" dirty="0">
                <a:sym typeface="Wingdings"/>
              </a:rPr>
              <a:t>/SVO-Tutorial/the-case-for-</a:t>
            </a:r>
            <a:r>
              <a:rPr lang="en-US" sz="1400" dirty="0" err="1">
                <a:sym typeface="Wingdings"/>
              </a:rPr>
              <a:t>conversion.html</a:t>
            </a:r>
            <a:endParaRPr lang="en-US" sz="1400" dirty="0"/>
          </a:p>
        </p:txBody>
      </p:sp>
      <p:sp>
        <p:nvSpPr>
          <p:cNvPr id="12" name="TextBox 11"/>
          <p:cNvSpPr txBox="1"/>
          <p:nvPr/>
        </p:nvSpPr>
        <p:spPr>
          <a:xfrm>
            <a:off x="202250" y="933325"/>
            <a:ext cx="8544200" cy="3684342"/>
          </a:xfrm>
          <a:prstGeom prst="rect">
            <a:avLst/>
          </a:prstGeom>
          <a:noFill/>
        </p:spPr>
        <p:txBody>
          <a:bodyPr wrap="square" rtlCol="0">
            <a:spAutoFit/>
          </a:bodyPr>
          <a:lstStyle/>
          <a:p>
            <a:pPr>
              <a:lnSpc>
                <a:spcPct val="120000"/>
              </a:lnSpc>
            </a:pPr>
            <a:r>
              <a:rPr lang="en-US" sz="1400" dirty="0">
                <a:solidFill>
                  <a:prstClr val="black"/>
                </a:solidFill>
                <a:latin typeface="Verdana" panose="020B0604030504040204" pitchFamily="34" charset="0"/>
                <a:ea typeface="Verdana" panose="020B0604030504040204" pitchFamily="34" charset="0"/>
                <a:cs typeface="Verdana" panose="020B0604030504040204" pitchFamily="34" charset="0"/>
              </a:rPr>
              <a:t>Modern diesel engines use fuel injection systems … Common vegetable oils are 10-20 times more viscous (thick) and </a:t>
            </a:r>
            <a:r>
              <a:rPr lang="en-US" sz="1400" b="1" dirty="0">
                <a:solidFill>
                  <a:prstClr val="black"/>
                </a:solidFill>
                <a:latin typeface="Verdana" panose="020B0604030504040204" pitchFamily="34" charset="0"/>
                <a:ea typeface="Verdana" panose="020B0604030504040204" pitchFamily="34" charset="0"/>
                <a:cs typeface="Verdana" panose="020B0604030504040204" pitchFamily="34" charset="0"/>
              </a:rPr>
              <a:t>cannot properly atomize in stock systems</a:t>
            </a:r>
            <a:r>
              <a:rPr lang="en-US" sz="1400" dirty="0">
                <a:solidFill>
                  <a:prstClr val="black"/>
                </a:solidFill>
                <a:latin typeface="Verdana" panose="020B0604030504040204" pitchFamily="34" charset="0"/>
                <a:ea typeface="Verdana" panose="020B0604030504040204" pitchFamily="34" charset="0"/>
                <a:cs typeface="Verdana" panose="020B0604030504040204" pitchFamily="34" charset="0"/>
              </a:rPr>
              <a:t>. Thicker more viscous fuels have larger droplets … These larger droplets do not burn completely. Indirect injection (IDI) engines have a little pre-combustion chamber where the fuel gets sprayed first before the fireball expands into the cylinder. Big droplets of fuel just splatter against the very hot walls of the pre-combustion chamber, vaporize and eventually burn completely. Direct Injection (DI) engines run the risk of </a:t>
            </a:r>
            <a:r>
              <a:rPr lang="en-US" sz="1400" b="1" dirty="0">
                <a:solidFill>
                  <a:prstClr val="black"/>
                </a:solidFill>
                <a:latin typeface="Verdana" panose="020B0604030504040204" pitchFamily="34" charset="0"/>
                <a:ea typeface="Verdana" panose="020B0604030504040204" pitchFamily="34" charset="0"/>
                <a:cs typeface="Verdana" panose="020B0604030504040204" pitchFamily="34" charset="0"/>
              </a:rPr>
              <a:t>accumulating partially-burnt fuel on the cylinder walls</a:t>
            </a:r>
            <a:r>
              <a:rPr lang="en-US" sz="1400" dirty="0">
                <a:solidFill>
                  <a:prstClr val="black"/>
                </a:solidFill>
                <a:latin typeface="Verdana" panose="020B0604030504040204" pitchFamily="34" charset="0"/>
                <a:ea typeface="Verdana" panose="020B0604030504040204" pitchFamily="34" charset="0"/>
                <a:cs typeface="Verdana" panose="020B0604030504040204" pitchFamily="34" charset="0"/>
              </a:rPr>
              <a:t>. If the fuel droplets are too big to finish burning before hitting the cylinder walls, the oil can stick to the cylinder wall because the cylinder walls are not hot enough to vaporize it like is done in the pre-combustion chamber. The rings scrape off this partially-burnt goo, which bakes itself into the ring grooves, gluing the rings in place. It is a process called </a:t>
            </a:r>
            <a:r>
              <a:rPr lang="en-US" sz="1400" b="1" dirty="0">
                <a:solidFill>
                  <a:prstClr val="black"/>
                </a:solidFill>
                <a:latin typeface="Verdana" panose="020B0604030504040204" pitchFamily="34" charset="0"/>
                <a:ea typeface="Verdana" panose="020B0604030504040204" pitchFamily="34" charset="0"/>
                <a:cs typeface="Verdana" panose="020B0604030504040204" pitchFamily="34" charset="0"/>
              </a:rPr>
              <a:t>"piston ring coking." </a:t>
            </a:r>
            <a:r>
              <a:rPr lang="en-US" sz="1400" dirty="0">
                <a:solidFill>
                  <a:prstClr val="black"/>
                </a:solidFill>
                <a:latin typeface="Verdana" panose="020B0604030504040204" pitchFamily="34" charset="0"/>
                <a:ea typeface="Verdana" panose="020B0604030504040204" pitchFamily="34" charset="0"/>
                <a:cs typeface="Verdana" panose="020B0604030504040204" pitchFamily="34" charset="0"/>
              </a:rPr>
              <a:t>The result of piston ring coking is a loss of compression and cylinder wall scoring if left uncorrected. The only way to repair the damages is to tear down and re-ring the engine.</a:t>
            </a:r>
          </a:p>
        </p:txBody>
      </p:sp>
      <p:sp>
        <p:nvSpPr>
          <p:cNvPr id="13" name="TextBox 12">
            <a:extLst>
              <a:ext uri="{FF2B5EF4-FFF2-40B4-BE49-F238E27FC236}">
                <a16:creationId xmlns:a16="http://schemas.microsoft.com/office/drawing/2014/main" id="{154E4B63-2049-064C-93F0-62EC80F8B35F}"/>
              </a:ext>
            </a:extLst>
          </p:cNvPr>
          <p:cNvSpPr txBox="1"/>
          <p:nvPr/>
        </p:nvSpPr>
        <p:spPr>
          <a:xfrm>
            <a:off x="228600" y="4865192"/>
            <a:ext cx="8544200" cy="1357616"/>
          </a:xfrm>
          <a:prstGeom prst="rect">
            <a:avLst/>
          </a:prstGeom>
          <a:noFill/>
        </p:spPr>
        <p:txBody>
          <a:bodyPr wrap="square" rtlCol="0">
            <a:spAutoFit/>
          </a:bodyPr>
          <a:lstStyle/>
          <a:p>
            <a:pPr>
              <a:lnSpc>
                <a:spcPct val="120000"/>
              </a:lnSpc>
            </a:pPr>
            <a:r>
              <a:rPr lang="en-US" sz="1400" dirty="0">
                <a:solidFill>
                  <a:prstClr val="black"/>
                </a:solidFill>
                <a:latin typeface="Verdana" panose="020B0604030504040204" pitchFamily="34" charset="0"/>
                <a:ea typeface="Verdana" panose="020B0604030504040204" pitchFamily="34" charset="0"/>
                <a:cs typeface="Verdana" panose="020B0604030504040204" pitchFamily="34" charset="0"/>
              </a:rPr>
              <a:t>Ring coking can allow fuel to blow by the seized rings diluting the crankcase oil with fuel. Once in the crankcase, vegetable oil polymerizes making the lubricating oil thicker and ineffective. The result is a </a:t>
            </a:r>
            <a:r>
              <a:rPr lang="en-US" sz="1400" b="1" dirty="0">
                <a:solidFill>
                  <a:prstClr val="black"/>
                </a:solidFill>
                <a:latin typeface="Verdana" panose="020B0604030504040204" pitchFamily="34" charset="0"/>
                <a:ea typeface="Verdana" panose="020B0604030504040204" pitchFamily="34" charset="0"/>
                <a:cs typeface="Verdana" panose="020B0604030504040204" pitchFamily="34" charset="0"/>
              </a:rPr>
              <a:t>catastrophic engine failure</a:t>
            </a:r>
            <a:r>
              <a:rPr lang="en-US" sz="1400" dirty="0">
                <a:solidFill>
                  <a:prstClr val="black"/>
                </a:solidFill>
                <a:latin typeface="Verdana" panose="020B0604030504040204" pitchFamily="34" charset="0"/>
                <a:ea typeface="Verdana" panose="020B0604030504040204" pitchFamily="34" charset="0"/>
                <a:cs typeface="Verdana" panose="020B0604030504040204" pitchFamily="34" charset="0"/>
              </a:rPr>
              <a:t>. Loss of lubrication has been known to cause loud knocking noises followed by </a:t>
            </a:r>
            <a:r>
              <a:rPr lang="en-US" sz="1400" b="1" dirty="0">
                <a:solidFill>
                  <a:prstClr val="black"/>
                </a:solidFill>
                <a:latin typeface="Verdana" panose="020B0604030504040204" pitchFamily="34" charset="0"/>
                <a:ea typeface="Verdana" panose="020B0604030504040204" pitchFamily="34" charset="0"/>
                <a:cs typeface="Verdana" panose="020B0604030504040204" pitchFamily="34" charset="0"/>
              </a:rPr>
              <a:t>the appearance of large holes in the engine block</a:t>
            </a:r>
            <a:r>
              <a:rPr lang="en-US" sz="1400" dirty="0">
                <a:solidFill>
                  <a:prstClr val="black"/>
                </a:solidFill>
                <a:latin typeface="Verdana" panose="020B0604030504040204" pitchFamily="34" charset="0"/>
                <a:ea typeface="Verdana" panose="020B0604030504040204" pitchFamily="34" charset="0"/>
                <a:cs typeface="Verdana" panose="020B0604030504040204" pitchFamily="34" charset="0"/>
              </a:rPr>
              <a:t>.</a:t>
            </a:r>
          </a:p>
        </p:txBody>
      </p:sp>
    </p:spTree>
    <p:extLst>
      <p:ext uri="{BB962C8B-B14F-4D97-AF65-F5344CB8AC3E}">
        <p14:creationId xmlns:p14="http://schemas.microsoft.com/office/powerpoint/2010/main" val="194115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56330" cy="685800"/>
          </a:xfrm>
          <a:prstGeom prst="rect">
            <a:avLst/>
          </a:prstGeom>
          <a:solidFill>
            <a:srgbClr val="78CE4D"/>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defTabSz="914400"/>
            <a:endParaRPr lang="en-US" dirty="0">
              <a:solidFill>
                <a:prstClr val="black"/>
              </a:solidFill>
              <a:latin typeface="Calibri"/>
            </a:endParaRPr>
          </a:p>
        </p:txBody>
      </p:sp>
      <p:sp>
        <p:nvSpPr>
          <p:cNvPr id="6" name="TextBox 5"/>
          <p:cNvSpPr txBox="1"/>
          <p:nvPr/>
        </p:nvSpPr>
        <p:spPr>
          <a:xfrm>
            <a:off x="283714" y="851476"/>
            <a:ext cx="8493080" cy="1745093"/>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As post-oil crisis experiments running diesel engines on SVO showed that long-term use would foul the engines, researchers in Austria, South Africa and Idaho realized that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something had to change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if vegetable oils were going to be a viable fuel.</a:t>
            </a:r>
          </a:p>
          <a:p>
            <a:pPr marL="285750" indent="-285750">
              <a:lnSpc>
                <a:spcPct val="120000"/>
              </a:lnSpc>
              <a:buFont typeface="Arial"/>
              <a:buChar char="•"/>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Which should be changed, the engine or the fuel?</a:t>
            </a:r>
          </a:p>
        </p:txBody>
      </p:sp>
      <p:sp>
        <p:nvSpPr>
          <p:cNvPr id="8" name="TextBox 7"/>
          <p:cNvSpPr txBox="1"/>
          <p:nvPr/>
        </p:nvSpPr>
        <p:spPr>
          <a:xfrm>
            <a:off x="228600" y="49316"/>
            <a:ext cx="3438762" cy="584775"/>
          </a:xfrm>
          <a:prstGeom prst="rect">
            <a:avLst/>
          </a:prstGeom>
          <a:noFill/>
        </p:spPr>
        <p:txBody>
          <a:bodyPr wrap="none" rtlCol="0">
            <a:spAutoFit/>
          </a:bodyPr>
          <a:lstStyle/>
          <a:p>
            <a:pPr defTabSz="914400"/>
            <a:r>
              <a:rPr lang="en-US" sz="3200" b="1" dirty="0">
                <a:solidFill>
                  <a:prstClr val="white"/>
                </a:solidFill>
                <a:latin typeface="Verdana" panose="020B0604030504040204" pitchFamily="34" charset="0"/>
                <a:ea typeface="Verdana" panose="020B0604030504040204" pitchFamily="34" charset="0"/>
                <a:cs typeface="Verdana" panose="020B0604030504040204" pitchFamily="34" charset="0"/>
              </a:rPr>
              <a:t>Fixing the oil?</a:t>
            </a:r>
          </a:p>
        </p:txBody>
      </p:sp>
      <p:grpSp>
        <p:nvGrpSpPr>
          <p:cNvPr id="9" name="Group 8"/>
          <p:cNvGrpSpPr/>
          <p:nvPr/>
        </p:nvGrpSpPr>
        <p:grpSpPr>
          <a:xfrm>
            <a:off x="8098116" y="14530"/>
            <a:ext cx="830994" cy="634504"/>
            <a:chOff x="2066934" y="1319924"/>
            <a:chExt cx="3038142" cy="2464745"/>
          </a:xfrm>
        </p:grpSpPr>
        <p:sp>
          <p:nvSpPr>
            <p:cNvPr id="10" name="Oval 9"/>
            <p:cNvSpPr/>
            <p:nvPr/>
          </p:nvSpPr>
          <p:spPr>
            <a:xfrm>
              <a:off x="2066934" y="1319924"/>
              <a:ext cx="3038142" cy="2464745"/>
            </a:xfrm>
            <a:prstGeom prst="ellipse">
              <a:avLst/>
            </a:prstGeom>
            <a:solidFill>
              <a:srgbClr val="FFFF66"/>
            </a:solidFill>
            <a:ln>
              <a:solidFill>
                <a:srgbClr val="FFCC6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ardrop 10"/>
            <p:cNvSpPr/>
            <p:nvPr/>
          </p:nvSpPr>
          <p:spPr>
            <a:xfrm rot="18889386">
              <a:off x="3048839" y="2373762"/>
              <a:ext cx="1171394" cy="1167773"/>
            </a:xfrm>
            <a:prstGeom prst="teardrop">
              <a:avLst>
                <a:gd name="adj" fmla="val 146493"/>
              </a:avLst>
            </a:prstGeom>
            <a:ln>
              <a:solidFill>
                <a:schemeClr val="accent3">
                  <a:lumMod val="7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grpSp>
      <p:sp>
        <p:nvSpPr>
          <p:cNvPr id="16" name="TextBox 15"/>
          <p:cNvSpPr txBox="1"/>
          <p:nvPr/>
        </p:nvSpPr>
        <p:spPr>
          <a:xfrm>
            <a:off x="74705" y="6523471"/>
            <a:ext cx="1012392" cy="307777"/>
          </a:xfrm>
          <a:prstGeom prst="rect">
            <a:avLst/>
          </a:prstGeom>
          <a:noFill/>
        </p:spPr>
        <p:txBody>
          <a:bodyPr wrap="none" rtlCol="0">
            <a:spAutoFit/>
          </a:bodyPr>
          <a:lstStyle/>
          <a:p>
            <a:r>
              <a:rPr lang="en-US" sz="1400" dirty="0" err="1">
                <a:sym typeface="Wingdings"/>
              </a:rPr>
              <a:t>Pahl</a:t>
            </a:r>
            <a:r>
              <a:rPr lang="en-US" sz="1400" dirty="0">
                <a:sym typeface="Wingdings"/>
              </a:rPr>
              <a:t> (2005)</a:t>
            </a:r>
            <a:endParaRPr lang="en-US" sz="1400" dirty="0"/>
          </a:p>
        </p:txBody>
      </p:sp>
      <p:sp>
        <p:nvSpPr>
          <p:cNvPr id="13" name="TextBox 12"/>
          <p:cNvSpPr txBox="1"/>
          <p:nvPr/>
        </p:nvSpPr>
        <p:spPr>
          <a:xfrm>
            <a:off x="283714" y="2826396"/>
            <a:ext cx="8493080" cy="747897"/>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Modifying the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oil</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 already looked possible and certainly seemed more commercially viable as diesel engines were already in wide-spread use.</a:t>
            </a:r>
          </a:p>
        </p:txBody>
      </p:sp>
      <p:sp>
        <p:nvSpPr>
          <p:cNvPr id="14" name="TextBox 13"/>
          <p:cNvSpPr txBox="1"/>
          <p:nvPr/>
        </p:nvSpPr>
        <p:spPr>
          <a:xfrm>
            <a:off x="283714" y="3919130"/>
            <a:ext cx="8493080" cy="1719060"/>
          </a:xfrm>
          <a:prstGeom prst="rect">
            <a:avLst/>
          </a:prstGeom>
          <a:noFill/>
        </p:spPr>
        <p:txBody>
          <a:bodyPr wrap="square" rtlCol="0">
            <a:spAutoFit/>
          </a:bodyPr>
          <a:lstStyle/>
          <a:p>
            <a:pPr>
              <a:lnSpc>
                <a:spcPct val="120000"/>
              </a:lnSpc>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A quick </a:t>
            </a: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‘coking’ test </a:t>
            </a: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was developed to screen for the best fuel modifications:</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Run an engine on the fuels and monitor power in a torque test.</a:t>
            </a:r>
          </a:p>
          <a:p>
            <a:pPr marL="285750" indent="-285750">
              <a:lnSpc>
                <a:spcPct val="120000"/>
              </a:lnSpc>
              <a:buFont typeface="Arial"/>
              <a:buChar char="•"/>
            </a:pPr>
            <a:r>
              <a:rPr lang="en-US" dirty="0">
                <a:solidFill>
                  <a:prstClr val="black"/>
                </a:solidFill>
                <a:latin typeface="Verdana" panose="020B0604030504040204" pitchFamily="34" charset="0"/>
                <a:ea typeface="Verdana" panose="020B0604030504040204" pitchFamily="34" charset="0"/>
                <a:cs typeface="Verdana" panose="020B0604030504040204" pitchFamily="34" charset="0"/>
              </a:rPr>
              <a:t>Pull the fuel injector and look at coking: carbon deposits on the injectors.</a:t>
            </a:r>
          </a:p>
        </p:txBody>
      </p:sp>
      <p:sp>
        <p:nvSpPr>
          <p:cNvPr id="15" name="TextBox 14"/>
          <p:cNvSpPr txBox="1"/>
          <p:nvPr/>
        </p:nvSpPr>
        <p:spPr>
          <a:xfrm>
            <a:off x="283714" y="5840078"/>
            <a:ext cx="8493080" cy="389466"/>
          </a:xfrm>
          <a:prstGeom prst="rect">
            <a:avLst/>
          </a:prstGeom>
          <a:noFill/>
        </p:spPr>
        <p:txBody>
          <a:bodyPr wrap="square" rtlCol="0">
            <a:spAutoFit/>
          </a:bodyPr>
          <a:lstStyle/>
          <a:p>
            <a:pPr>
              <a:lnSpc>
                <a:spcPct val="120000"/>
              </a:lnSpc>
            </a:pPr>
            <a:r>
              <a:rPr lang="en-US" b="1" dirty="0">
                <a:solidFill>
                  <a:prstClr val="black"/>
                </a:solidFill>
                <a:latin typeface="Verdana" panose="020B0604030504040204" pitchFamily="34" charset="0"/>
                <a:ea typeface="Verdana" panose="020B0604030504040204" pitchFamily="34" charset="0"/>
                <a:cs typeface="Verdana" panose="020B0604030504040204" pitchFamily="34" charset="0"/>
              </a:rPr>
              <a:t>Biodiesel passed the coking test.</a:t>
            </a:r>
          </a:p>
        </p:txBody>
      </p:sp>
    </p:spTree>
    <p:extLst>
      <p:ext uri="{BB962C8B-B14F-4D97-AF65-F5344CB8AC3E}">
        <p14:creationId xmlns:p14="http://schemas.microsoft.com/office/powerpoint/2010/main" val="1764924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821</Words>
  <Application>Microsoft Macintosh PowerPoint</Application>
  <PresentationFormat>On-screen Show (4:3)</PresentationFormat>
  <Paragraphs>62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 Richmond-Hall</dc:creator>
  <cp:lastModifiedBy>Joan Richmond-Hall</cp:lastModifiedBy>
  <cp:revision>1</cp:revision>
  <dcterms:created xsi:type="dcterms:W3CDTF">2019-10-22T12:51:44Z</dcterms:created>
  <dcterms:modified xsi:type="dcterms:W3CDTF">2019-10-22T12:52:32Z</dcterms:modified>
</cp:coreProperties>
</file>