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98" r:id="rId3"/>
    <p:sldId id="342" r:id="rId4"/>
    <p:sldId id="291" r:id="rId5"/>
    <p:sldId id="401" r:id="rId6"/>
    <p:sldId id="400" r:id="rId7"/>
    <p:sldId id="404" r:id="rId8"/>
    <p:sldId id="40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4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8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8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0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7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9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0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1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7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EFE2-E6C3-6D41-8E74-B07565C26222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1D5D-634B-9144-8BF7-8F4E5B0D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rgray.com/biofuels/blend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839" y="854185"/>
            <a:ext cx="8180383" cy="466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6: Biodiesel basics to sustainability</a:t>
            </a:r>
          </a:p>
          <a:p>
            <a:pPr>
              <a:lnSpc>
                <a:spcPct val="120000"/>
              </a:lnSpc>
            </a:pPr>
            <a:endParaRPr lang="en-US" sz="1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overview of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oil anyway?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viscosity problem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statistics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Transesterification basics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6.6: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‘Renewable diesel’ and ‘bio-jet’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6.7: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sustainability?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206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6.4: Biodiesel statistics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701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89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biodiesel?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is a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nontoxic, biodegradable,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combustible liquid fuel.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Domestic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Renewable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from vegetable &amp; animal fats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most diverse liquid fuel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EPA classifies biodiesel as an advanced biofuel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7441" y="3236706"/>
            <a:ext cx="5050828" cy="2742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from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bio-oil feedstock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Soybean oil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Canola oil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Sunflower oil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Mustard oil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Rapeseed oil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Cooking grease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Fish oil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418" y="3402565"/>
            <a:ext cx="5600113" cy="3360068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>
            <a:off x="6453528" y="2584120"/>
            <a:ext cx="1592894" cy="1485923"/>
          </a:xfrm>
          <a:prstGeom prst="downArrowCallout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</a:rPr>
              <a:t>In Europe, canola oil is the predominant feedstock</a:t>
            </a:r>
          </a:p>
        </p:txBody>
      </p:sp>
    </p:spTree>
    <p:extLst>
      <p:ext uri="{BB962C8B-B14F-4D97-AF65-F5344CB8AC3E}">
        <p14:creationId xmlns:p14="http://schemas.microsoft.com/office/powerpoint/2010/main" val="307546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719001"/>
            <a:ext cx="8493080" cy="205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1999: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Kenworth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tractor-trailer was run on a 50:50 blend of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bio:petro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diesel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made from waste fryer oil;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200,000 mile road test;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Caterpillar evaluated the engine before and after;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Successful!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152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 US driving tests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849125"/>
            <a:ext cx="8493080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1994: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‘Truck in the Park Project’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Dodge pickup truck with diesel winterization package was fueled with 100% rapeseed ethyl ester;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130,000 miles prior to stripping and inspecting the engine;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wear and no carbon build up;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Bear study found that bears were not attracted to the French fry smell of the biodiesel.</a:t>
            </a:r>
          </a:p>
        </p:txBody>
      </p:sp>
    </p:spTree>
    <p:extLst>
      <p:ext uri="{BB962C8B-B14F-4D97-AF65-F5344CB8AC3E}">
        <p14:creationId xmlns:p14="http://schemas.microsoft.com/office/powerpoint/2010/main" val="22455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0" y="859044"/>
            <a:ext cx="8326186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of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2005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total global production of biodiesel approached 2 million metric tons, or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570 million gallons annually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2/3 in Western Europe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1/3 in Eastern Europe, the US and the rest of the globe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666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use today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3CAA0F-DF98-A04B-8551-74D2F0280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83400"/>
            <a:ext cx="5026183" cy="37400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B6F43DC-3AFB-C44B-92FA-163A72AC148D}"/>
              </a:ext>
            </a:extLst>
          </p:cNvPr>
          <p:cNvSpPr txBox="1"/>
          <p:nvPr/>
        </p:nvSpPr>
        <p:spPr>
          <a:xfrm>
            <a:off x="5408678" y="2601099"/>
            <a:ext cx="3549196" cy="2494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that compare with current use of liquid petroleum fuels in the US?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58 billion gallons per year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 billion gallons (60%) for highway vehicles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Remainder (40%) for all other uses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38D045-7304-2E41-B544-8C1B8A8BFEB1}"/>
              </a:ext>
            </a:extLst>
          </p:cNvPr>
          <p:cNvSpPr txBox="1"/>
          <p:nvPr/>
        </p:nvSpPr>
        <p:spPr>
          <a:xfrm>
            <a:off x="5865540" y="5313801"/>
            <a:ext cx="3092333" cy="651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So, biodiesel is about </a:t>
            </a:r>
            <a:r>
              <a:rPr lang="en-US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6%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US </a:t>
            </a:r>
            <a:r>
              <a:rPr lang="en-US" sz="16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-diesel. </a:t>
            </a:r>
          </a:p>
        </p:txBody>
      </p:sp>
    </p:spTree>
    <p:extLst>
      <p:ext uri="{BB962C8B-B14F-4D97-AF65-F5344CB8AC3E}">
        <p14:creationId xmlns:p14="http://schemas.microsoft.com/office/powerpoint/2010/main" val="64630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497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increasing biodiesel use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98C44D8D-BE45-294A-AB23-21D26481E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2" y="936703"/>
            <a:ext cx="9058219" cy="588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3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737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potential?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A20FB9-4D81-D049-B56B-04B8AE57B049}"/>
              </a:ext>
            </a:extLst>
          </p:cNvPr>
          <p:cNvSpPr txBox="1"/>
          <p:nvPr/>
        </p:nvSpPr>
        <p:spPr>
          <a:xfrm>
            <a:off x="408907" y="836170"/>
            <a:ext cx="8326186" cy="138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could replace about 14% of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-diesel use if made from: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½ of used cooking oil  (2.5%)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½ of animal fats (1.25%)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fallow cropland in the US converted to good canola (10%)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E48170-F2D2-644C-8A0C-6F18CBF54DAE}"/>
              </a:ext>
            </a:extLst>
          </p:cNvPr>
          <p:cNvSpPr txBox="1"/>
          <p:nvPr/>
        </p:nvSpPr>
        <p:spPr>
          <a:xfrm>
            <a:off x="408907" y="2603156"/>
            <a:ext cx="8326186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Algae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might produce another 14% of biodiesel.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8F3874-F7DE-AB46-8B39-49741F8E3DDC}"/>
              </a:ext>
            </a:extLst>
          </p:cNvPr>
          <p:cNvSpPr txBox="1"/>
          <p:nvPr/>
        </p:nvSpPr>
        <p:spPr>
          <a:xfrm>
            <a:off x="408907" y="3429000"/>
            <a:ext cx="8293490" cy="646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So, with investment and work biodiesel could make a dent in,</a:t>
            </a:r>
            <a:b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not replace </a:t>
            </a:r>
            <a:r>
              <a:rPr lang="en-US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petrofuels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1D7B27-2335-D14B-AD8D-7270E1E226AA}"/>
              </a:ext>
            </a:extLst>
          </p:cNvPr>
          <p:cNvSpPr txBox="1"/>
          <p:nvPr/>
        </p:nvSpPr>
        <p:spPr>
          <a:xfrm>
            <a:off x="1482530" y="4840321"/>
            <a:ext cx="6432745" cy="646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Notice that using virgin vegetable oils aren’t discussed for future biodiesel potential.</a:t>
            </a:r>
          </a:p>
        </p:txBody>
      </p:sp>
      <p:sp>
        <p:nvSpPr>
          <p:cNvPr id="3" name="Double Bracket 2">
            <a:extLst>
              <a:ext uri="{FF2B5EF4-FFF2-40B4-BE49-F238E27FC236}">
                <a16:creationId xmlns:a16="http://schemas.microsoft.com/office/drawing/2014/main" id="{DBF7BB12-5253-7D41-8CB0-55E4D9174961}"/>
              </a:ext>
            </a:extLst>
          </p:cNvPr>
          <p:cNvSpPr/>
          <p:nvPr/>
        </p:nvSpPr>
        <p:spPr>
          <a:xfrm>
            <a:off x="1430004" y="4743450"/>
            <a:ext cx="5385134" cy="81438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8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17621F-8310-C44A-B813-03BE41774F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12"/>
          <a:stretch/>
        </p:blipFill>
        <p:spPr>
          <a:xfrm>
            <a:off x="557668" y="1186675"/>
            <a:ext cx="8042025" cy="54787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841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B5, B20 and biodiesel blends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3266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Wingdings"/>
                <a:hlinkClick r:id="rId3"/>
              </a:rPr>
              <a:t>https://www.targray.com/biofuels/blends</a:t>
            </a:r>
            <a:r>
              <a:rPr lang="en-US" sz="1400" dirty="0">
                <a:sym typeface="Wingdings"/>
              </a:rPr>
              <a:t> 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47587-AB7D-F542-9C87-053AF1A286B8}"/>
              </a:ext>
            </a:extLst>
          </p:cNvPr>
          <p:cNvSpPr txBox="1"/>
          <p:nvPr/>
        </p:nvSpPr>
        <p:spPr>
          <a:xfrm>
            <a:off x="228600" y="797209"/>
            <a:ext cx="6227956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made up just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3%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all diesel fuel.</a:t>
            </a:r>
          </a:p>
        </p:txBody>
      </p:sp>
    </p:spTree>
    <p:extLst>
      <p:ext uri="{BB962C8B-B14F-4D97-AF65-F5344CB8AC3E}">
        <p14:creationId xmlns:p14="http://schemas.microsoft.com/office/powerpoint/2010/main" val="17119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445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2019-10-22T12:52:43Z</dcterms:created>
  <dcterms:modified xsi:type="dcterms:W3CDTF">2019-10-22T12:53:41Z</dcterms:modified>
</cp:coreProperties>
</file>