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407" r:id="rId3"/>
    <p:sldId id="289" r:id="rId4"/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5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2E11-9609-2D49-B361-4337B8CEFBD7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6688-CE70-DC48-A5D9-68C369A8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4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2E11-9609-2D49-B361-4337B8CEFBD7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6688-CE70-DC48-A5D9-68C369A8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8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2E11-9609-2D49-B361-4337B8CEFBD7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6688-CE70-DC48-A5D9-68C369A8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18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2E11-9609-2D49-B361-4337B8CEFBD7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6688-CE70-DC48-A5D9-68C369A8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0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2E11-9609-2D49-B361-4337B8CEFBD7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6688-CE70-DC48-A5D9-68C369A8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3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2E11-9609-2D49-B361-4337B8CEFBD7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6688-CE70-DC48-A5D9-68C369A8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2E11-9609-2D49-B361-4337B8CEFBD7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6688-CE70-DC48-A5D9-68C369A8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0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2E11-9609-2D49-B361-4337B8CEFBD7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6688-CE70-DC48-A5D9-68C369A8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9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2E11-9609-2D49-B361-4337B8CEFBD7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6688-CE70-DC48-A5D9-68C369A8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5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2E11-9609-2D49-B361-4337B8CEFBD7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6688-CE70-DC48-A5D9-68C369A8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5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2E11-9609-2D49-B361-4337B8CEFBD7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6688-CE70-DC48-A5D9-68C369A8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2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2E11-9609-2D49-B361-4337B8CEFBD7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C6688-CE70-DC48-A5D9-68C369A83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5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839" y="854185"/>
            <a:ext cx="8180383" cy="4661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6: Biodiesel basics to sustainability</a:t>
            </a:r>
          </a:p>
          <a:p>
            <a:pPr>
              <a:lnSpc>
                <a:spcPct val="120000"/>
              </a:lnSpc>
            </a:pPr>
            <a:endParaRPr lang="en-US" sz="10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6.1: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Brief overview of biodiesel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6.2: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oil anyway?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6.3: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viscosity problem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6.4: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statistics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6.5: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Transesterification basics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6.6: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‘Renewable diesel’ and ‘bio-jet’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6.7: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sustainability?</a:t>
            </a: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5096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0240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419" y="2622994"/>
            <a:ext cx="8851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6.5: Transesterification basics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894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>
            <a:extLst>
              <a:ext uri="{FF2B5EF4-FFF2-40B4-BE49-F238E27FC236}">
                <a16:creationId xmlns:a16="http://schemas.microsoft.com/office/drawing/2014/main" id="{7D8E6AAE-7CED-B142-9F8B-A1057126E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45" y="1797676"/>
            <a:ext cx="4426208" cy="359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71016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TAG to fatty acid methyl ester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571321" y="6282230"/>
            <a:ext cx="1472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Pahl</a:t>
            </a:r>
            <a:r>
              <a:rPr lang="en-US" sz="1400" dirty="0">
                <a:sym typeface="Wingdings"/>
              </a:rPr>
              <a:t> (2005)</a:t>
            </a:r>
          </a:p>
          <a:p>
            <a:r>
              <a:rPr lang="en-US" sz="1400" dirty="0">
                <a:sym typeface="Wingdings"/>
              </a:rPr>
              <a:t>Wikipedia images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2250" y="777209"/>
            <a:ext cx="8544200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Vegetable oils are </a:t>
            </a:r>
            <a:r>
              <a:rPr lang="en-US" b="1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triacylglycerols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fatty acids attached to a 3-carbon glycerol backbone by acyl bonds.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588" y="5774541"/>
            <a:ext cx="7008541" cy="721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FAME (fatty acid methyl ester): </a:t>
            </a:r>
            <a:r>
              <a:rPr lang="en-US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fatty acids ‘cut’ from TAGs and capped with a methyl ester group</a:t>
            </a:r>
          </a:p>
        </p:txBody>
      </p:sp>
      <p:pic>
        <p:nvPicPr>
          <p:cNvPr id="10241" name="Picture 1">
            <a:extLst>
              <a:ext uri="{FF2B5EF4-FFF2-40B4-BE49-F238E27FC236}">
                <a16:creationId xmlns:a16="http://schemas.microsoft.com/office/drawing/2014/main" id="{6756CF31-E5CE-894F-82D7-0ABA19E68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102" y="1970265"/>
            <a:ext cx="1904643" cy="324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6CDEE0F-55ED-E347-8DEC-740B64B00DBB}"/>
              </a:ext>
            </a:extLst>
          </p:cNvPr>
          <p:cNvSpPr txBox="1"/>
          <p:nvPr/>
        </p:nvSpPr>
        <p:spPr>
          <a:xfrm>
            <a:off x="447245" y="2457155"/>
            <a:ext cx="776014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474CAD-C2C3-3449-9E57-01C63EC4F637}"/>
              </a:ext>
            </a:extLst>
          </p:cNvPr>
          <p:cNvSpPr txBox="1"/>
          <p:nvPr/>
        </p:nvSpPr>
        <p:spPr>
          <a:xfrm>
            <a:off x="7106420" y="5274317"/>
            <a:ext cx="1472006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FAME x3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5A2CAC18-1B05-A54F-8D55-E3C9EB8B8650}"/>
              </a:ext>
            </a:extLst>
          </p:cNvPr>
          <p:cNvSpPr/>
          <p:nvPr/>
        </p:nvSpPr>
        <p:spPr>
          <a:xfrm>
            <a:off x="4961935" y="3070987"/>
            <a:ext cx="2609386" cy="798271"/>
          </a:xfrm>
          <a:prstGeom prst="rightArrow">
            <a:avLst/>
          </a:prstGeom>
          <a:noFill/>
          <a:ln>
            <a:solidFill>
              <a:srgbClr val="66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6666FF"/>
                </a:solidFill>
              </a:rPr>
              <a:t>transesterification</a:t>
            </a:r>
          </a:p>
        </p:txBody>
      </p:sp>
    </p:spTree>
    <p:extLst>
      <p:ext uri="{BB962C8B-B14F-4D97-AF65-F5344CB8AC3E}">
        <p14:creationId xmlns:p14="http://schemas.microsoft.com/office/powerpoint/2010/main" val="10015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6647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Overview: biodiesel process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1012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Pahl</a:t>
            </a:r>
            <a:r>
              <a:rPr lang="en-US" sz="1400" dirty="0">
                <a:sym typeface="Wingdings"/>
              </a:rPr>
              <a:t> (2005)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685811" y="875987"/>
            <a:ext cx="1872083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triacylglycerol</a:t>
            </a:r>
          </a:p>
        </p:txBody>
      </p:sp>
      <p:sp>
        <p:nvSpPr>
          <p:cNvPr id="4" name="Down Arrow 3"/>
          <p:cNvSpPr/>
          <p:nvPr/>
        </p:nvSpPr>
        <p:spPr>
          <a:xfrm>
            <a:off x="3951118" y="2978538"/>
            <a:ext cx="381000" cy="1029018"/>
          </a:xfrm>
          <a:prstGeom prst="downArrow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306241" y="1347929"/>
            <a:ext cx="381000" cy="1098939"/>
          </a:xfrm>
          <a:prstGeom prst="downArrow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398" y="2446868"/>
            <a:ext cx="2921015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glycerol + 3 fatty acids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32118" y="2978537"/>
            <a:ext cx="2441223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reaction of fatty acids with alcohols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31689" y="1403748"/>
            <a:ext cx="2657959" cy="721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‘cracking’ via a</a:t>
            </a:r>
          </a:p>
          <a:p>
            <a:pPr>
              <a:lnSpc>
                <a:spcPct val="120000"/>
              </a:lnSpc>
            </a:pPr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hydroxide catalyst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2805284" y="2869124"/>
            <a:ext cx="381000" cy="2168544"/>
          </a:xfrm>
          <a:prstGeom prst="downArrow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08312" y="4000808"/>
            <a:ext cx="3049406" cy="3894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fatty acid alkyl esters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1" y="3504885"/>
            <a:ext cx="2576684" cy="721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Phase separation:</a:t>
            </a:r>
          </a:p>
          <a:p>
            <a:pPr>
              <a:lnSpc>
                <a:spcPct val="120000"/>
              </a:lnSpc>
            </a:pPr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oil &amp; water separate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12662" y="5037668"/>
            <a:ext cx="5414666" cy="721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layer on top (2/3 volume) over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glycerol-rich bottom phase (1/3 volume)</a:t>
            </a:r>
          </a:p>
        </p:txBody>
      </p:sp>
      <p:sp>
        <p:nvSpPr>
          <p:cNvPr id="22" name="Down Arrow 21"/>
          <p:cNvSpPr/>
          <p:nvPr/>
        </p:nvSpPr>
        <p:spPr>
          <a:xfrm>
            <a:off x="3913018" y="4375073"/>
            <a:ext cx="381000" cy="679529"/>
          </a:xfrm>
          <a:prstGeom prst="downArrow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ight Bracket 4"/>
          <p:cNvSpPr/>
          <p:nvPr/>
        </p:nvSpPr>
        <p:spPr>
          <a:xfrm>
            <a:off x="6527328" y="1359080"/>
            <a:ext cx="126994" cy="3068377"/>
          </a:xfrm>
          <a:prstGeom prst="rightBracket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16897" y="2665293"/>
            <a:ext cx="236431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err="1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transesterification</a:t>
            </a:r>
            <a:endParaRPr lang="en-US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32118" y="6035342"/>
            <a:ext cx="4690004" cy="721864"/>
          </a:xfrm>
          <a:prstGeom prst="rect">
            <a:avLst/>
          </a:prstGeom>
          <a:noFill/>
          <a:ln>
            <a:solidFill>
              <a:srgbClr val="0000FF"/>
            </a:solidFill>
            <a:prstDash val="sysDash"/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i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Acids are sometimes added to prevent the formation of soap.</a:t>
            </a:r>
          </a:p>
        </p:txBody>
      </p:sp>
    </p:spTree>
    <p:extLst>
      <p:ext uri="{BB962C8B-B14F-4D97-AF65-F5344CB8AC3E}">
        <p14:creationId xmlns:p14="http://schemas.microsoft.com/office/powerpoint/2010/main" val="273829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/>
      <p:bldP spid="17" grpId="0"/>
      <p:bldP spid="18" grpId="0"/>
      <p:bldP spid="19" grpId="0" animBg="1"/>
      <p:bldP spid="15" grpId="0" animBg="1"/>
      <p:bldP spid="20" grpId="0"/>
      <p:bldP spid="21" grpId="0"/>
      <p:bldP spid="22" grpId="0" animBg="1"/>
      <p:bldP spid="5" grpId="0" animBg="1"/>
      <p:bldP spid="23" grpId="0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3049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Translation?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098116" y="6472872"/>
            <a:ext cx="1012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Pahl</a:t>
            </a:r>
            <a:r>
              <a:rPr lang="en-US" sz="1400" dirty="0">
                <a:sym typeface="Wingdings"/>
              </a:rPr>
              <a:t> (2005)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2250" y="692543"/>
            <a:ext cx="8544200" cy="2409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Cracking: </a:t>
            </a:r>
            <a:b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base (a hydroxide) is used to cut the fatty acid chains from the glycerol backbone of triacylglycerols.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Sodium hydroxide (lye or caustic soda) is less expensive than potassium hydroxide.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petroleum refining, cracking refers to cutting huge oil molecules into smaller and shorter, and thus less viscous, pieces.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4489" y="3101681"/>
            <a:ext cx="85442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Alkyl esters: </a:t>
            </a:r>
            <a:b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Molecules created by capping free fatty acid chains with an ester group coming from an alcohol.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Ester (or acyl) linkages connect the FA and the ester.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Methyl ester have a one-carbon ester group.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Ethyl esters have a two-carbon ester group.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59222" y="4021664"/>
            <a:ext cx="10669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         O</a:t>
            </a:r>
          </a:p>
          <a:p>
            <a:r>
              <a:rPr lang="en-US" dirty="0">
                <a:solidFill>
                  <a:srgbClr val="0000FF"/>
                </a:solidFill>
              </a:rPr>
              <a:t>       </a:t>
            </a:r>
            <a:r>
              <a:rPr lang="en-US" sz="1600" dirty="0">
                <a:solidFill>
                  <a:srgbClr val="0000FF"/>
                </a:solidFill>
              </a:rPr>
              <a:t>   ||</a:t>
            </a:r>
          </a:p>
          <a:p>
            <a:r>
              <a:rPr lang="en-US" dirty="0">
                <a:solidFill>
                  <a:srgbClr val="0000FF"/>
                </a:solidFill>
              </a:rPr>
              <a:t>-- O – C --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0471" y="5262401"/>
            <a:ext cx="8838823" cy="1386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Free fatty acids: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Fatty acid chains broken from the triacylglycerol by repeated &amp; prolonged heating. FFA are carboxylic acids and lower the pH of oil used or stored oils. </a:t>
            </a:r>
          </a:p>
        </p:txBody>
      </p:sp>
    </p:spTree>
    <p:extLst>
      <p:ext uri="{BB962C8B-B14F-4D97-AF65-F5344CB8AC3E}">
        <p14:creationId xmlns:p14="http://schemas.microsoft.com/office/powerpoint/2010/main" val="387768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335</Words>
  <Application>Microsoft Macintosh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2019-10-22T12:53:49Z</dcterms:created>
  <dcterms:modified xsi:type="dcterms:W3CDTF">2019-10-22T12:54:46Z</dcterms:modified>
</cp:coreProperties>
</file>