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405" r:id="rId3"/>
    <p:sldId id="420" r:id="rId4"/>
    <p:sldId id="421" r:id="rId5"/>
    <p:sldId id="423" r:id="rId6"/>
    <p:sldId id="42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7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C2AF-90C7-F349-AEE7-4DCF022D50F2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D9B65-F1F2-8244-A932-1D54526D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6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C2AF-90C7-F349-AEE7-4DCF022D50F2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D9B65-F1F2-8244-A932-1D54526D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59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C2AF-90C7-F349-AEE7-4DCF022D50F2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D9B65-F1F2-8244-A932-1D54526D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32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C2AF-90C7-F349-AEE7-4DCF022D50F2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D9B65-F1F2-8244-A932-1D54526D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7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C2AF-90C7-F349-AEE7-4DCF022D50F2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D9B65-F1F2-8244-A932-1D54526D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5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C2AF-90C7-F349-AEE7-4DCF022D50F2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D9B65-F1F2-8244-A932-1D54526D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0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C2AF-90C7-F349-AEE7-4DCF022D50F2}" type="datetimeFigureOut">
              <a:rPr lang="en-US" smtClean="0"/>
              <a:t>11/5/19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D9B65-F1F2-8244-A932-1D54526D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4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C2AF-90C7-F349-AEE7-4DCF022D50F2}" type="datetimeFigureOut">
              <a:rPr lang="en-US" smtClean="0"/>
              <a:t>11/5/19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D9B65-F1F2-8244-A932-1D54526D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3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C2AF-90C7-F349-AEE7-4DCF022D50F2}" type="datetimeFigureOut">
              <a:rPr lang="en-US" smtClean="0"/>
              <a:t>11/5/19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D9B65-F1F2-8244-A932-1D54526D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C2AF-90C7-F349-AEE7-4DCF022D50F2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D9B65-F1F2-8244-A932-1D54526D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C2AF-90C7-F349-AEE7-4DCF022D50F2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D9B65-F1F2-8244-A932-1D54526D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2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C2AF-90C7-F349-AEE7-4DCF022D50F2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D9B65-F1F2-8244-A932-1D54526D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6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a.gov/todayinenergy/detail.php?id=23692" TargetMode="External"/><Relationship Id="rId2" Type="http://schemas.openxmlformats.org/officeDocument/2006/relationships/hyperlink" Target="https://www.ucsusa.org/resources/biodiesel-basic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ia.gov/todayinenergy/detail.php?id=23692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hyperlink" Target="https://www.mdpi.com/2073-4344/9/4/337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hyperlink" Target="https://www.mdpi.com/2073-4344/9/4/33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839" y="854185"/>
            <a:ext cx="8180383" cy="4661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6: Biodiesel basics to sustainability</a:t>
            </a:r>
          </a:p>
          <a:p>
            <a:pPr>
              <a:lnSpc>
                <a:spcPct val="120000"/>
              </a:lnSpc>
            </a:pPr>
            <a:endParaRPr lang="en-US" sz="10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6.1: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Brief overview of biodiesel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6.2: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oil anyway?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6.3: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viscosity problem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6.4: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statistics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6.5: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Transesterification basics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6.6: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‘Renewable diesel’ and ‘bio-jet’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6.7: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sustainability?</a:t>
            </a: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5096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2545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874" y="2622994"/>
            <a:ext cx="856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6.6: ‘Renewable diesel’ and ‘bio-jet’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85827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7436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'Renewable diesel’?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322751"/>
            <a:ext cx="4459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ym typeface="Wingdings"/>
                <a:hlinkClick r:id="rId2"/>
              </a:rPr>
              <a:t>https://www.ucsusa.org/resources/biodiesel-basics</a:t>
            </a:r>
            <a:r>
              <a:rPr lang="en-US" sz="1400" dirty="0">
                <a:sym typeface="Wingdings"/>
              </a:rPr>
              <a:t> (2015)</a:t>
            </a:r>
          </a:p>
          <a:p>
            <a:r>
              <a:rPr lang="en-US" sz="1400" dirty="0">
                <a:hlinkClick r:id="rId3"/>
              </a:rPr>
              <a:t>https://www.eia.gov/todayinenergy/detail.php?id=23692</a:t>
            </a:r>
            <a:r>
              <a:rPr lang="en-US" sz="1400" dirty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747524"/>
            <a:ext cx="8493080" cy="1386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 biodiesel,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renewable diesel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made by chemical modification of bio-oils.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the oxygen atoms are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replaced with hydrogen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it’s then structurally identical to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petro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-diesel.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BB389E-8F92-BF44-AFFD-33102FF0642B}"/>
              </a:ext>
            </a:extLst>
          </p:cNvPr>
          <p:cNvSpPr txBox="1"/>
          <p:nvPr/>
        </p:nvSpPr>
        <p:spPr>
          <a:xfrm>
            <a:off x="228600" y="2328835"/>
            <a:ext cx="8493080" cy="721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related process can be used to make ‘renewable’ jet fuel or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‘bio-jet’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ASTM allows commercial jet fuel to be 50% bio-jet.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C2D456-339F-0040-904B-D03F6BD84CFB}"/>
              </a:ext>
            </a:extLst>
          </p:cNvPr>
          <p:cNvSpPr txBox="1"/>
          <p:nvPr/>
        </p:nvSpPr>
        <p:spPr>
          <a:xfrm>
            <a:off x="228600" y="3243721"/>
            <a:ext cx="8493080" cy="205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Because these fuels are chemically identical to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petro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-fuels they are sometimes referred to as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‘drop-in fuels’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HEFA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hydroprocessed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esters and fatty acids).</a:t>
            </a:r>
            <a:endParaRPr lang="en-US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can be used without any modification of vehicles.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Thus, more easily marketed.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Switching fuels isn’t a hardship.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DBD6D1-EB79-8242-8A73-F9DDAB2C2B07}"/>
              </a:ext>
            </a:extLst>
          </p:cNvPr>
          <p:cNvSpPr txBox="1"/>
          <p:nvPr/>
        </p:nvSpPr>
        <p:spPr>
          <a:xfrm>
            <a:off x="253370" y="5497600"/>
            <a:ext cx="8493080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2014,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global production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HEFAs topped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billion gallons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396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80233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Global growth of HEFA production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65482"/>
            <a:ext cx="4425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2"/>
              </a:rPr>
              <a:t>https://www.eia.gov/todayinenergy/detail.php?id=23692</a:t>
            </a:r>
            <a:r>
              <a:rPr lang="en-US" sz="1400" dirty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747524"/>
            <a:ext cx="8493080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globally, 10 plants that produced HEFA</a:t>
            </a:r>
          </a:p>
        </p:txBody>
      </p:sp>
      <p:pic>
        <p:nvPicPr>
          <p:cNvPr id="1028" name="Picture 4" descr="graph of global renewable diesel production, as explained in the article text">
            <a:extLst>
              <a:ext uri="{FF2B5EF4-FFF2-40B4-BE49-F238E27FC236}">
                <a16:creationId xmlns:a16="http://schemas.microsoft.com/office/drawing/2014/main" id="{DD421294-A05C-D248-8233-4704B4F94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24348"/>
            <a:ext cx="8700510" cy="4396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8B6E369-5765-0B45-A556-D5DC925CBEBA}"/>
              </a:ext>
            </a:extLst>
          </p:cNvPr>
          <p:cNvSpPr txBox="1"/>
          <p:nvPr/>
        </p:nvSpPr>
        <p:spPr>
          <a:xfrm>
            <a:off x="228600" y="1241926"/>
            <a:ext cx="8493080" cy="721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Major producers: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ENI (Italy), Total (France), Neste (Finland), Diamond Green Diesel (US),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Preem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(Sweden)</a:t>
            </a:r>
          </a:p>
        </p:txBody>
      </p:sp>
    </p:spTree>
    <p:extLst>
      <p:ext uri="{BB962C8B-B14F-4D97-AF65-F5344CB8AC3E}">
        <p14:creationId xmlns:p14="http://schemas.microsoft.com/office/powerpoint/2010/main" val="2067960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3692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Making HEFAs?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278401"/>
            <a:ext cx="3494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Neste Renewable Diesel Handbook </a:t>
            </a:r>
          </a:p>
          <a:p>
            <a:r>
              <a:rPr lang="en-US" sz="1400" dirty="0">
                <a:hlinkClick r:id="rId2"/>
              </a:rPr>
              <a:t>https://www.mdpi.com/2073-4344/9/4/337</a:t>
            </a:r>
            <a:r>
              <a:rPr lang="en-US" sz="1400" dirty="0"/>
              <a:t>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747524"/>
            <a:ext cx="8493080" cy="1054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Hydrotreated vegetable oil (HVO)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produced by reacting vegetable oil with hydrogen in the presence of a catalyst.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process removes oxygen and product is identical to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petro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-oil.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1F6689-58A5-B54C-8E62-5D7C54F9FA88}"/>
              </a:ext>
            </a:extLst>
          </p:cNvPr>
          <p:cNvSpPr txBox="1"/>
          <p:nvPr/>
        </p:nvSpPr>
        <p:spPr>
          <a:xfrm>
            <a:off x="228600" y="1863511"/>
            <a:ext cx="8493080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Hydrogen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can be derived from natural gas, biomass or biogas.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7A6BE1-245C-1C43-B731-CB5724A777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545" y="2473073"/>
            <a:ext cx="7784594" cy="363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62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5933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HEFA and other products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278401"/>
            <a:ext cx="3494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Neste Renewable Diesel Handbook </a:t>
            </a:r>
          </a:p>
          <a:p>
            <a:r>
              <a:rPr lang="en-US" sz="1400" dirty="0">
                <a:hlinkClick r:id="rId2"/>
              </a:rPr>
              <a:t>https://www.mdpi.com/2073-4344/9/4/337</a:t>
            </a:r>
            <a:r>
              <a:rPr lang="en-US" sz="1400" dirty="0"/>
              <a:t>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747524"/>
            <a:ext cx="8493080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 options produce slightly different products.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F85BC5-8D41-FD4F-B8D0-141CE56C4C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294" y="1136990"/>
            <a:ext cx="8591214" cy="5162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924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354</Words>
  <Application>Microsoft Macintosh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2019-11-05T13:48:21Z</dcterms:created>
  <dcterms:modified xsi:type="dcterms:W3CDTF">2019-11-05T13:49:32Z</dcterms:modified>
</cp:coreProperties>
</file>