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409" r:id="rId3"/>
    <p:sldId id="259" r:id="rId4"/>
    <p:sldId id="304" r:id="rId5"/>
    <p:sldId id="305" r:id="rId6"/>
    <p:sldId id="306" r:id="rId7"/>
    <p:sldId id="307" r:id="rId8"/>
    <p:sldId id="308" r:id="rId9"/>
    <p:sldId id="309" r:id="rId10"/>
    <p:sldId id="310" r:id="rId11"/>
    <p:sldId id="311" r:id="rId12"/>
    <p:sldId id="312" r:id="rId13"/>
    <p:sldId id="313" r:id="rId14"/>
    <p:sldId id="355" r:id="rId15"/>
    <p:sldId id="314" r:id="rId16"/>
    <p:sldId id="315" r:id="rId17"/>
    <p:sldId id="263" r:id="rId18"/>
    <p:sldId id="385" r:id="rId19"/>
    <p:sldId id="386" r:id="rId20"/>
    <p:sldId id="414" r:id="rId21"/>
    <p:sldId id="387" r:id="rId22"/>
    <p:sldId id="264" r:id="rId23"/>
    <p:sldId id="415" r:id="rId24"/>
    <p:sldId id="410" r:id="rId25"/>
    <p:sldId id="272" r:id="rId26"/>
    <p:sldId id="273" r:id="rId27"/>
    <p:sldId id="413" r:id="rId28"/>
    <p:sldId id="416" r:id="rId29"/>
    <p:sldId id="417" r:id="rId30"/>
    <p:sldId id="420" r:id="rId31"/>
    <p:sldId id="422" r:id="rId32"/>
    <p:sldId id="431" r:id="rId33"/>
    <p:sldId id="421" r:id="rId34"/>
    <p:sldId id="418" r:id="rId35"/>
    <p:sldId id="432" r:id="rId36"/>
    <p:sldId id="419" r:id="rId37"/>
    <p:sldId id="429" r:id="rId38"/>
    <p:sldId id="430" r:id="rId39"/>
    <p:sldId id="423" r:id="rId40"/>
    <p:sldId id="433" r:id="rId41"/>
    <p:sldId id="424" r:id="rId42"/>
    <p:sldId id="434" r:id="rId43"/>
    <p:sldId id="435" r:id="rId44"/>
    <p:sldId id="426" r:id="rId45"/>
    <p:sldId id="425" r:id="rId46"/>
    <p:sldId id="436" r:id="rId47"/>
    <p:sldId id="437" r:id="rId48"/>
    <p:sldId id="427" r:id="rId49"/>
    <p:sldId id="428" r:id="rId50"/>
    <p:sldId id="439" r:id="rId51"/>
    <p:sldId id="441" r:id="rId52"/>
    <p:sldId id="440" r:id="rId53"/>
    <p:sldId id="442" r:id="rId54"/>
    <p:sldId id="411" r:id="rId55"/>
    <p:sldId id="297" r:id="rId56"/>
    <p:sldId id="298" r:id="rId57"/>
    <p:sldId id="358" r:id="rId58"/>
    <p:sldId id="359" r:id="rId59"/>
    <p:sldId id="271" r:id="rId60"/>
    <p:sldId id="354" r:id="rId61"/>
    <p:sldId id="299" r:id="rId62"/>
    <p:sldId id="300" r:id="rId63"/>
    <p:sldId id="301" r:id="rId64"/>
    <p:sldId id="302" r:id="rId65"/>
    <p:sldId id="353" r:id="rId66"/>
    <p:sldId id="438" r:id="rId67"/>
    <p:sldId id="412" r:id="rId68"/>
    <p:sldId id="376" r:id="rId69"/>
    <p:sldId id="377"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0432FF"/>
    <a:srgbClr val="7A8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11"/>
    <p:restoredTop sz="94663"/>
  </p:normalViewPr>
  <p:slideViewPr>
    <p:cSldViewPr snapToGrid="0" snapToObjects="1">
      <p:cViewPr varScale="1">
        <p:scale>
          <a:sx n="93" d="100"/>
          <a:sy n="93" d="100"/>
        </p:scale>
        <p:origin x="200" y="7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BE3C0E-627F-0C45-938D-0E9196CD8E6D}" type="datetimeFigureOut">
              <a:rPr lang="en-US" smtClean="0"/>
              <a:t>10/29/19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41DEA-A8E9-7B41-B2B3-DBEDED8FC071}" type="slidenum">
              <a:rPr lang="en-US" smtClean="0"/>
              <a:t>‹#›</a:t>
            </a:fld>
            <a:endParaRPr lang="en-US"/>
          </a:p>
        </p:txBody>
      </p:sp>
    </p:spTree>
    <p:extLst>
      <p:ext uri="{BB962C8B-B14F-4D97-AF65-F5344CB8AC3E}">
        <p14:creationId xmlns:p14="http://schemas.microsoft.com/office/powerpoint/2010/main" val="1815392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E3C0E-627F-0C45-938D-0E9196CD8E6D}" type="datetimeFigureOut">
              <a:rPr lang="en-US" smtClean="0"/>
              <a:t>10/29/19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41DEA-A8E9-7B41-B2B3-DBEDED8FC071}" type="slidenum">
              <a:rPr lang="en-US" smtClean="0"/>
              <a:t>‹#›</a:t>
            </a:fld>
            <a:endParaRPr lang="en-US"/>
          </a:p>
        </p:txBody>
      </p:sp>
    </p:spTree>
    <p:extLst>
      <p:ext uri="{BB962C8B-B14F-4D97-AF65-F5344CB8AC3E}">
        <p14:creationId xmlns:p14="http://schemas.microsoft.com/office/powerpoint/2010/main" val="3947246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E3C0E-627F-0C45-938D-0E9196CD8E6D}" type="datetimeFigureOut">
              <a:rPr lang="en-US" smtClean="0"/>
              <a:t>10/29/19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41DEA-A8E9-7B41-B2B3-DBEDED8FC071}" type="slidenum">
              <a:rPr lang="en-US" smtClean="0"/>
              <a:t>‹#›</a:t>
            </a:fld>
            <a:endParaRPr lang="en-US"/>
          </a:p>
        </p:txBody>
      </p:sp>
    </p:spTree>
    <p:extLst>
      <p:ext uri="{BB962C8B-B14F-4D97-AF65-F5344CB8AC3E}">
        <p14:creationId xmlns:p14="http://schemas.microsoft.com/office/powerpoint/2010/main" val="4177198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E3C0E-627F-0C45-938D-0E9196CD8E6D}" type="datetimeFigureOut">
              <a:rPr lang="en-US" smtClean="0"/>
              <a:t>10/29/19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41DEA-A8E9-7B41-B2B3-DBEDED8FC071}" type="slidenum">
              <a:rPr lang="en-US" smtClean="0"/>
              <a:t>‹#›</a:t>
            </a:fld>
            <a:endParaRPr lang="en-US"/>
          </a:p>
        </p:txBody>
      </p:sp>
    </p:spTree>
    <p:extLst>
      <p:ext uri="{BB962C8B-B14F-4D97-AF65-F5344CB8AC3E}">
        <p14:creationId xmlns:p14="http://schemas.microsoft.com/office/powerpoint/2010/main" val="2548990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BE3C0E-627F-0C45-938D-0E9196CD8E6D}" type="datetimeFigureOut">
              <a:rPr lang="en-US" smtClean="0"/>
              <a:t>10/29/19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41DEA-A8E9-7B41-B2B3-DBEDED8FC071}" type="slidenum">
              <a:rPr lang="en-US" smtClean="0"/>
              <a:t>‹#›</a:t>
            </a:fld>
            <a:endParaRPr lang="en-US"/>
          </a:p>
        </p:txBody>
      </p:sp>
    </p:spTree>
    <p:extLst>
      <p:ext uri="{BB962C8B-B14F-4D97-AF65-F5344CB8AC3E}">
        <p14:creationId xmlns:p14="http://schemas.microsoft.com/office/powerpoint/2010/main" val="2262341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BE3C0E-627F-0C45-938D-0E9196CD8E6D}" type="datetimeFigureOut">
              <a:rPr lang="en-US" smtClean="0"/>
              <a:t>10/29/19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41DEA-A8E9-7B41-B2B3-DBEDED8FC071}" type="slidenum">
              <a:rPr lang="en-US" smtClean="0"/>
              <a:t>‹#›</a:t>
            </a:fld>
            <a:endParaRPr lang="en-US"/>
          </a:p>
        </p:txBody>
      </p:sp>
    </p:spTree>
    <p:extLst>
      <p:ext uri="{BB962C8B-B14F-4D97-AF65-F5344CB8AC3E}">
        <p14:creationId xmlns:p14="http://schemas.microsoft.com/office/powerpoint/2010/main" val="2864813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BE3C0E-627F-0C45-938D-0E9196CD8E6D}" type="datetimeFigureOut">
              <a:rPr lang="en-US" smtClean="0"/>
              <a:t>10/29/19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941DEA-A8E9-7B41-B2B3-DBEDED8FC071}" type="slidenum">
              <a:rPr lang="en-US" smtClean="0"/>
              <a:t>‹#›</a:t>
            </a:fld>
            <a:endParaRPr lang="en-US"/>
          </a:p>
        </p:txBody>
      </p:sp>
    </p:spTree>
    <p:extLst>
      <p:ext uri="{BB962C8B-B14F-4D97-AF65-F5344CB8AC3E}">
        <p14:creationId xmlns:p14="http://schemas.microsoft.com/office/powerpoint/2010/main" val="1041981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BE3C0E-627F-0C45-938D-0E9196CD8E6D}" type="datetimeFigureOut">
              <a:rPr lang="en-US" smtClean="0"/>
              <a:t>10/29/19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941DEA-A8E9-7B41-B2B3-DBEDED8FC071}" type="slidenum">
              <a:rPr lang="en-US" smtClean="0"/>
              <a:t>‹#›</a:t>
            </a:fld>
            <a:endParaRPr lang="en-US"/>
          </a:p>
        </p:txBody>
      </p:sp>
    </p:spTree>
    <p:extLst>
      <p:ext uri="{BB962C8B-B14F-4D97-AF65-F5344CB8AC3E}">
        <p14:creationId xmlns:p14="http://schemas.microsoft.com/office/powerpoint/2010/main" val="1293039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E3C0E-627F-0C45-938D-0E9196CD8E6D}" type="datetimeFigureOut">
              <a:rPr lang="en-US" smtClean="0"/>
              <a:t>10/29/19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941DEA-A8E9-7B41-B2B3-DBEDED8FC071}" type="slidenum">
              <a:rPr lang="en-US" smtClean="0"/>
              <a:t>‹#›</a:t>
            </a:fld>
            <a:endParaRPr lang="en-US"/>
          </a:p>
        </p:txBody>
      </p:sp>
    </p:spTree>
    <p:extLst>
      <p:ext uri="{BB962C8B-B14F-4D97-AF65-F5344CB8AC3E}">
        <p14:creationId xmlns:p14="http://schemas.microsoft.com/office/powerpoint/2010/main" val="1731776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E3C0E-627F-0C45-938D-0E9196CD8E6D}" type="datetimeFigureOut">
              <a:rPr lang="en-US" smtClean="0"/>
              <a:t>10/29/19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41DEA-A8E9-7B41-B2B3-DBEDED8FC071}" type="slidenum">
              <a:rPr lang="en-US" smtClean="0"/>
              <a:t>‹#›</a:t>
            </a:fld>
            <a:endParaRPr lang="en-US"/>
          </a:p>
        </p:txBody>
      </p:sp>
    </p:spTree>
    <p:extLst>
      <p:ext uri="{BB962C8B-B14F-4D97-AF65-F5344CB8AC3E}">
        <p14:creationId xmlns:p14="http://schemas.microsoft.com/office/powerpoint/2010/main" val="29054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E3C0E-627F-0C45-938D-0E9196CD8E6D}" type="datetimeFigureOut">
              <a:rPr lang="en-US" smtClean="0"/>
              <a:t>10/29/19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41DEA-A8E9-7B41-B2B3-DBEDED8FC071}" type="slidenum">
              <a:rPr lang="en-US" smtClean="0"/>
              <a:t>‹#›</a:t>
            </a:fld>
            <a:endParaRPr lang="en-US"/>
          </a:p>
        </p:txBody>
      </p:sp>
    </p:spTree>
    <p:extLst>
      <p:ext uri="{BB962C8B-B14F-4D97-AF65-F5344CB8AC3E}">
        <p14:creationId xmlns:p14="http://schemas.microsoft.com/office/powerpoint/2010/main" val="549160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BE3C0E-627F-0C45-938D-0E9196CD8E6D}" type="datetimeFigureOut">
              <a:rPr lang="en-US" smtClean="0"/>
              <a:t>10/29/19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41DEA-A8E9-7B41-B2B3-DBEDED8FC071}" type="slidenum">
              <a:rPr lang="en-US" smtClean="0"/>
              <a:t>‹#›</a:t>
            </a:fld>
            <a:endParaRPr lang="en-US"/>
          </a:p>
        </p:txBody>
      </p:sp>
    </p:spTree>
    <p:extLst>
      <p:ext uri="{BB962C8B-B14F-4D97-AF65-F5344CB8AC3E}">
        <p14:creationId xmlns:p14="http://schemas.microsoft.com/office/powerpoint/2010/main" val="1623895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google.com/url?sa=i&amp;rct=j&amp;q=&amp;esrc=s&amp;source=images&amp;cd=&amp;ved=2ahUKEwiBxYGs5K_lAhXMUt8KHb7NC5EQjRx6BAgBEAQ&amp;url=https%3A%2F%2Fwww.agrifarming.in%2Fmustard-farming-information&amp;psig=AOvVaw1ebMsolhzcIVxLR7bgGY4a&amp;ust=1571830841210155"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microbewiki.kenyon.edu/images/7/72/Fig.2_Chlorella.jpeg" TargetMode="Externa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microbewiki.kenyon.edu/images/3/30/Fig.4_meta.path.algae.pn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hyperlink" Target="https://farm-energy.extension.org/algae-for-biofuel-production/"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s://www.greentechmedia.com/articles/read/lessons-from-the-great-algae-biofuel-bubble"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e-education.psu.edu/egee439/node/694"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www.e-education.psu.edu/egee439/node/694" TargetMode="External"/><Relationship Id="rId2" Type="http://schemas.openxmlformats.org/officeDocument/2006/relationships/hyperlink" Target="https://farm-energy.extension.org/algae-for-biofuel-production/" TargetMode="External"/><Relationship Id="rId1" Type="http://schemas.openxmlformats.org/officeDocument/2006/relationships/slideLayout" Target="../slideLayouts/slideLayout1.xml"/><Relationship Id="rId5" Type="http://schemas.openxmlformats.org/officeDocument/2006/relationships/hyperlink" Target="https://www.youtube.com/watch?v=QIyC7b0P-ng" TargetMode="Externa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e-education.psu.edu/egee439/node/692" TargetMode="External"/><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e-education.psu.edu/egee439/node/692"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farm-energy.extension.org/algae-for-biofuel-production/" TargetMode="External"/><Relationship Id="rId1" Type="http://schemas.openxmlformats.org/officeDocument/2006/relationships/slideLayout" Target="../slideLayouts/slideLayout1.xml"/><Relationship Id="rId4" Type="http://schemas.openxmlformats.org/officeDocument/2006/relationships/hyperlink" Target="https://www.youtube.com/watch?v=gA9LMjHoh_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s://www.e-education.psu.edu/egee439/node/695"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www.e-education.psu.edu/egee439/node/695" TargetMode="External"/><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farm-energy.extension.org/algae-for-biofuel-production/" TargetMode="External"/><Relationship Id="rId1" Type="http://schemas.openxmlformats.org/officeDocument/2006/relationships/slideLayout" Target="../slideLayouts/slideLayout1.xml"/><Relationship Id="rId4" Type="http://schemas.openxmlformats.org/officeDocument/2006/relationships/hyperlink" Target="https://www.youtube.com/watch?v=PQt1jkrHzoA"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e-education.psu.edu/egee439/node/695" TargetMode="External"/><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hyperlink" Target="https://farm-energy.extension.org/algae-for-biofuel-production/"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e-education.psu.edu/egee439/node/696"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www.semanticscholar.org/paper/Modeling-and-Control-of-Algae-Harvesting%2C-and-(HDD)-Li/1cdcd062d38fc2997edad2972cbf252253615d91" TargetMode="External"/><Relationship Id="rId2" Type="http://schemas.openxmlformats.org/officeDocument/2006/relationships/hyperlink" Target="https://www.e-education.psu.edu/egee439/node/696" TargetMode="Externa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2" Type="http://schemas.openxmlformats.org/officeDocument/2006/relationships/hyperlink" Target="https://www.e-education.psu.edu/egee439/node/696"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s://farm-energy.extension.org/algae-for-biofuel-production/"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hyperlink" Target="https://farm-energy.extension.org/algae-for-biofuel-production/"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hyperlink" Target="https://www.greentechmedia.com/articles/read/lessons-from-the-great-algae-biofuel-bubble"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www.greentechmedia.com/articles/read/lessons-from-the-great-algae-biofuel-bubble" TargetMode="External"/><Relationship Id="rId2" Type="http://schemas.openxmlformats.org/officeDocument/2006/relationships/hyperlink" Target="https://www.forbes.com/sites/rrapier/2018/10/22/an-algal-biofuel-obituary/#64e930b76fb4"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hyperlink" Target="https://www.greentechmedia.com/articles/read/lessons-from-the-great-algae-biofuel-bubble"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hyperlink" Target="https://www.weforum.org/agenda/2016/05/why-are-algal-biofuels-in-decline"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www.sciencedirect.com/science/article/pii/S096085241001792X" TargetMode="External"/><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Calibri"/>
            </a:endParaRPr>
          </a:p>
        </p:txBody>
      </p:sp>
      <p:sp>
        <p:nvSpPr>
          <p:cNvPr id="6" name="TextBox 5"/>
          <p:cNvSpPr txBox="1"/>
          <p:nvPr/>
        </p:nvSpPr>
        <p:spPr>
          <a:xfrm>
            <a:off x="356839" y="854185"/>
            <a:ext cx="8180383" cy="5142113"/>
          </a:xfrm>
          <a:prstGeom prst="rect">
            <a:avLst/>
          </a:prstGeom>
          <a:noFill/>
        </p:spPr>
        <p:txBody>
          <a:bodyPr wrap="square" rtlCol="0">
            <a:spAutoFit/>
          </a:bodyPr>
          <a:lstStyle/>
          <a:p>
            <a:pPr>
              <a:lnSpc>
                <a:spcPct val="120000"/>
              </a:lnSpc>
            </a:pPr>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Module 7: Biodiesel feedstock materials, </a:t>
            </a:r>
            <a:b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                  processing and production</a:t>
            </a:r>
          </a:p>
          <a:p>
            <a:pPr>
              <a:lnSpc>
                <a:spcPct val="120000"/>
              </a:lnSpc>
            </a:pPr>
            <a:endParaRPr lang="en-US" sz="10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7.1: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Biodiesel feedstock sources and crops</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7.2: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Cultivation and harvesting in New England</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7.3: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Oil extraction</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7.4: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Algal biodiesel?</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7.5: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Transesterification</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7.6: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Small-scale (on-farm) production</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7.7: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Larger scale production</a:t>
            </a:r>
          </a:p>
        </p:txBody>
      </p:sp>
      <p:sp>
        <p:nvSpPr>
          <p:cNvPr id="8" name="TextBox 7"/>
          <p:cNvSpPr txBox="1"/>
          <p:nvPr/>
        </p:nvSpPr>
        <p:spPr>
          <a:xfrm>
            <a:off x="228600" y="49316"/>
            <a:ext cx="509626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MEC 3040: Bioenergy</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51882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2398413" cy="584775"/>
          </a:xfrm>
          <a:prstGeom prst="rect">
            <a:avLst/>
          </a:prstGeom>
          <a:noFill/>
        </p:spPr>
        <p:txBody>
          <a:bodyPr wrap="none" rtlCol="0">
            <a:spAutoFit/>
          </a:bodyPr>
          <a:lstStyle/>
          <a:p>
            <a:pPr defTabSz="914400"/>
            <a:r>
              <a:rPr lang="en-US" sz="3200" b="1" dirty="0">
                <a:solidFill>
                  <a:srgbClr val="FFFFFF"/>
                </a:solidFill>
                <a:latin typeface="Verdana" panose="020B0604030504040204" pitchFamily="34" charset="0"/>
                <a:ea typeface="Verdana" panose="020B0604030504040204" pitchFamily="34" charset="0"/>
                <a:cs typeface="Verdana" panose="020B0604030504040204" pitchFamily="34" charset="0"/>
              </a:rPr>
              <a:t>Safflower</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7" name="TextBox 16"/>
          <p:cNvSpPr txBox="1"/>
          <p:nvPr/>
        </p:nvSpPr>
        <p:spPr>
          <a:xfrm>
            <a:off x="228599" y="943502"/>
            <a:ext cx="8393289" cy="3122521"/>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Safflower:</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Safflower is a thistle-like plant.</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Grows where wheat and barley grow.</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Yields 83 gallons per acre.</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High in unsaturated fatty acids.</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Used in cooking, candles, paints,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varnishes and linoleum.</a:t>
            </a:r>
          </a:p>
        </p:txBody>
      </p:sp>
      <p:sp>
        <p:nvSpPr>
          <p:cNvPr id="12" name="TextBox 11"/>
          <p:cNvSpPr txBox="1"/>
          <p:nvPr/>
        </p:nvSpPr>
        <p:spPr>
          <a:xfrm>
            <a:off x="5588000" y="5969000"/>
            <a:ext cx="761296" cy="369332"/>
          </a:xfrm>
          <a:prstGeom prst="rect">
            <a:avLst/>
          </a:prstGeom>
          <a:noFill/>
        </p:spPr>
        <p:txBody>
          <a:bodyPr wrap="none" rtlCol="0">
            <a:spAutoFit/>
          </a:bodyPr>
          <a:lstStyle/>
          <a:p>
            <a:r>
              <a:rPr lang="en-US" dirty="0">
                <a:solidFill>
                  <a:srgbClr val="FF0000"/>
                </a:solidFill>
              </a:rPr>
              <a:t>Image</a:t>
            </a:r>
          </a:p>
        </p:txBody>
      </p:sp>
      <p:pic>
        <p:nvPicPr>
          <p:cNvPr id="3" name="Picture 2" descr="Screen Shot 2016-11-27 at 10.37.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6341" y="889013"/>
            <a:ext cx="3692769" cy="5780827"/>
          </a:xfrm>
          <a:prstGeom prst="rect">
            <a:avLst/>
          </a:prstGeom>
        </p:spPr>
      </p:pic>
    </p:spTree>
    <p:extLst>
      <p:ext uri="{BB962C8B-B14F-4D97-AF65-F5344CB8AC3E}">
        <p14:creationId xmlns:p14="http://schemas.microsoft.com/office/powerpoint/2010/main" val="623549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2061783" cy="584775"/>
          </a:xfrm>
          <a:prstGeom prst="rect">
            <a:avLst/>
          </a:prstGeom>
          <a:noFill/>
        </p:spPr>
        <p:txBody>
          <a:bodyPr wrap="none" rtlCol="0">
            <a:spAutoFit/>
          </a:bodyPr>
          <a:lstStyle/>
          <a:p>
            <a:pPr defTabSz="914400"/>
            <a:r>
              <a:rPr lang="en-US" sz="3200" b="1" dirty="0">
                <a:solidFill>
                  <a:srgbClr val="FFFFFF"/>
                </a:solidFill>
                <a:latin typeface="Verdana" panose="020B0604030504040204" pitchFamily="34" charset="0"/>
                <a:ea typeface="Verdana" panose="020B0604030504040204" pitchFamily="34" charset="0"/>
                <a:cs typeface="Verdana" panose="020B0604030504040204" pitchFamily="34" charset="0"/>
              </a:rPr>
              <a:t>Mustard</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7" name="TextBox 16"/>
          <p:cNvSpPr txBox="1"/>
          <p:nvPr/>
        </p:nvSpPr>
        <p:spPr>
          <a:xfrm>
            <a:off x="228599" y="943502"/>
            <a:ext cx="8393289" cy="1776127"/>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Mustard:</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Grown for their greens and their seed.</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Yields 61 gallons per acre.</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Meal is fed to animals, used in fertilizers and organic pesticides.</a:t>
            </a:r>
          </a:p>
        </p:txBody>
      </p:sp>
      <p:pic>
        <p:nvPicPr>
          <p:cNvPr id="21506" name="Picture 2" descr="Image result for mustard crop">
            <a:hlinkClick r:id="rId2"/>
            <a:extLst>
              <a:ext uri="{FF2B5EF4-FFF2-40B4-BE49-F238E27FC236}">
                <a16:creationId xmlns:a16="http://schemas.microsoft.com/office/drawing/2014/main" id="{015D247D-AD9A-8D43-832C-BBB02F961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295" y="2928691"/>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72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2151551" cy="584775"/>
          </a:xfrm>
          <a:prstGeom prst="rect">
            <a:avLst/>
          </a:prstGeom>
          <a:noFill/>
        </p:spPr>
        <p:txBody>
          <a:bodyPr wrap="none" rtlCol="0">
            <a:spAutoFit/>
          </a:bodyPr>
          <a:lstStyle/>
          <a:p>
            <a:pPr defTabSz="914400"/>
            <a:r>
              <a:rPr lang="en-US" sz="3200" b="1" dirty="0">
                <a:solidFill>
                  <a:srgbClr val="FFFFFF"/>
                </a:solidFill>
                <a:latin typeface="Verdana" panose="020B0604030504040204" pitchFamily="34" charset="0"/>
                <a:ea typeface="Verdana" panose="020B0604030504040204" pitchFamily="34" charset="0"/>
                <a:cs typeface="Verdana" panose="020B0604030504040204" pitchFamily="34" charset="0"/>
              </a:rPr>
              <a:t>Soybean</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7" name="TextBox 16"/>
          <p:cNvSpPr txBox="1"/>
          <p:nvPr/>
        </p:nvSpPr>
        <p:spPr>
          <a:xfrm>
            <a:off x="228599" y="943502"/>
            <a:ext cx="8393289" cy="4784515"/>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Soy:</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One of the world’s most critical sources of oil &amp; proteins.</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Soy is the most common crop in the US &amp; grown around the world.</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Yields 48 gallons per acre.</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Oil is used in foods, paints, linoleum, inks, soaps, insecticides, etc.,.</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Meal is a valuable feed for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animals and people.</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Though most US biodiesel is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made from soy oil, it’s not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most economic way to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make biodiesel.</a:t>
            </a:r>
          </a:p>
        </p:txBody>
      </p:sp>
      <p:sp>
        <p:nvSpPr>
          <p:cNvPr id="12" name="TextBox 11"/>
          <p:cNvSpPr txBox="1"/>
          <p:nvPr/>
        </p:nvSpPr>
        <p:spPr>
          <a:xfrm>
            <a:off x="5588000" y="5969000"/>
            <a:ext cx="761296" cy="369332"/>
          </a:xfrm>
          <a:prstGeom prst="rect">
            <a:avLst/>
          </a:prstGeom>
          <a:noFill/>
        </p:spPr>
        <p:txBody>
          <a:bodyPr wrap="none" rtlCol="0">
            <a:spAutoFit/>
          </a:bodyPr>
          <a:lstStyle/>
          <a:p>
            <a:r>
              <a:rPr lang="en-US" dirty="0">
                <a:solidFill>
                  <a:srgbClr val="FF0000"/>
                </a:solidFill>
              </a:rPr>
              <a:t>Image</a:t>
            </a:r>
          </a:p>
        </p:txBody>
      </p:sp>
      <p:pic>
        <p:nvPicPr>
          <p:cNvPr id="3" name="Picture 2" descr="Screen Shot 2016-11-27 at 6.00.27 PM.png"/>
          <p:cNvPicPr>
            <a:picLocks noChangeAspect="1"/>
          </p:cNvPicPr>
          <p:nvPr/>
        </p:nvPicPr>
        <p:blipFill rotWithShape="1">
          <a:blip r:embed="rId2">
            <a:extLst>
              <a:ext uri="{28A0092B-C50C-407E-A947-70E740481C1C}">
                <a14:useLocalDpi xmlns:a14="http://schemas.microsoft.com/office/drawing/2010/main" val="0"/>
              </a:ext>
            </a:extLst>
          </a:blip>
          <a:srcRect r="1497"/>
          <a:stretch/>
        </p:blipFill>
        <p:spPr>
          <a:xfrm>
            <a:off x="4072789" y="3731818"/>
            <a:ext cx="4758977" cy="2972435"/>
          </a:xfrm>
          <a:prstGeom prst="rect">
            <a:avLst/>
          </a:prstGeom>
        </p:spPr>
      </p:pic>
    </p:spTree>
    <p:extLst>
      <p:ext uri="{BB962C8B-B14F-4D97-AF65-F5344CB8AC3E}">
        <p14:creationId xmlns:p14="http://schemas.microsoft.com/office/powerpoint/2010/main" val="3727123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1258678" cy="584775"/>
          </a:xfrm>
          <a:prstGeom prst="rect">
            <a:avLst/>
          </a:prstGeom>
          <a:noFill/>
        </p:spPr>
        <p:txBody>
          <a:bodyPr wrap="none" rtlCol="0">
            <a:spAutoFit/>
          </a:bodyPr>
          <a:lstStyle/>
          <a:p>
            <a:pPr defTabSz="914400"/>
            <a:r>
              <a:rPr lang="en-US" sz="3200" b="1" dirty="0">
                <a:solidFill>
                  <a:srgbClr val="FFFFFF"/>
                </a:solidFill>
                <a:latin typeface="Verdana" panose="020B0604030504040204" pitchFamily="34" charset="0"/>
                <a:ea typeface="Verdana" panose="020B0604030504040204" pitchFamily="34" charset="0"/>
                <a:cs typeface="Verdana" panose="020B0604030504040204" pitchFamily="34" charset="0"/>
              </a:rPr>
              <a:t>Corn</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7" name="TextBox 16"/>
          <p:cNvSpPr txBox="1"/>
          <p:nvPr/>
        </p:nvSpPr>
        <p:spPr>
          <a:xfrm>
            <a:off x="228599" y="943502"/>
            <a:ext cx="8393289" cy="1755994"/>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Corn (maize):</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Now a staple crop around the world.</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Yields 18 gallons per acre.</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Useful in the sense that it is very abundant.</a:t>
            </a:r>
          </a:p>
        </p:txBody>
      </p:sp>
      <p:sp>
        <p:nvSpPr>
          <p:cNvPr id="12" name="TextBox 11"/>
          <p:cNvSpPr txBox="1"/>
          <p:nvPr/>
        </p:nvSpPr>
        <p:spPr>
          <a:xfrm>
            <a:off x="5588000" y="5969000"/>
            <a:ext cx="761296" cy="369332"/>
          </a:xfrm>
          <a:prstGeom prst="rect">
            <a:avLst/>
          </a:prstGeom>
          <a:noFill/>
        </p:spPr>
        <p:txBody>
          <a:bodyPr wrap="none" rtlCol="0">
            <a:spAutoFit/>
          </a:bodyPr>
          <a:lstStyle/>
          <a:p>
            <a:r>
              <a:rPr lang="en-US" dirty="0">
                <a:solidFill>
                  <a:srgbClr val="FF0000"/>
                </a:solidFill>
              </a:rPr>
              <a:t>Image</a:t>
            </a:r>
          </a:p>
        </p:txBody>
      </p:sp>
      <p:pic>
        <p:nvPicPr>
          <p:cNvPr id="3" name="Picture 2" descr="Screen Shot 2016-11-27 at 11.01.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8390" y="2729407"/>
            <a:ext cx="5309084" cy="3973978"/>
          </a:xfrm>
          <a:prstGeom prst="rect">
            <a:avLst/>
          </a:prstGeom>
        </p:spPr>
      </p:pic>
    </p:spTree>
    <p:extLst>
      <p:ext uri="{BB962C8B-B14F-4D97-AF65-F5344CB8AC3E}">
        <p14:creationId xmlns:p14="http://schemas.microsoft.com/office/powerpoint/2010/main" val="3386889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407355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TAG composition</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rot="16200000">
            <a:off x="7887869" y="5687214"/>
            <a:ext cx="2113717" cy="307777"/>
          </a:xfrm>
          <a:prstGeom prst="rect">
            <a:avLst/>
          </a:prstGeom>
          <a:noFill/>
        </p:spPr>
        <p:txBody>
          <a:bodyPr wrap="none" rtlCol="0">
            <a:spAutoFit/>
          </a:bodyPr>
          <a:lstStyle/>
          <a:p>
            <a:r>
              <a:rPr lang="en-US" sz="1400" dirty="0" err="1">
                <a:sym typeface="Wingdings"/>
              </a:rPr>
              <a:t>Pahl</a:t>
            </a:r>
            <a:r>
              <a:rPr lang="en-US" sz="1400" dirty="0">
                <a:sym typeface="Wingdings"/>
              </a:rPr>
              <a:t> (2005); </a:t>
            </a:r>
            <a:r>
              <a:rPr lang="en-US" sz="1400" dirty="0" err="1">
                <a:sym typeface="Wingdings"/>
              </a:rPr>
              <a:t>Dahiya</a:t>
            </a:r>
            <a:r>
              <a:rPr lang="en-US" sz="1400" dirty="0">
                <a:sym typeface="Wingdings"/>
              </a:rPr>
              <a:t> (2015)</a:t>
            </a:r>
            <a:endParaRPr lang="en-US" sz="1400" dirty="0"/>
          </a:p>
        </p:txBody>
      </p:sp>
      <p:sp>
        <p:nvSpPr>
          <p:cNvPr id="17" name="TextBox 16"/>
          <p:cNvSpPr txBox="1"/>
          <p:nvPr/>
        </p:nvSpPr>
        <p:spPr>
          <a:xfrm>
            <a:off x="214488" y="717726"/>
            <a:ext cx="8393289" cy="747897"/>
          </a:xfrm>
          <a:prstGeom prst="rect">
            <a:avLst/>
          </a:prstGeom>
          <a:noFill/>
        </p:spPr>
        <p:txBody>
          <a:bodyPr wrap="square" rtlCol="0">
            <a:spAutoFit/>
          </a:bodyPr>
          <a:lstStyle/>
          <a:p>
            <a:pPr>
              <a:lnSpc>
                <a:spcPct val="120000"/>
              </a:lnSpc>
            </a:pP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Triacylglycerols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have three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fatty acid chains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and the identity (or chemical composition) of those FAs varies with the source of the oil.</a:t>
            </a:r>
          </a:p>
        </p:txBody>
      </p:sp>
      <p:graphicFrame>
        <p:nvGraphicFramePr>
          <p:cNvPr id="3" name="Table 2"/>
          <p:cNvGraphicFramePr>
            <a:graphicFrameLocks noGrp="1"/>
          </p:cNvGraphicFramePr>
          <p:nvPr/>
        </p:nvGraphicFramePr>
        <p:xfrm>
          <a:off x="451555" y="2511777"/>
          <a:ext cx="8170335" cy="3708400"/>
        </p:xfrm>
        <a:graphic>
          <a:graphicData uri="http://schemas.openxmlformats.org/drawingml/2006/table">
            <a:tbl>
              <a:tblPr firstRow="1" bandRow="1">
                <a:tableStyleId>{2D5ABB26-0587-4C30-8999-92F81FD0307C}</a:tableStyleId>
              </a:tblPr>
              <a:tblGrid>
                <a:gridCol w="1634067">
                  <a:extLst>
                    <a:ext uri="{9D8B030D-6E8A-4147-A177-3AD203B41FA5}">
                      <a16:colId xmlns:a16="http://schemas.microsoft.com/office/drawing/2014/main" val="20000"/>
                    </a:ext>
                  </a:extLst>
                </a:gridCol>
                <a:gridCol w="1634067">
                  <a:extLst>
                    <a:ext uri="{9D8B030D-6E8A-4147-A177-3AD203B41FA5}">
                      <a16:colId xmlns:a16="http://schemas.microsoft.com/office/drawing/2014/main" val="20001"/>
                    </a:ext>
                  </a:extLst>
                </a:gridCol>
                <a:gridCol w="1634067">
                  <a:extLst>
                    <a:ext uri="{9D8B030D-6E8A-4147-A177-3AD203B41FA5}">
                      <a16:colId xmlns:a16="http://schemas.microsoft.com/office/drawing/2014/main" val="20002"/>
                    </a:ext>
                  </a:extLst>
                </a:gridCol>
                <a:gridCol w="1634067">
                  <a:extLst>
                    <a:ext uri="{9D8B030D-6E8A-4147-A177-3AD203B41FA5}">
                      <a16:colId xmlns:a16="http://schemas.microsoft.com/office/drawing/2014/main" val="20003"/>
                    </a:ext>
                  </a:extLst>
                </a:gridCol>
                <a:gridCol w="1634067">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7"/>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9"/>
                  </a:ext>
                </a:extLst>
              </a:tr>
            </a:tbl>
          </a:graphicData>
        </a:graphic>
      </p:graphicFrame>
      <p:graphicFrame>
        <p:nvGraphicFramePr>
          <p:cNvPr id="4" name="Table 3"/>
          <p:cNvGraphicFramePr>
            <a:graphicFrameLocks noGrp="1"/>
          </p:cNvGraphicFramePr>
          <p:nvPr/>
        </p:nvGraphicFramePr>
        <p:xfrm>
          <a:off x="1129972" y="1709029"/>
          <a:ext cx="6546475" cy="2865120"/>
        </p:xfrm>
        <a:graphic>
          <a:graphicData uri="http://schemas.openxmlformats.org/drawingml/2006/table">
            <a:tbl>
              <a:tblPr firstRow="1" bandRow="1">
                <a:tableStyleId>{2D5ABB26-0587-4C30-8999-92F81FD0307C}</a:tableStyleId>
              </a:tblPr>
              <a:tblGrid>
                <a:gridCol w="1309295">
                  <a:extLst>
                    <a:ext uri="{9D8B030D-6E8A-4147-A177-3AD203B41FA5}">
                      <a16:colId xmlns:a16="http://schemas.microsoft.com/office/drawing/2014/main" val="20000"/>
                    </a:ext>
                  </a:extLst>
                </a:gridCol>
                <a:gridCol w="1309295">
                  <a:extLst>
                    <a:ext uri="{9D8B030D-6E8A-4147-A177-3AD203B41FA5}">
                      <a16:colId xmlns:a16="http://schemas.microsoft.com/office/drawing/2014/main" val="20001"/>
                    </a:ext>
                  </a:extLst>
                </a:gridCol>
                <a:gridCol w="1309295">
                  <a:extLst>
                    <a:ext uri="{9D8B030D-6E8A-4147-A177-3AD203B41FA5}">
                      <a16:colId xmlns:a16="http://schemas.microsoft.com/office/drawing/2014/main" val="20002"/>
                    </a:ext>
                  </a:extLst>
                </a:gridCol>
                <a:gridCol w="1309295">
                  <a:extLst>
                    <a:ext uri="{9D8B030D-6E8A-4147-A177-3AD203B41FA5}">
                      <a16:colId xmlns:a16="http://schemas.microsoft.com/office/drawing/2014/main" val="20003"/>
                    </a:ext>
                  </a:extLst>
                </a:gridCol>
                <a:gridCol w="1309295">
                  <a:extLst>
                    <a:ext uri="{9D8B030D-6E8A-4147-A177-3AD203B41FA5}">
                      <a16:colId xmlns:a16="http://schemas.microsoft.com/office/drawing/2014/main" val="20004"/>
                    </a:ext>
                  </a:extLst>
                </a:gridCol>
              </a:tblGrid>
              <a:tr h="370840">
                <a:tc>
                  <a:txBody>
                    <a:bodyPr/>
                    <a:lstStyle/>
                    <a:p>
                      <a:endParaRPr lang="en-US" b="1" dirty="0">
                        <a:solidFill>
                          <a:schemeClr val="bg1"/>
                        </a:solidFill>
                      </a:endParaRPr>
                    </a:p>
                  </a:txBody>
                  <a:tcPr>
                    <a:solidFill>
                      <a:srgbClr val="6666FF"/>
                    </a:solidFill>
                  </a:tcPr>
                </a:tc>
                <a:tc>
                  <a:txBody>
                    <a:bodyPr/>
                    <a:lstStyle/>
                    <a:p>
                      <a:pPr algn="r"/>
                      <a:r>
                        <a:rPr lang="en-US" b="1" dirty="0" err="1">
                          <a:solidFill>
                            <a:schemeClr val="bg1"/>
                          </a:solidFill>
                        </a:rPr>
                        <a:t>Palmitic</a:t>
                      </a:r>
                      <a:r>
                        <a:rPr lang="en-US" b="1" baseline="0" dirty="0">
                          <a:solidFill>
                            <a:schemeClr val="bg1"/>
                          </a:solidFill>
                        </a:rPr>
                        <a:t> (%)</a:t>
                      </a:r>
                    </a:p>
                    <a:p>
                      <a:pPr algn="r"/>
                      <a:r>
                        <a:rPr lang="en-US" b="1" baseline="0" dirty="0">
                          <a:solidFill>
                            <a:schemeClr val="bg1"/>
                          </a:solidFill>
                        </a:rPr>
                        <a:t>(16:0)</a:t>
                      </a:r>
                      <a:endParaRPr lang="en-US" b="1" dirty="0">
                        <a:solidFill>
                          <a:schemeClr val="bg1"/>
                        </a:solidFill>
                      </a:endParaRPr>
                    </a:p>
                  </a:txBody>
                  <a:tcPr>
                    <a:solidFill>
                      <a:srgbClr val="6666FF"/>
                    </a:solidFill>
                  </a:tcPr>
                </a:tc>
                <a:tc>
                  <a:txBody>
                    <a:bodyPr/>
                    <a:lstStyle/>
                    <a:p>
                      <a:pPr algn="r"/>
                      <a:r>
                        <a:rPr lang="en-US" b="1" dirty="0">
                          <a:solidFill>
                            <a:schemeClr val="bg1"/>
                          </a:solidFill>
                        </a:rPr>
                        <a:t>Stearic (%)</a:t>
                      </a:r>
                    </a:p>
                    <a:p>
                      <a:pPr algn="r"/>
                      <a:r>
                        <a:rPr lang="en-US" b="1" dirty="0">
                          <a:solidFill>
                            <a:schemeClr val="bg1"/>
                          </a:solidFill>
                        </a:rPr>
                        <a:t>(18:0)</a:t>
                      </a:r>
                    </a:p>
                  </a:txBody>
                  <a:tcPr>
                    <a:solidFill>
                      <a:srgbClr val="6666FF"/>
                    </a:solidFill>
                  </a:tcPr>
                </a:tc>
                <a:tc>
                  <a:txBody>
                    <a:bodyPr/>
                    <a:lstStyle/>
                    <a:p>
                      <a:pPr algn="r"/>
                      <a:r>
                        <a:rPr lang="en-US" b="1" dirty="0">
                          <a:solidFill>
                            <a:schemeClr val="bg1"/>
                          </a:solidFill>
                        </a:rPr>
                        <a:t>Oleic (%)</a:t>
                      </a:r>
                    </a:p>
                    <a:p>
                      <a:pPr algn="r"/>
                      <a:r>
                        <a:rPr lang="en-US" b="1" dirty="0">
                          <a:solidFill>
                            <a:schemeClr val="bg1"/>
                          </a:solidFill>
                        </a:rPr>
                        <a:t>(18:1)</a:t>
                      </a:r>
                    </a:p>
                  </a:txBody>
                  <a:tcPr>
                    <a:solidFill>
                      <a:srgbClr val="6666FF"/>
                    </a:solidFill>
                  </a:tcPr>
                </a:tc>
                <a:tc>
                  <a:txBody>
                    <a:bodyPr/>
                    <a:lstStyle/>
                    <a:p>
                      <a:pPr algn="r"/>
                      <a:r>
                        <a:rPr lang="en-US" b="1" dirty="0">
                          <a:solidFill>
                            <a:schemeClr val="bg1"/>
                          </a:solidFill>
                        </a:rPr>
                        <a:t>Linoleic (%)</a:t>
                      </a:r>
                    </a:p>
                    <a:p>
                      <a:pPr algn="r"/>
                      <a:r>
                        <a:rPr lang="en-US" b="1" dirty="0">
                          <a:solidFill>
                            <a:schemeClr val="bg1"/>
                          </a:solidFill>
                        </a:rPr>
                        <a:t>(18</a:t>
                      </a:r>
                      <a:r>
                        <a:rPr lang="en-US" b="1" dirty="0">
                          <a:solidFill>
                            <a:schemeClr val="bg1"/>
                          </a:solidFill>
                          <a:sym typeface="Wingdings"/>
                        </a:rPr>
                        <a:t>:2)</a:t>
                      </a:r>
                      <a:endParaRPr lang="en-US" b="1" dirty="0">
                        <a:solidFill>
                          <a:schemeClr val="bg1"/>
                        </a:solidFill>
                      </a:endParaRPr>
                    </a:p>
                  </a:txBody>
                  <a:tcPr>
                    <a:solidFill>
                      <a:srgbClr val="6666FF"/>
                    </a:solidFill>
                  </a:tcPr>
                </a:tc>
                <a:extLst>
                  <a:ext uri="{0D108BD9-81ED-4DB2-BD59-A6C34878D82A}">
                    <a16:rowId xmlns:a16="http://schemas.microsoft.com/office/drawing/2014/main" val="10000"/>
                  </a:ext>
                </a:extLst>
              </a:tr>
              <a:tr h="370840">
                <a:tc>
                  <a:txBody>
                    <a:bodyPr/>
                    <a:lstStyle/>
                    <a:p>
                      <a:r>
                        <a:rPr lang="en-US" dirty="0"/>
                        <a:t>corn</a:t>
                      </a:r>
                    </a:p>
                  </a:txBody>
                  <a:tcPr/>
                </a:tc>
                <a:tc>
                  <a:txBody>
                    <a:bodyPr/>
                    <a:lstStyle/>
                    <a:p>
                      <a:pPr algn="r"/>
                      <a:r>
                        <a:rPr lang="en-US" dirty="0"/>
                        <a:t>10</a:t>
                      </a:r>
                    </a:p>
                  </a:txBody>
                  <a:tcPr/>
                </a:tc>
                <a:tc>
                  <a:txBody>
                    <a:bodyPr/>
                    <a:lstStyle/>
                    <a:p>
                      <a:pPr algn="r"/>
                      <a:r>
                        <a:rPr lang="en-US" dirty="0"/>
                        <a:t>3</a:t>
                      </a:r>
                    </a:p>
                  </a:txBody>
                  <a:tcPr/>
                </a:tc>
                <a:tc>
                  <a:txBody>
                    <a:bodyPr/>
                    <a:lstStyle/>
                    <a:p>
                      <a:pPr algn="r"/>
                      <a:r>
                        <a:rPr lang="en-US" dirty="0"/>
                        <a:t>50</a:t>
                      </a:r>
                    </a:p>
                  </a:txBody>
                  <a:tcPr/>
                </a:tc>
                <a:tc>
                  <a:txBody>
                    <a:bodyPr/>
                    <a:lstStyle/>
                    <a:p>
                      <a:pPr algn="r"/>
                      <a:r>
                        <a:rPr lang="en-US" dirty="0"/>
                        <a:t>34</a:t>
                      </a:r>
                    </a:p>
                  </a:txBody>
                  <a:tcPr/>
                </a:tc>
                <a:extLst>
                  <a:ext uri="{0D108BD9-81ED-4DB2-BD59-A6C34878D82A}">
                    <a16:rowId xmlns:a16="http://schemas.microsoft.com/office/drawing/2014/main" val="10001"/>
                  </a:ext>
                </a:extLst>
              </a:tr>
              <a:tr h="370840">
                <a:tc>
                  <a:txBody>
                    <a:bodyPr/>
                    <a:lstStyle/>
                    <a:p>
                      <a:r>
                        <a:rPr lang="en-US" dirty="0"/>
                        <a:t>olive</a:t>
                      </a:r>
                    </a:p>
                  </a:txBody>
                  <a:tcPr/>
                </a:tc>
                <a:tc>
                  <a:txBody>
                    <a:bodyPr/>
                    <a:lstStyle/>
                    <a:p>
                      <a:pPr algn="r"/>
                      <a:r>
                        <a:rPr lang="en-US" dirty="0"/>
                        <a:t>7</a:t>
                      </a:r>
                    </a:p>
                  </a:txBody>
                  <a:tcPr/>
                </a:tc>
                <a:tc>
                  <a:txBody>
                    <a:bodyPr/>
                    <a:lstStyle/>
                    <a:p>
                      <a:pPr algn="r"/>
                      <a:r>
                        <a:rPr lang="en-US" dirty="0"/>
                        <a:t>2</a:t>
                      </a:r>
                    </a:p>
                  </a:txBody>
                  <a:tcPr/>
                </a:tc>
                <a:tc>
                  <a:txBody>
                    <a:bodyPr/>
                    <a:lstStyle/>
                    <a:p>
                      <a:pPr algn="r"/>
                      <a:r>
                        <a:rPr lang="en-US" dirty="0"/>
                        <a:t>84</a:t>
                      </a:r>
                    </a:p>
                  </a:txBody>
                  <a:tcPr/>
                </a:tc>
                <a:tc>
                  <a:txBody>
                    <a:bodyPr/>
                    <a:lstStyle/>
                    <a:p>
                      <a:pPr algn="r"/>
                      <a:r>
                        <a:rPr lang="en-US" dirty="0"/>
                        <a:t>5</a:t>
                      </a:r>
                    </a:p>
                  </a:txBody>
                  <a:tcPr/>
                </a:tc>
                <a:extLst>
                  <a:ext uri="{0D108BD9-81ED-4DB2-BD59-A6C34878D82A}">
                    <a16:rowId xmlns:a16="http://schemas.microsoft.com/office/drawing/2014/main" val="10002"/>
                  </a:ext>
                </a:extLst>
              </a:tr>
              <a:tr h="370840">
                <a:tc>
                  <a:txBody>
                    <a:bodyPr/>
                    <a:lstStyle/>
                    <a:p>
                      <a:r>
                        <a:rPr lang="en-US" dirty="0"/>
                        <a:t>peanut</a:t>
                      </a:r>
                    </a:p>
                  </a:txBody>
                  <a:tcPr/>
                </a:tc>
                <a:tc>
                  <a:txBody>
                    <a:bodyPr/>
                    <a:lstStyle/>
                    <a:p>
                      <a:pPr algn="r"/>
                      <a:r>
                        <a:rPr lang="en-US" dirty="0"/>
                        <a:t>8</a:t>
                      </a:r>
                    </a:p>
                  </a:txBody>
                  <a:tcPr/>
                </a:tc>
                <a:tc>
                  <a:txBody>
                    <a:bodyPr/>
                    <a:lstStyle/>
                    <a:p>
                      <a:pPr algn="r"/>
                      <a:r>
                        <a:rPr lang="en-US" dirty="0"/>
                        <a:t>3</a:t>
                      </a:r>
                    </a:p>
                  </a:txBody>
                  <a:tcPr/>
                </a:tc>
                <a:tc>
                  <a:txBody>
                    <a:bodyPr/>
                    <a:lstStyle/>
                    <a:p>
                      <a:pPr algn="r"/>
                      <a:r>
                        <a:rPr lang="en-US" dirty="0"/>
                        <a:t>56</a:t>
                      </a:r>
                    </a:p>
                  </a:txBody>
                  <a:tcPr/>
                </a:tc>
                <a:tc>
                  <a:txBody>
                    <a:bodyPr/>
                    <a:lstStyle/>
                    <a:p>
                      <a:pPr algn="r"/>
                      <a:r>
                        <a:rPr lang="en-US" dirty="0"/>
                        <a:t>26</a:t>
                      </a:r>
                    </a:p>
                  </a:txBody>
                  <a:tcPr/>
                </a:tc>
                <a:extLst>
                  <a:ext uri="{0D108BD9-81ED-4DB2-BD59-A6C34878D82A}">
                    <a16:rowId xmlns:a16="http://schemas.microsoft.com/office/drawing/2014/main" val="10003"/>
                  </a:ext>
                </a:extLst>
              </a:tr>
              <a:tr h="370840">
                <a:tc>
                  <a:txBody>
                    <a:bodyPr/>
                    <a:lstStyle/>
                    <a:p>
                      <a:r>
                        <a:rPr lang="en-US" dirty="0"/>
                        <a:t>sesame</a:t>
                      </a:r>
                    </a:p>
                  </a:txBody>
                  <a:tcPr/>
                </a:tc>
                <a:tc>
                  <a:txBody>
                    <a:bodyPr/>
                    <a:lstStyle/>
                    <a:p>
                      <a:pPr algn="r"/>
                      <a:r>
                        <a:rPr lang="en-US" dirty="0"/>
                        <a:t>9</a:t>
                      </a:r>
                    </a:p>
                  </a:txBody>
                  <a:tcPr/>
                </a:tc>
                <a:tc>
                  <a:txBody>
                    <a:bodyPr/>
                    <a:lstStyle/>
                    <a:p>
                      <a:pPr algn="r"/>
                      <a:r>
                        <a:rPr lang="en-US" dirty="0"/>
                        <a:t>4</a:t>
                      </a:r>
                    </a:p>
                  </a:txBody>
                  <a:tcPr/>
                </a:tc>
                <a:tc>
                  <a:txBody>
                    <a:bodyPr/>
                    <a:lstStyle/>
                    <a:p>
                      <a:pPr algn="r"/>
                      <a:r>
                        <a:rPr lang="en-US" dirty="0"/>
                        <a:t>45</a:t>
                      </a:r>
                    </a:p>
                  </a:txBody>
                  <a:tcPr/>
                </a:tc>
                <a:tc>
                  <a:txBody>
                    <a:bodyPr/>
                    <a:lstStyle/>
                    <a:p>
                      <a:pPr algn="r"/>
                      <a:r>
                        <a:rPr lang="en-US" dirty="0"/>
                        <a:t>40</a:t>
                      </a:r>
                    </a:p>
                  </a:txBody>
                  <a:tcPr/>
                </a:tc>
                <a:extLst>
                  <a:ext uri="{0D108BD9-81ED-4DB2-BD59-A6C34878D82A}">
                    <a16:rowId xmlns:a16="http://schemas.microsoft.com/office/drawing/2014/main" val="10004"/>
                  </a:ext>
                </a:extLst>
              </a:tr>
              <a:tr h="370840">
                <a:tc>
                  <a:txBody>
                    <a:bodyPr/>
                    <a:lstStyle/>
                    <a:p>
                      <a:r>
                        <a:rPr lang="en-US" dirty="0"/>
                        <a:t>soybean</a:t>
                      </a:r>
                    </a:p>
                  </a:txBody>
                  <a:tcPr>
                    <a:lnB w="12700" cap="flat" cmpd="sng" algn="ctr">
                      <a:noFill/>
                      <a:prstDash val="solid"/>
                      <a:round/>
                      <a:headEnd type="none" w="med" len="med"/>
                      <a:tailEnd type="none" w="med" len="med"/>
                    </a:lnB>
                  </a:tcPr>
                </a:tc>
                <a:tc>
                  <a:txBody>
                    <a:bodyPr/>
                    <a:lstStyle/>
                    <a:p>
                      <a:pPr algn="r"/>
                      <a:r>
                        <a:rPr lang="en-US" dirty="0"/>
                        <a:t>10</a:t>
                      </a:r>
                    </a:p>
                  </a:txBody>
                  <a:tcPr>
                    <a:lnB w="12700" cap="flat" cmpd="sng" algn="ctr">
                      <a:noFill/>
                      <a:prstDash val="solid"/>
                      <a:round/>
                      <a:headEnd type="none" w="med" len="med"/>
                      <a:tailEnd type="none" w="med" len="med"/>
                    </a:lnB>
                  </a:tcPr>
                </a:tc>
                <a:tc>
                  <a:txBody>
                    <a:bodyPr/>
                    <a:lstStyle/>
                    <a:p>
                      <a:pPr algn="r"/>
                      <a:r>
                        <a:rPr lang="en-US" dirty="0"/>
                        <a:t>2</a:t>
                      </a:r>
                    </a:p>
                  </a:txBody>
                  <a:tcPr>
                    <a:lnB w="12700" cap="flat" cmpd="sng" algn="ctr">
                      <a:noFill/>
                      <a:prstDash val="solid"/>
                      <a:round/>
                      <a:headEnd type="none" w="med" len="med"/>
                      <a:tailEnd type="none" w="med" len="med"/>
                    </a:lnB>
                  </a:tcPr>
                </a:tc>
                <a:tc>
                  <a:txBody>
                    <a:bodyPr/>
                    <a:lstStyle/>
                    <a:p>
                      <a:pPr algn="r"/>
                      <a:r>
                        <a:rPr lang="en-US" dirty="0"/>
                        <a:t>29</a:t>
                      </a:r>
                    </a:p>
                  </a:txBody>
                  <a:tcPr>
                    <a:lnB w="12700" cap="flat" cmpd="sng" algn="ctr">
                      <a:noFill/>
                      <a:prstDash val="solid"/>
                      <a:round/>
                      <a:headEnd type="none" w="med" len="med"/>
                      <a:tailEnd type="none" w="med" len="med"/>
                    </a:lnB>
                  </a:tcPr>
                </a:tc>
                <a:tc>
                  <a:txBody>
                    <a:bodyPr/>
                    <a:lstStyle/>
                    <a:p>
                      <a:pPr algn="r"/>
                      <a:r>
                        <a:rPr lang="en-US" dirty="0"/>
                        <a:t>51</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US" dirty="0"/>
                        <a:t>sunflower</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dirty="0"/>
                        <a:t>6</a:t>
                      </a: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dirty="0"/>
                        <a:t>2</a:t>
                      </a: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dirty="0"/>
                        <a:t>25</a:t>
                      </a: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dirty="0"/>
                        <a:t>66</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13" name="TextBox 12"/>
          <p:cNvSpPr txBox="1"/>
          <p:nvPr/>
        </p:nvSpPr>
        <p:spPr>
          <a:xfrm>
            <a:off x="353161" y="5041298"/>
            <a:ext cx="8393289" cy="1745093"/>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Effects?</a:t>
            </a:r>
          </a:p>
          <a:p>
            <a:pPr marL="285750" indent="-285750">
              <a:lnSpc>
                <a:spcPct val="120000"/>
              </a:lnSpc>
              <a:buFont typeface="Arial"/>
              <a:buChar char="•"/>
            </a:pP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Chain length</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Longer chains increase heat content, combustion, &amp; viscosity and decrease </a:t>
            </a: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NOx</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emissions.</a:t>
            </a:r>
          </a:p>
          <a:p>
            <a:pPr marL="285750" indent="-285750">
              <a:lnSpc>
                <a:spcPct val="120000"/>
              </a:lnSpc>
              <a:buFont typeface="Arial"/>
              <a:buChar char="•"/>
            </a:pP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Unsaturation</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(double bonds) decreases stability, melting point, viscosity but increases </a:t>
            </a: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NOx</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emissions.</a:t>
            </a:r>
          </a:p>
        </p:txBody>
      </p:sp>
      <p:sp>
        <p:nvSpPr>
          <p:cNvPr id="5" name="TextBox 4"/>
          <p:cNvSpPr txBox="1"/>
          <p:nvPr/>
        </p:nvSpPr>
        <p:spPr>
          <a:xfrm>
            <a:off x="1044224" y="4601805"/>
            <a:ext cx="6142627" cy="338554"/>
          </a:xfrm>
          <a:prstGeom prst="rect">
            <a:avLst/>
          </a:prstGeom>
          <a:noFill/>
        </p:spPr>
        <p:txBody>
          <a:bodyPr wrap="none" rtlCol="0">
            <a:spAutoFit/>
          </a:bodyPr>
          <a:lstStyle/>
          <a:p>
            <a:r>
              <a:rPr lang="en-US" sz="1600" dirty="0"/>
              <a:t>(16</a:t>
            </a:r>
            <a:r>
              <a:rPr lang="en-US" sz="1600" dirty="0">
                <a:sym typeface="Wingdings"/>
              </a:rPr>
              <a:t>:O) indicates a 16-carbon chain with no double bonds (unsaturation)</a:t>
            </a:r>
            <a:endParaRPr lang="en-US" sz="1600" dirty="0"/>
          </a:p>
        </p:txBody>
      </p:sp>
    </p:spTree>
    <p:extLst>
      <p:ext uri="{BB962C8B-B14F-4D97-AF65-F5344CB8AC3E}">
        <p14:creationId xmlns:p14="http://schemas.microsoft.com/office/powerpoint/2010/main" val="325057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396935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Used cooking oil</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7" name="TextBox 16"/>
          <p:cNvSpPr txBox="1"/>
          <p:nvPr/>
        </p:nvSpPr>
        <p:spPr>
          <a:xfrm>
            <a:off x="228599" y="943502"/>
            <a:ext cx="8393289" cy="389466"/>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US produces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3 billion gallons of fryer oil each year</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sp>
        <p:nvSpPr>
          <p:cNvPr id="12" name="TextBox 11"/>
          <p:cNvSpPr txBox="1"/>
          <p:nvPr/>
        </p:nvSpPr>
        <p:spPr>
          <a:xfrm>
            <a:off x="242711" y="1440845"/>
            <a:ext cx="8393289" cy="389466"/>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Used for animal feed, makeup, fertilizer.</a:t>
            </a:r>
          </a:p>
        </p:txBody>
      </p:sp>
      <p:sp>
        <p:nvSpPr>
          <p:cNvPr id="13" name="TextBox 12"/>
          <p:cNvSpPr txBox="1"/>
          <p:nvPr/>
        </p:nvSpPr>
        <p:spPr>
          <a:xfrm>
            <a:off x="256823" y="1754745"/>
            <a:ext cx="8393289" cy="389466"/>
          </a:xfrm>
          <a:prstGeom prst="rect">
            <a:avLst/>
          </a:prstGeom>
          <a:noFill/>
        </p:spPr>
        <p:txBody>
          <a:bodyPr wrap="square" rtlCol="0">
            <a:spAutoFit/>
          </a:bodyPr>
          <a:lstStyle/>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But also sent to landfills or sewage treatment plants.</a:t>
            </a:r>
          </a:p>
        </p:txBody>
      </p:sp>
      <p:sp>
        <p:nvSpPr>
          <p:cNvPr id="14" name="TextBox 13"/>
          <p:cNvSpPr txBox="1"/>
          <p:nvPr/>
        </p:nvSpPr>
        <p:spPr>
          <a:xfrm>
            <a:off x="242711" y="2445514"/>
            <a:ext cx="8393289" cy="1412694"/>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Big advantages: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Abundant, particularly in cities;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Inexpensive; and</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High EROI.</a:t>
            </a:r>
          </a:p>
        </p:txBody>
      </p:sp>
      <p:sp>
        <p:nvSpPr>
          <p:cNvPr id="15" name="TextBox 14"/>
          <p:cNvSpPr txBox="1"/>
          <p:nvPr/>
        </p:nvSpPr>
        <p:spPr>
          <a:xfrm>
            <a:off x="228599" y="4125644"/>
            <a:ext cx="8393289" cy="1412694"/>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Disadvantages?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High free fatty acid content from high &amp; repeated heating.</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Contamination with water, crumbs, etc.,.</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Requires extra processing steps to produce commercial biodiesel.</a:t>
            </a:r>
          </a:p>
        </p:txBody>
      </p:sp>
      <p:sp>
        <p:nvSpPr>
          <p:cNvPr id="3" name="TextBox 2"/>
          <p:cNvSpPr txBox="1"/>
          <p:nvPr/>
        </p:nvSpPr>
        <p:spPr>
          <a:xfrm>
            <a:off x="4967111" y="2836333"/>
            <a:ext cx="3744936" cy="923330"/>
          </a:xfrm>
          <a:prstGeom prst="rect">
            <a:avLst/>
          </a:prstGeom>
          <a:noFill/>
        </p:spPr>
        <p:txBody>
          <a:bodyPr wrap="none" rtlCol="0">
            <a:spAutoFit/>
          </a:bodyPr>
          <a:lstStyle/>
          <a:p>
            <a:r>
              <a:rPr lang="en-US" i="1" dirty="0">
                <a:solidFill>
                  <a:srgbClr val="0000FF"/>
                </a:solidFill>
                <a:latin typeface="Verdana" panose="020B0604030504040204" pitchFamily="34" charset="0"/>
                <a:ea typeface="Verdana" panose="020B0604030504040204" pitchFamily="34" charset="0"/>
                <a:cs typeface="Verdana" panose="020B0604030504040204" pitchFamily="34" charset="0"/>
              </a:rPr>
              <a:t>One-fifth of NY City’s waste oil</a:t>
            </a:r>
            <a:br>
              <a:rPr lang="en-US" i="1" dirty="0">
                <a:solidFill>
                  <a:srgbClr val="0000FF"/>
                </a:solidFill>
                <a:latin typeface="Verdana" panose="020B0604030504040204" pitchFamily="34" charset="0"/>
                <a:ea typeface="Verdana" panose="020B0604030504040204" pitchFamily="34" charset="0"/>
                <a:cs typeface="Verdana" panose="020B0604030504040204" pitchFamily="34" charset="0"/>
              </a:rPr>
            </a:br>
            <a:r>
              <a:rPr lang="en-US" i="1" dirty="0">
                <a:solidFill>
                  <a:srgbClr val="0000FF"/>
                </a:solidFill>
                <a:latin typeface="Verdana" panose="020B0604030504040204" pitchFamily="34" charset="0"/>
                <a:ea typeface="Verdana" panose="020B0604030504040204" pitchFamily="34" charset="0"/>
                <a:cs typeface="Verdana" panose="020B0604030504040204" pitchFamily="34" charset="0"/>
              </a:rPr>
              <a:t>could power the city’s public</a:t>
            </a:r>
            <a:br>
              <a:rPr lang="en-US" i="1" dirty="0">
                <a:solidFill>
                  <a:srgbClr val="0000FF"/>
                </a:solidFill>
                <a:latin typeface="Verdana" panose="020B0604030504040204" pitchFamily="34" charset="0"/>
                <a:ea typeface="Verdana" panose="020B0604030504040204" pitchFamily="34" charset="0"/>
                <a:cs typeface="Verdana" panose="020B0604030504040204" pitchFamily="34" charset="0"/>
              </a:rPr>
            </a:br>
            <a:r>
              <a:rPr lang="en-US" i="1" dirty="0">
                <a:solidFill>
                  <a:srgbClr val="0000FF"/>
                </a:solidFill>
                <a:latin typeface="Verdana" panose="020B0604030504040204" pitchFamily="34" charset="0"/>
                <a:ea typeface="Verdana" panose="020B0604030504040204" pitchFamily="34" charset="0"/>
                <a:cs typeface="Verdana" panose="020B0604030504040204" pitchFamily="34" charset="0"/>
              </a:rPr>
              <a:t>bus system!</a:t>
            </a:r>
          </a:p>
        </p:txBody>
      </p:sp>
    </p:spTree>
    <p:extLst>
      <p:ext uri="{BB962C8B-B14F-4D97-AF65-F5344CB8AC3E}">
        <p14:creationId xmlns:p14="http://schemas.microsoft.com/office/powerpoint/2010/main" val="35399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256192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Animal fat</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7" name="TextBox 16"/>
          <p:cNvSpPr txBox="1"/>
          <p:nvPr/>
        </p:nvSpPr>
        <p:spPr>
          <a:xfrm>
            <a:off x="228599" y="943502"/>
            <a:ext cx="8393289" cy="747897"/>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US produces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11 billion gallons of animal fat each year</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Enough to make 1.5 billion gallons of biodiesel.</a:t>
            </a:r>
          </a:p>
        </p:txBody>
      </p:sp>
      <p:sp>
        <p:nvSpPr>
          <p:cNvPr id="18" name="TextBox 17"/>
          <p:cNvSpPr txBox="1"/>
          <p:nvPr/>
        </p:nvSpPr>
        <p:spPr>
          <a:xfrm>
            <a:off x="242711" y="1923407"/>
            <a:ext cx="8393289" cy="1745093"/>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Big advantages: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Abundant - &amp; may become more so with concerns about BSE;</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Inexpensive; </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High EROI; and</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Lower NOX levels than biodiesel from plant oils.</a:t>
            </a:r>
          </a:p>
        </p:txBody>
      </p:sp>
      <p:sp>
        <p:nvSpPr>
          <p:cNvPr id="19" name="TextBox 18"/>
          <p:cNvSpPr txBox="1"/>
          <p:nvPr/>
        </p:nvSpPr>
        <p:spPr>
          <a:xfrm>
            <a:off x="228599" y="3772869"/>
            <a:ext cx="8393289" cy="1080296"/>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Disadvantages?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High cloud point &amp; poor cold-weather properties, but this isn’t a problem in warmer climates.</a:t>
            </a:r>
          </a:p>
        </p:txBody>
      </p:sp>
    </p:spTree>
    <p:extLst>
      <p:ext uri="{BB962C8B-B14F-4D97-AF65-F5344CB8AC3E}">
        <p14:creationId xmlns:p14="http://schemas.microsoft.com/office/powerpoint/2010/main" val="349928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6" name="TextBox 5"/>
          <p:cNvSpPr txBox="1"/>
          <p:nvPr/>
        </p:nvSpPr>
        <p:spPr>
          <a:xfrm>
            <a:off x="425618" y="2622994"/>
            <a:ext cx="8351493" cy="1323439"/>
          </a:xfrm>
          <a:prstGeom prst="rect">
            <a:avLst/>
          </a:prstGeom>
          <a:noFill/>
        </p:spPr>
        <p:txBody>
          <a:bodyPr wrap="square" rtlCol="0">
            <a:spAutoFit/>
          </a:bodyPr>
          <a:lstStyle/>
          <a:p>
            <a:pPr algn="ctr"/>
            <a:r>
              <a:rPr lang="en-US" sz="4000" b="1" i="1" dirty="0">
                <a:solidFill>
                  <a:prstClr val="black"/>
                </a:solidFill>
                <a:latin typeface="Avenir Black"/>
                <a:cs typeface="Avenir Black"/>
              </a:rPr>
              <a:t>7.2: Cultivation and harvesting </a:t>
            </a:r>
            <a:br>
              <a:rPr lang="en-US" sz="4000" b="1" i="1" dirty="0">
                <a:solidFill>
                  <a:prstClr val="black"/>
                </a:solidFill>
                <a:latin typeface="Avenir Black"/>
                <a:cs typeface="Avenir Black"/>
              </a:rPr>
            </a:br>
            <a:r>
              <a:rPr lang="en-US" sz="4000" b="1" i="1" dirty="0">
                <a:solidFill>
                  <a:prstClr val="black"/>
                </a:solidFill>
                <a:latin typeface="Avenir Black"/>
                <a:cs typeface="Avenir Black"/>
              </a:rPr>
              <a:t>in New England</a:t>
            </a:r>
          </a:p>
        </p:txBody>
      </p:sp>
      <p:grpSp>
        <p:nvGrpSpPr>
          <p:cNvPr id="7" name="Group 6"/>
          <p:cNvGrpSpPr/>
          <p:nvPr/>
        </p:nvGrpSpPr>
        <p:grpSpPr>
          <a:xfrm>
            <a:off x="8098116" y="14530"/>
            <a:ext cx="830994" cy="634504"/>
            <a:chOff x="2066934" y="1319924"/>
            <a:chExt cx="3038142" cy="2464745"/>
          </a:xfrm>
        </p:grpSpPr>
        <p:sp>
          <p:nvSpPr>
            <p:cNvPr id="8" name="Oval 7"/>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ardrop 8"/>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39998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6" name="TextBox 5"/>
          <p:cNvSpPr txBox="1"/>
          <p:nvPr/>
        </p:nvSpPr>
        <p:spPr>
          <a:xfrm>
            <a:off x="253370" y="762268"/>
            <a:ext cx="7802852" cy="1745093"/>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Common oil seed crops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grown in the US include sunflower, canola and soybeans. </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Oil content of the grain must be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&gt;20%.</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None are common crops in New England.</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Also trials of </a:t>
            </a: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camelina</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winter canola, </a:t>
            </a: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crambe</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pennycress, flax</a:t>
            </a:r>
          </a:p>
        </p:txBody>
      </p:sp>
      <p:sp>
        <p:nvSpPr>
          <p:cNvPr id="8" name="TextBox 7"/>
          <p:cNvSpPr txBox="1"/>
          <p:nvPr/>
        </p:nvSpPr>
        <p:spPr>
          <a:xfrm>
            <a:off x="228600" y="49316"/>
            <a:ext cx="716414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Oil seed crops in New England</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2" name="TextBox 11"/>
          <p:cNvSpPr txBox="1"/>
          <p:nvPr/>
        </p:nvSpPr>
        <p:spPr>
          <a:xfrm>
            <a:off x="295264" y="2564739"/>
            <a:ext cx="7802852" cy="1386662"/>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Grinding and pressing the seeds produces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two products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742950" lvl="1" indent="-285750">
              <a:lnSpc>
                <a:spcPct val="120000"/>
              </a:lnSpc>
              <a:buFont typeface="Arial"/>
              <a:buChar char="•"/>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Oil</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&amp; </a:t>
            </a:r>
          </a:p>
          <a:p>
            <a:pPr marL="742950" lvl="1" indent="-285750">
              <a:lnSpc>
                <a:spcPct val="120000"/>
              </a:lnSpc>
              <a:buFont typeface="Arial"/>
              <a:buChar char="•"/>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Meal</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(…and sometimes fiber.)</a:t>
            </a:r>
          </a:p>
        </p:txBody>
      </p:sp>
      <p:sp>
        <p:nvSpPr>
          <p:cNvPr id="3" name="TextBox 2"/>
          <p:cNvSpPr txBox="1"/>
          <p:nvPr/>
        </p:nvSpPr>
        <p:spPr>
          <a:xfrm>
            <a:off x="1963911" y="2911254"/>
            <a:ext cx="2415783" cy="369332"/>
          </a:xfrm>
          <a:prstGeom prst="rect">
            <a:avLst/>
          </a:prstGeom>
          <a:noFill/>
        </p:spPr>
        <p:txBody>
          <a:bodyPr wrap="none" rtlCol="0">
            <a:spAutoFit/>
          </a:bodyPr>
          <a:lstStyle/>
          <a:p>
            <a:r>
              <a:rPr lang="en-US" dirty="0">
                <a:solidFill>
                  <a:srgbClr val="0000FF"/>
                </a:solidFill>
                <a:sym typeface="Wingdings"/>
              </a:rPr>
              <a:t> Used for fuel or food</a:t>
            </a:r>
            <a:endParaRPr lang="en-US" dirty="0">
              <a:solidFill>
                <a:srgbClr val="0000FF"/>
              </a:solidFill>
            </a:endParaRPr>
          </a:p>
        </p:txBody>
      </p:sp>
      <p:sp>
        <p:nvSpPr>
          <p:cNvPr id="13" name="TextBox 12"/>
          <p:cNvSpPr txBox="1"/>
          <p:nvPr/>
        </p:nvSpPr>
        <p:spPr>
          <a:xfrm>
            <a:off x="1953885" y="3226102"/>
            <a:ext cx="4460814" cy="369332"/>
          </a:xfrm>
          <a:prstGeom prst="rect">
            <a:avLst/>
          </a:prstGeom>
          <a:noFill/>
        </p:spPr>
        <p:txBody>
          <a:bodyPr wrap="none" rtlCol="0">
            <a:spAutoFit/>
          </a:bodyPr>
          <a:lstStyle/>
          <a:p>
            <a:r>
              <a:rPr lang="en-US" dirty="0">
                <a:solidFill>
                  <a:srgbClr val="0000FF"/>
                </a:solidFill>
                <a:sym typeface="Wingdings"/>
              </a:rPr>
              <a:t> Used as animal feed, fertilizer, or solid fuel</a:t>
            </a:r>
            <a:endParaRPr lang="en-US" dirty="0">
              <a:solidFill>
                <a:srgbClr val="0000FF"/>
              </a:solidFill>
            </a:endParaRPr>
          </a:p>
        </p:txBody>
      </p:sp>
      <p:sp>
        <p:nvSpPr>
          <p:cNvPr id="14" name="TextBox 13"/>
          <p:cNvSpPr txBox="1"/>
          <p:nvPr/>
        </p:nvSpPr>
        <p:spPr>
          <a:xfrm>
            <a:off x="344302" y="4036226"/>
            <a:ext cx="8402147" cy="747897"/>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Small-scale processing on farms can process local crops and create products for use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on the farm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or for local sale.</a:t>
            </a:r>
          </a:p>
        </p:txBody>
      </p:sp>
      <p:sp>
        <p:nvSpPr>
          <p:cNvPr id="15" name="TextBox 14"/>
          <p:cNvSpPr txBox="1"/>
          <p:nvPr/>
        </p:nvSpPr>
        <p:spPr>
          <a:xfrm>
            <a:off x="359069" y="4796756"/>
            <a:ext cx="8402147" cy="1745093"/>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Is this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economically feasible?</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Biodiesel on-farm production</a:t>
            </a:r>
          </a:p>
          <a:p>
            <a:pPr marL="742950" lvl="1"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Costs $0.60 – 2.52/gallon</a:t>
            </a:r>
          </a:p>
          <a:p>
            <a:pPr marL="742950" lvl="1"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EROI is 2.6:1 – 5.9:1</a:t>
            </a:r>
          </a:p>
          <a:p>
            <a:pPr marL="742950" lvl="1"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Estimated 1420 </a:t>
            </a: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lb</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/acre net reduction in carbon emissions</a:t>
            </a:r>
          </a:p>
        </p:txBody>
      </p:sp>
      <p:sp>
        <p:nvSpPr>
          <p:cNvPr id="16" name="TextBox 15"/>
          <p:cNvSpPr txBox="1"/>
          <p:nvPr/>
        </p:nvSpPr>
        <p:spPr>
          <a:xfrm>
            <a:off x="74705" y="6523471"/>
            <a:ext cx="1197363" cy="307777"/>
          </a:xfrm>
          <a:prstGeom prst="rect">
            <a:avLst/>
          </a:prstGeom>
          <a:noFill/>
        </p:spPr>
        <p:txBody>
          <a:bodyPr wrap="none" rtlCol="0">
            <a:spAutoFit/>
          </a:bodyPr>
          <a:lstStyle/>
          <a:p>
            <a:r>
              <a:rPr lang="en-US" sz="1400" dirty="0" err="1">
                <a:sym typeface="Wingdings"/>
              </a:rPr>
              <a:t>Dahiya</a:t>
            </a:r>
            <a:r>
              <a:rPr lang="en-US" sz="1400" dirty="0">
                <a:sym typeface="Wingdings"/>
              </a:rPr>
              <a:t> (2015)</a:t>
            </a:r>
            <a:endParaRPr lang="en-US" sz="1400" dirty="0"/>
          </a:p>
        </p:txBody>
      </p:sp>
    </p:spTree>
    <p:extLst>
      <p:ext uri="{BB962C8B-B14F-4D97-AF65-F5344CB8AC3E}">
        <p14:creationId xmlns:p14="http://schemas.microsoft.com/office/powerpoint/2010/main" val="293056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6" name="TextBox 5"/>
          <p:cNvSpPr txBox="1"/>
          <p:nvPr/>
        </p:nvSpPr>
        <p:spPr>
          <a:xfrm>
            <a:off x="253370" y="777209"/>
            <a:ext cx="7802852" cy="1386662"/>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Soybeans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(Glycine max) </a:t>
            </a:r>
            <a:b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&lt; 25% oil</a:t>
            </a:r>
          </a:p>
          <a:p>
            <a:pPr marL="1200150" lvl="2"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Long growing season (100 – 140 days) &amp; warm temperatures</a:t>
            </a:r>
          </a:p>
        </p:txBody>
      </p:sp>
      <p:sp>
        <p:nvSpPr>
          <p:cNvPr id="8" name="TextBox 7"/>
          <p:cNvSpPr txBox="1"/>
          <p:nvPr/>
        </p:nvSpPr>
        <p:spPr>
          <a:xfrm>
            <a:off x="228600" y="49316"/>
            <a:ext cx="577594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Oil seed crop cultivation</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7150794"/>
            <a:ext cx="1197363" cy="307777"/>
          </a:xfrm>
          <a:prstGeom prst="rect">
            <a:avLst/>
          </a:prstGeom>
          <a:noFill/>
        </p:spPr>
        <p:txBody>
          <a:bodyPr wrap="none" rtlCol="0">
            <a:spAutoFit/>
          </a:bodyPr>
          <a:lstStyle/>
          <a:p>
            <a:r>
              <a:rPr lang="en-US" sz="1400" dirty="0" err="1">
                <a:sym typeface="Wingdings"/>
              </a:rPr>
              <a:t>Dahiya</a:t>
            </a:r>
            <a:r>
              <a:rPr lang="en-US" sz="1400" dirty="0">
                <a:sym typeface="Wingdings"/>
              </a:rPr>
              <a:t> (2015)</a:t>
            </a:r>
            <a:endParaRPr lang="en-US" sz="1400" dirty="0"/>
          </a:p>
        </p:txBody>
      </p:sp>
      <p:sp>
        <p:nvSpPr>
          <p:cNvPr id="17" name="TextBox 16"/>
          <p:cNvSpPr txBox="1"/>
          <p:nvPr/>
        </p:nvSpPr>
        <p:spPr>
          <a:xfrm>
            <a:off x="295264" y="2595078"/>
            <a:ext cx="7802852" cy="1054263"/>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Sunflower</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(Helianthus </a:t>
            </a:r>
            <a:r>
              <a:rPr lang="en-US" i="1" dirty="0" err="1">
                <a:solidFill>
                  <a:prstClr val="black"/>
                </a:solidFill>
                <a:latin typeface="Verdana" panose="020B0604030504040204" pitchFamily="34" charset="0"/>
                <a:ea typeface="Verdana" panose="020B0604030504040204" pitchFamily="34" charset="0"/>
                <a:cs typeface="Verdana" panose="020B0604030504040204" pitchFamily="34" charset="0"/>
              </a:rPr>
              <a:t>annuus</a:t>
            </a: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 </a:t>
            </a:r>
            <a:b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&gt; 40% oil</a:t>
            </a:r>
          </a:p>
          <a:p>
            <a:pPr marL="1200150" lvl="2"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Somewhat shorter &amp; cooler growing season</a:t>
            </a:r>
          </a:p>
        </p:txBody>
      </p:sp>
      <p:sp>
        <p:nvSpPr>
          <p:cNvPr id="18" name="TextBox 17"/>
          <p:cNvSpPr txBox="1"/>
          <p:nvPr/>
        </p:nvSpPr>
        <p:spPr>
          <a:xfrm>
            <a:off x="295264" y="4257216"/>
            <a:ext cx="7802852" cy="1054263"/>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Canola</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(Brassica </a:t>
            </a:r>
            <a:r>
              <a:rPr lang="en-US" i="1" dirty="0" err="1">
                <a:solidFill>
                  <a:prstClr val="black"/>
                </a:solidFill>
                <a:latin typeface="Verdana" panose="020B0604030504040204" pitchFamily="34" charset="0"/>
                <a:ea typeface="Verdana" panose="020B0604030504040204" pitchFamily="34" charset="0"/>
                <a:cs typeface="Verdana" panose="020B0604030504040204" pitchFamily="34" charset="0"/>
              </a:rPr>
              <a:t>napus</a:t>
            </a: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 B. </a:t>
            </a:r>
            <a:r>
              <a:rPr lang="en-US" i="1" dirty="0" err="1">
                <a:solidFill>
                  <a:prstClr val="black"/>
                </a:solidFill>
                <a:latin typeface="Verdana" panose="020B0604030504040204" pitchFamily="34" charset="0"/>
                <a:ea typeface="Verdana" panose="020B0604030504040204" pitchFamily="34" charset="0"/>
                <a:cs typeface="Verdana" panose="020B0604030504040204" pitchFamily="34" charset="0"/>
              </a:rPr>
              <a:t>rapa</a:t>
            </a: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 B. </a:t>
            </a:r>
            <a:r>
              <a:rPr lang="en-US" i="1" dirty="0" err="1">
                <a:solidFill>
                  <a:prstClr val="black"/>
                </a:solidFill>
                <a:latin typeface="Verdana" panose="020B0604030504040204" pitchFamily="34" charset="0"/>
                <a:ea typeface="Verdana" panose="020B0604030504040204" pitchFamily="34" charset="0"/>
                <a:cs typeface="Verdana" panose="020B0604030504040204" pitchFamily="34" charset="0"/>
              </a:rPr>
              <a:t>juncea</a:t>
            </a: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 </a:t>
            </a:r>
            <a:b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&gt; 40% oil</a:t>
            </a:r>
          </a:p>
          <a:p>
            <a:pPr marL="1200150" lvl="2"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Short &amp; cool growing season</a:t>
            </a:r>
          </a:p>
        </p:txBody>
      </p:sp>
      <p:sp>
        <p:nvSpPr>
          <p:cNvPr id="25" name="TextBox 24">
            <a:extLst>
              <a:ext uri="{FF2B5EF4-FFF2-40B4-BE49-F238E27FC236}">
                <a16:creationId xmlns:a16="http://schemas.microsoft.com/office/drawing/2014/main" id="{DC440029-08FE-EC46-AC88-72C074642C0F}"/>
              </a:ext>
            </a:extLst>
          </p:cNvPr>
          <p:cNvSpPr txBox="1"/>
          <p:nvPr/>
        </p:nvSpPr>
        <p:spPr>
          <a:xfrm>
            <a:off x="74705" y="6500907"/>
            <a:ext cx="1197363" cy="307777"/>
          </a:xfrm>
          <a:prstGeom prst="rect">
            <a:avLst/>
          </a:prstGeom>
          <a:noFill/>
        </p:spPr>
        <p:txBody>
          <a:bodyPr wrap="none" rtlCol="0">
            <a:spAutoFit/>
          </a:bodyPr>
          <a:lstStyle/>
          <a:p>
            <a:r>
              <a:rPr lang="en-US" sz="1400" dirty="0" err="1">
                <a:sym typeface="Wingdings"/>
              </a:rPr>
              <a:t>Dahiya</a:t>
            </a:r>
            <a:r>
              <a:rPr lang="en-US" sz="1400" dirty="0">
                <a:sym typeface="Wingdings"/>
              </a:rPr>
              <a:t> (2015)</a:t>
            </a:r>
            <a:endParaRPr lang="en-US" sz="1400" dirty="0"/>
          </a:p>
        </p:txBody>
      </p:sp>
    </p:spTree>
    <p:extLst>
      <p:ext uri="{BB962C8B-B14F-4D97-AF65-F5344CB8AC3E}">
        <p14:creationId xmlns:p14="http://schemas.microsoft.com/office/powerpoint/2010/main" val="188441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6" name="TextBox 5"/>
          <p:cNvSpPr txBox="1"/>
          <p:nvPr/>
        </p:nvSpPr>
        <p:spPr>
          <a:xfrm>
            <a:off x="425618" y="2622994"/>
            <a:ext cx="8351493" cy="1077218"/>
          </a:xfrm>
          <a:prstGeom prst="rect">
            <a:avLst/>
          </a:prstGeom>
          <a:noFill/>
        </p:spPr>
        <p:txBody>
          <a:bodyPr wrap="square" rtlCol="0">
            <a:spAutoFit/>
          </a:bodyPr>
          <a:lstStyle/>
          <a:p>
            <a:pPr algn="ctr"/>
            <a:r>
              <a:rPr lang="en-US" sz="3200" b="1" i="1" dirty="0">
                <a:solidFill>
                  <a:prstClr val="black"/>
                </a:solidFill>
                <a:latin typeface="Verdana" panose="020B0604030504040204" pitchFamily="34" charset="0"/>
                <a:ea typeface="Verdana" panose="020B0604030504040204" pitchFamily="34" charset="0"/>
                <a:cs typeface="Verdana" panose="020B0604030504040204" pitchFamily="34" charset="0"/>
              </a:rPr>
              <a:t>7.1: Biodiesel feedstock </a:t>
            </a:r>
            <a:br>
              <a:rPr lang="en-US" sz="3200" b="1" i="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3200" b="1" i="1" dirty="0">
                <a:solidFill>
                  <a:prstClr val="black"/>
                </a:solidFill>
                <a:latin typeface="Verdana" panose="020B0604030504040204" pitchFamily="34" charset="0"/>
                <a:ea typeface="Verdana" panose="020B0604030504040204" pitchFamily="34" charset="0"/>
                <a:cs typeface="Verdana" panose="020B0604030504040204" pitchFamily="34" charset="0"/>
              </a:rPr>
              <a:t>     sources and crops</a:t>
            </a:r>
          </a:p>
        </p:txBody>
      </p:sp>
      <p:grpSp>
        <p:nvGrpSpPr>
          <p:cNvPr id="7" name="Group 6"/>
          <p:cNvGrpSpPr/>
          <p:nvPr/>
        </p:nvGrpSpPr>
        <p:grpSpPr>
          <a:xfrm>
            <a:off x="8098116" y="14530"/>
            <a:ext cx="830994" cy="634504"/>
            <a:chOff x="2066934" y="1319924"/>
            <a:chExt cx="3038142" cy="2464745"/>
          </a:xfrm>
        </p:grpSpPr>
        <p:sp>
          <p:nvSpPr>
            <p:cNvPr id="8" name="Oval 7"/>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ardrop 8"/>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111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577594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Oil seed crop cultivation</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00907"/>
            <a:ext cx="1197363" cy="307777"/>
          </a:xfrm>
          <a:prstGeom prst="rect">
            <a:avLst/>
          </a:prstGeom>
          <a:noFill/>
        </p:spPr>
        <p:txBody>
          <a:bodyPr wrap="none" rtlCol="0">
            <a:spAutoFit/>
          </a:bodyPr>
          <a:lstStyle/>
          <a:p>
            <a:r>
              <a:rPr lang="en-US" sz="1400" dirty="0" err="1">
                <a:sym typeface="Wingdings"/>
              </a:rPr>
              <a:t>Dahiya</a:t>
            </a:r>
            <a:r>
              <a:rPr lang="en-US" sz="1400" dirty="0">
                <a:sym typeface="Wingdings"/>
              </a:rPr>
              <a:t> (2015)</a:t>
            </a:r>
            <a:endParaRPr lang="en-US" sz="1400" dirty="0"/>
          </a:p>
        </p:txBody>
      </p:sp>
      <p:sp>
        <p:nvSpPr>
          <p:cNvPr id="19" name="TextBox 18"/>
          <p:cNvSpPr txBox="1"/>
          <p:nvPr/>
        </p:nvSpPr>
        <p:spPr>
          <a:xfrm>
            <a:off x="260498" y="863105"/>
            <a:ext cx="7802852" cy="721864"/>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Choosing the right oil seed crop? </a:t>
            </a:r>
          </a:p>
          <a:p>
            <a:pPr marL="285750" indent="-285750">
              <a:lnSpc>
                <a:spcPct val="120000"/>
              </a:lnSpc>
              <a:buFont typeface="Arial" panose="020B0604020202020204" pitchFamily="34" charset="0"/>
              <a:buChar char="•"/>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Depends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on the grower’s situation.</a:t>
            </a:r>
          </a:p>
        </p:txBody>
      </p:sp>
      <p:sp>
        <p:nvSpPr>
          <p:cNvPr id="20" name="TextBox 19"/>
          <p:cNvSpPr txBox="1"/>
          <p:nvPr/>
        </p:nvSpPr>
        <p:spPr>
          <a:xfrm>
            <a:off x="355724" y="1649311"/>
            <a:ext cx="7802852" cy="389466"/>
          </a:xfrm>
          <a:prstGeom prst="rect">
            <a:avLst/>
          </a:prstGeom>
          <a:noFill/>
        </p:spPr>
        <p:txBody>
          <a:bodyPr wrap="square" rtlCol="0">
            <a:spAutoFit/>
          </a:bodyPr>
          <a:lstStyle/>
          <a:p>
            <a:pPr marL="285750" indent="-285750">
              <a:lnSpc>
                <a:spcPct val="120000"/>
              </a:lnSpc>
              <a:buFont typeface="Arial"/>
              <a:buChar char="•"/>
            </a:pP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Livestock</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Soybean meal is a great livestock feed.</a:t>
            </a:r>
          </a:p>
        </p:txBody>
      </p:sp>
      <p:sp>
        <p:nvSpPr>
          <p:cNvPr id="21" name="TextBox 20"/>
          <p:cNvSpPr txBox="1"/>
          <p:nvPr/>
        </p:nvSpPr>
        <p:spPr>
          <a:xfrm>
            <a:off x="355724" y="2151308"/>
            <a:ext cx="7802852" cy="721864"/>
          </a:xfrm>
          <a:prstGeom prst="rect">
            <a:avLst/>
          </a:prstGeom>
          <a:noFill/>
        </p:spPr>
        <p:txBody>
          <a:bodyPr wrap="square" rtlCol="0">
            <a:spAutoFit/>
          </a:bodyPr>
          <a:lstStyle/>
          <a:p>
            <a:pPr marL="285750" indent="-285750">
              <a:lnSpc>
                <a:spcPct val="120000"/>
              </a:lnSpc>
              <a:buFont typeface="Arial"/>
              <a:buChar char="•"/>
            </a:pP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Soil that needs nutrients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Soybean fix nitrogen &amp; thus fertilize the soil.</a:t>
            </a:r>
          </a:p>
        </p:txBody>
      </p:sp>
      <p:sp>
        <p:nvSpPr>
          <p:cNvPr id="22" name="TextBox 21"/>
          <p:cNvSpPr txBox="1"/>
          <p:nvPr/>
        </p:nvSpPr>
        <p:spPr>
          <a:xfrm>
            <a:off x="355724" y="2925152"/>
            <a:ext cx="7802852" cy="389466"/>
          </a:xfrm>
          <a:prstGeom prst="rect">
            <a:avLst/>
          </a:prstGeom>
          <a:noFill/>
        </p:spPr>
        <p:txBody>
          <a:bodyPr wrap="square" rtlCol="0">
            <a:spAutoFit/>
          </a:bodyPr>
          <a:lstStyle/>
          <a:p>
            <a:pPr marL="285750" indent="-285750">
              <a:lnSpc>
                <a:spcPct val="120000"/>
              </a:lnSpc>
              <a:buFont typeface="Arial"/>
              <a:buChar char="•"/>
            </a:pP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Short growing season</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Canola might be the right choice.</a:t>
            </a:r>
          </a:p>
        </p:txBody>
      </p:sp>
      <p:sp>
        <p:nvSpPr>
          <p:cNvPr id="23" name="TextBox 22"/>
          <p:cNvSpPr txBox="1"/>
          <p:nvPr/>
        </p:nvSpPr>
        <p:spPr>
          <a:xfrm>
            <a:off x="355724" y="3414792"/>
            <a:ext cx="7802852" cy="389466"/>
          </a:xfrm>
          <a:prstGeom prst="rect">
            <a:avLst/>
          </a:prstGeom>
          <a:noFill/>
        </p:spPr>
        <p:txBody>
          <a:bodyPr wrap="square" rtlCol="0">
            <a:spAutoFit/>
          </a:bodyPr>
          <a:lstStyle/>
          <a:p>
            <a:pPr marL="285750" indent="-285750">
              <a:lnSpc>
                <a:spcPct val="120000"/>
              </a:lnSpc>
              <a:buFont typeface="Arial"/>
              <a:buChar char="•"/>
            </a:pP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Happy neighbors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Everyone loves sunflowers!</a:t>
            </a:r>
          </a:p>
        </p:txBody>
      </p:sp>
      <p:sp>
        <p:nvSpPr>
          <p:cNvPr id="24" name="TextBox 23"/>
          <p:cNvSpPr txBox="1"/>
          <p:nvPr/>
        </p:nvSpPr>
        <p:spPr>
          <a:xfrm>
            <a:off x="313281" y="4091764"/>
            <a:ext cx="7802852" cy="1412694"/>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Choosing the right variety?</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Find a variety that balances great yield with oil content, season length and resistance to disease.</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Look for early or medium season and excellent dry down</a:t>
            </a:r>
          </a:p>
        </p:txBody>
      </p:sp>
    </p:spTree>
    <p:extLst>
      <p:ext uri="{BB962C8B-B14F-4D97-AF65-F5344CB8AC3E}">
        <p14:creationId xmlns:p14="http://schemas.microsoft.com/office/powerpoint/2010/main" val="399082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425629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Seed &amp; oil yields?</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197363" cy="307777"/>
          </a:xfrm>
          <a:prstGeom prst="rect">
            <a:avLst/>
          </a:prstGeom>
          <a:noFill/>
        </p:spPr>
        <p:txBody>
          <a:bodyPr wrap="none" rtlCol="0">
            <a:spAutoFit/>
          </a:bodyPr>
          <a:lstStyle/>
          <a:p>
            <a:r>
              <a:rPr lang="en-US" sz="1400" dirty="0" err="1">
                <a:sym typeface="Wingdings"/>
              </a:rPr>
              <a:t>Dahiya</a:t>
            </a:r>
            <a:r>
              <a:rPr lang="en-US" sz="1400" dirty="0">
                <a:sym typeface="Wingdings"/>
              </a:rPr>
              <a:t> (2015)</a:t>
            </a:r>
            <a:endParaRPr lang="en-US" sz="1400" dirty="0"/>
          </a:p>
        </p:txBody>
      </p:sp>
      <p:graphicFrame>
        <p:nvGraphicFramePr>
          <p:cNvPr id="3" name="Table 2"/>
          <p:cNvGraphicFramePr>
            <a:graphicFrameLocks noGrp="1"/>
          </p:cNvGraphicFramePr>
          <p:nvPr/>
        </p:nvGraphicFramePr>
        <p:xfrm>
          <a:off x="1524000" y="1038416"/>
          <a:ext cx="5199529" cy="1483360"/>
        </p:xfrm>
        <a:graphic>
          <a:graphicData uri="http://schemas.openxmlformats.org/drawingml/2006/table">
            <a:tbl>
              <a:tblPr firstRow="1" bandRow="1">
                <a:tableStyleId>{2D5ABB26-0587-4C30-8999-92F81FD0307C}</a:tableStyleId>
              </a:tblPr>
              <a:tblGrid>
                <a:gridCol w="1509059">
                  <a:extLst>
                    <a:ext uri="{9D8B030D-6E8A-4147-A177-3AD203B41FA5}">
                      <a16:colId xmlns:a16="http://schemas.microsoft.com/office/drawing/2014/main" val="20000"/>
                    </a:ext>
                  </a:extLst>
                </a:gridCol>
                <a:gridCol w="216647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370840">
                <a:tc>
                  <a:txBody>
                    <a:bodyPr/>
                    <a:lstStyle/>
                    <a:p>
                      <a:r>
                        <a:rPr lang="en-US" b="1" dirty="0">
                          <a:solidFill>
                            <a:schemeClr val="bg1"/>
                          </a:solidFill>
                        </a:rPr>
                        <a:t>crop</a:t>
                      </a:r>
                    </a:p>
                  </a:txBody>
                  <a:tcPr>
                    <a:solidFill>
                      <a:srgbClr val="6666FF"/>
                    </a:solidFill>
                  </a:tcPr>
                </a:tc>
                <a:tc>
                  <a:txBody>
                    <a:bodyPr/>
                    <a:lstStyle/>
                    <a:p>
                      <a:pPr algn="r"/>
                      <a:r>
                        <a:rPr lang="en-US" b="1" dirty="0">
                          <a:solidFill>
                            <a:schemeClr val="bg1"/>
                          </a:solidFill>
                        </a:rPr>
                        <a:t>Seed yield</a:t>
                      </a:r>
                      <a:r>
                        <a:rPr lang="en-US" b="1" baseline="0" dirty="0">
                          <a:solidFill>
                            <a:schemeClr val="bg1"/>
                          </a:solidFill>
                        </a:rPr>
                        <a:t> (</a:t>
                      </a:r>
                      <a:r>
                        <a:rPr lang="en-US" b="1" baseline="0" dirty="0" err="1">
                          <a:solidFill>
                            <a:schemeClr val="bg1"/>
                          </a:solidFill>
                        </a:rPr>
                        <a:t>lb</a:t>
                      </a:r>
                      <a:r>
                        <a:rPr lang="en-US" b="1" baseline="0" dirty="0">
                          <a:solidFill>
                            <a:schemeClr val="bg1"/>
                          </a:solidFill>
                        </a:rPr>
                        <a:t>/acre)</a:t>
                      </a:r>
                      <a:endParaRPr lang="en-US" b="1" dirty="0">
                        <a:solidFill>
                          <a:schemeClr val="bg1"/>
                        </a:solidFill>
                      </a:endParaRPr>
                    </a:p>
                  </a:txBody>
                  <a:tcPr>
                    <a:solidFill>
                      <a:srgbClr val="6666FF"/>
                    </a:solidFill>
                  </a:tcPr>
                </a:tc>
                <a:tc>
                  <a:txBody>
                    <a:bodyPr/>
                    <a:lstStyle/>
                    <a:p>
                      <a:pPr algn="r"/>
                      <a:r>
                        <a:rPr lang="en-US" b="1" dirty="0">
                          <a:solidFill>
                            <a:schemeClr val="bg1"/>
                          </a:solidFill>
                        </a:rPr>
                        <a:t>Oil yield (%)</a:t>
                      </a:r>
                    </a:p>
                  </a:txBody>
                  <a:tcPr>
                    <a:solidFill>
                      <a:srgbClr val="6666FF"/>
                    </a:solidFill>
                  </a:tcPr>
                </a:tc>
                <a:extLst>
                  <a:ext uri="{0D108BD9-81ED-4DB2-BD59-A6C34878D82A}">
                    <a16:rowId xmlns:a16="http://schemas.microsoft.com/office/drawing/2014/main" val="10000"/>
                  </a:ext>
                </a:extLst>
              </a:tr>
              <a:tr h="370840">
                <a:tc>
                  <a:txBody>
                    <a:bodyPr/>
                    <a:lstStyle/>
                    <a:p>
                      <a:r>
                        <a:rPr lang="en-US" dirty="0"/>
                        <a:t>soybeans</a:t>
                      </a:r>
                    </a:p>
                  </a:txBody>
                  <a:tcPr/>
                </a:tc>
                <a:tc>
                  <a:txBody>
                    <a:bodyPr/>
                    <a:lstStyle/>
                    <a:p>
                      <a:pPr algn="r"/>
                      <a:r>
                        <a:rPr lang="en-US" dirty="0"/>
                        <a:t>2000</a:t>
                      </a:r>
                      <a:r>
                        <a:rPr lang="en-US" baseline="0" dirty="0"/>
                        <a:t> - 4000</a:t>
                      </a:r>
                      <a:endParaRPr lang="en-US" dirty="0"/>
                    </a:p>
                  </a:txBody>
                  <a:tcPr/>
                </a:tc>
                <a:tc>
                  <a:txBody>
                    <a:bodyPr/>
                    <a:lstStyle/>
                    <a:p>
                      <a:pPr algn="r"/>
                      <a:r>
                        <a:rPr lang="en-US" dirty="0"/>
                        <a:t>25%</a:t>
                      </a:r>
                    </a:p>
                  </a:txBody>
                  <a:tcPr/>
                </a:tc>
                <a:extLst>
                  <a:ext uri="{0D108BD9-81ED-4DB2-BD59-A6C34878D82A}">
                    <a16:rowId xmlns:a16="http://schemas.microsoft.com/office/drawing/2014/main" val="10001"/>
                  </a:ext>
                </a:extLst>
              </a:tr>
              <a:tr h="370840">
                <a:tc>
                  <a:txBody>
                    <a:bodyPr/>
                    <a:lstStyle/>
                    <a:p>
                      <a:r>
                        <a:rPr lang="en-US" dirty="0"/>
                        <a:t>sunflowers</a:t>
                      </a:r>
                    </a:p>
                  </a:txBody>
                  <a:tcPr/>
                </a:tc>
                <a:tc>
                  <a:txBody>
                    <a:bodyPr/>
                    <a:lstStyle/>
                    <a:p>
                      <a:pPr algn="r"/>
                      <a:r>
                        <a:rPr lang="en-US" dirty="0"/>
                        <a:t>1000 - 3000</a:t>
                      </a:r>
                    </a:p>
                  </a:txBody>
                  <a:tcPr/>
                </a:tc>
                <a:tc>
                  <a:txBody>
                    <a:bodyPr/>
                    <a:lstStyle/>
                    <a:p>
                      <a:pPr algn="r"/>
                      <a:r>
                        <a:rPr lang="en-US" dirty="0"/>
                        <a:t>40%</a:t>
                      </a:r>
                    </a:p>
                  </a:txBody>
                  <a:tcPr/>
                </a:tc>
                <a:extLst>
                  <a:ext uri="{0D108BD9-81ED-4DB2-BD59-A6C34878D82A}">
                    <a16:rowId xmlns:a16="http://schemas.microsoft.com/office/drawing/2014/main" val="10002"/>
                  </a:ext>
                </a:extLst>
              </a:tr>
              <a:tr h="370840">
                <a:tc>
                  <a:txBody>
                    <a:bodyPr/>
                    <a:lstStyle/>
                    <a:p>
                      <a:r>
                        <a:rPr lang="en-US" dirty="0"/>
                        <a:t>canola</a:t>
                      </a:r>
                    </a:p>
                  </a:txBody>
                  <a:tcPr/>
                </a:tc>
                <a:tc>
                  <a:txBody>
                    <a:bodyPr/>
                    <a:lstStyle/>
                    <a:p>
                      <a:pPr algn="r"/>
                      <a:r>
                        <a:rPr lang="en-US" dirty="0"/>
                        <a:t>1500</a:t>
                      </a:r>
                      <a:r>
                        <a:rPr lang="en-US" baseline="0" dirty="0"/>
                        <a:t> - 4500</a:t>
                      </a:r>
                      <a:endParaRPr lang="en-US" dirty="0"/>
                    </a:p>
                  </a:txBody>
                  <a:tcPr/>
                </a:tc>
                <a:tc>
                  <a:txBody>
                    <a:bodyPr/>
                    <a:lstStyle/>
                    <a:p>
                      <a:pPr algn="r"/>
                      <a:r>
                        <a:rPr lang="en-US" dirty="0"/>
                        <a:t>40%</a:t>
                      </a:r>
                    </a:p>
                  </a:txBody>
                  <a:tcPr/>
                </a:tc>
                <a:extLst>
                  <a:ext uri="{0D108BD9-81ED-4DB2-BD59-A6C34878D82A}">
                    <a16:rowId xmlns:a16="http://schemas.microsoft.com/office/drawing/2014/main" val="10003"/>
                  </a:ext>
                </a:extLst>
              </a:tr>
            </a:tbl>
          </a:graphicData>
        </a:graphic>
      </p:graphicFrame>
      <p:graphicFrame>
        <p:nvGraphicFramePr>
          <p:cNvPr id="25" name="Table 24"/>
          <p:cNvGraphicFramePr>
            <a:graphicFrameLocks noGrp="1"/>
          </p:cNvGraphicFramePr>
          <p:nvPr/>
        </p:nvGraphicFramePr>
        <p:xfrm>
          <a:off x="421340" y="2883350"/>
          <a:ext cx="8325109" cy="1483360"/>
        </p:xfrm>
        <a:graphic>
          <a:graphicData uri="http://schemas.openxmlformats.org/drawingml/2006/table">
            <a:tbl>
              <a:tblPr firstRow="1" bandRow="1">
                <a:tableStyleId>{2D5ABB26-0587-4C30-8999-92F81FD0307C}</a:tableStyleId>
              </a:tblPr>
              <a:tblGrid>
                <a:gridCol w="1326778">
                  <a:extLst>
                    <a:ext uri="{9D8B030D-6E8A-4147-A177-3AD203B41FA5}">
                      <a16:colId xmlns:a16="http://schemas.microsoft.com/office/drawing/2014/main" val="20000"/>
                    </a:ext>
                  </a:extLst>
                </a:gridCol>
                <a:gridCol w="2764117">
                  <a:extLst>
                    <a:ext uri="{9D8B030D-6E8A-4147-A177-3AD203B41FA5}">
                      <a16:colId xmlns:a16="http://schemas.microsoft.com/office/drawing/2014/main" val="20001"/>
                    </a:ext>
                  </a:extLst>
                </a:gridCol>
                <a:gridCol w="2822747">
                  <a:extLst>
                    <a:ext uri="{9D8B030D-6E8A-4147-A177-3AD203B41FA5}">
                      <a16:colId xmlns:a16="http://schemas.microsoft.com/office/drawing/2014/main" val="20002"/>
                    </a:ext>
                  </a:extLst>
                </a:gridCol>
                <a:gridCol w="1411467">
                  <a:extLst>
                    <a:ext uri="{9D8B030D-6E8A-4147-A177-3AD203B41FA5}">
                      <a16:colId xmlns:a16="http://schemas.microsoft.com/office/drawing/2014/main" val="20003"/>
                    </a:ext>
                  </a:extLst>
                </a:gridCol>
              </a:tblGrid>
              <a:tr h="370840">
                <a:tc>
                  <a:txBody>
                    <a:bodyPr/>
                    <a:lstStyle/>
                    <a:p>
                      <a:r>
                        <a:rPr lang="en-US" b="1" dirty="0">
                          <a:solidFill>
                            <a:schemeClr val="bg1"/>
                          </a:solidFill>
                        </a:rPr>
                        <a:t>crop</a:t>
                      </a:r>
                    </a:p>
                  </a:txBody>
                  <a:tcPr>
                    <a:solidFill>
                      <a:srgbClr val="6666FF"/>
                    </a:solidFill>
                  </a:tcPr>
                </a:tc>
                <a:tc>
                  <a:txBody>
                    <a:bodyPr/>
                    <a:lstStyle/>
                    <a:p>
                      <a:pPr algn="r"/>
                      <a:r>
                        <a:rPr lang="en-US" b="1" dirty="0">
                          <a:solidFill>
                            <a:schemeClr val="bg1"/>
                          </a:solidFill>
                        </a:rPr>
                        <a:t>Soil type?</a:t>
                      </a:r>
                    </a:p>
                  </a:txBody>
                  <a:tcPr>
                    <a:solidFill>
                      <a:srgbClr val="6666FF"/>
                    </a:solidFill>
                  </a:tcPr>
                </a:tc>
                <a:tc>
                  <a:txBody>
                    <a:bodyPr/>
                    <a:lstStyle/>
                    <a:p>
                      <a:pPr algn="r"/>
                      <a:r>
                        <a:rPr lang="en-US" b="1" dirty="0">
                          <a:solidFill>
                            <a:schemeClr val="bg1"/>
                          </a:solidFill>
                        </a:rPr>
                        <a:t>Nutrient need?</a:t>
                      </a:r>
                    </a:p>
                  </a:txBody>
                  <a:tcPr>
                    <a:solidFill>
                      <a:srgbClr val="6666FF"/>
                    </a:solidFill>
                  </a:tcPr>
                </a:tc>
                <a:tc>
                  <a:txBody>
                    <a:bodyPr/>
                    <a:lstStyle/>
                    <a:p>
                      <a:pPr algn="r"/>
                      <a:r>
                        <a:rPr lang="en-US" b="1" dirty="0">
                          <a:solidFill>
                            <a:schemeClr val="bg1"/>
                          </a:solidFill>
                        </a:rPr>
                        <a:t>pH</a:t>
                      </a:r>
                    </a:p>
                  </a:txBody>
                  <a:tcPr>
                    <a:solidFill>
                      <a:srgbClr val="6666FF"/>
                    </a:solidFill>
                  </a:tcPr>
                </a:tc>
                <a:extLst>
                  <a:ext uri="{0D108BD9-81ED-4DB2-BD59-A6C34878D82A}">
                    <a16:rowId xmlns:a16="http://schemas.microsoft.com/office/drawing/2014/main" val="10000"/>
                  </a:ext>
                </a:extLst>
              </a:tr>
              <a:tr h="370840">
                <a:tc>
                  <a:txBody>
                    <a:bodyPr/>
                    <a:lstStyle/>
                    <a:p>
                      <a:r>
                        <a:rPr lang="en-US" dirty="0"/>
                        <a:t>soybeans</a:t>
                      </a:r>
                    </a:p>
                  </a:txBody>
                  <a:tcPr/>
                </a:tc>
                <a:tc>
                  <a:txBody>
                    <a:bodyPr/>
                    <a:lstStyle/>
                    <a:p>
                      <a:pPr algn="r"/>
                      <a:r>
                        <a:rPr lang="en-US" dirty="0"/>
                        <a:t>Loose,</a:t>
                      </a:r>
                      <a:r>
                        <a:rPr lang="en-US" baseline="0" dirty="0"/>
                        <a:t> well-drained loam</a:t>
                      </a:r>
                      <a:endParaRPr lang="en-US" dirty="0"/>
                    </a:p>
                  </a:txBody>
                  <a:tcPr/>
                </a:tc>
                <a:tc>
                  <a:txBody>
                    <a:bodyPr/>
                    <a:lstStyle/>
                    <a:p>
                      <a:pPr algn="r"/>
                      <a:r>
                        <a:rPr lang="en-US" dirty="0"/>
                        <a:t>Modest, mainly P&amp;K, </a:t>
                      </a:r>
                      <a:r>
                        <a:rPr lang="en-US" dirty="0" err="1"/>
                        <a:t>Mn</a:t>
                      </a:r>
                      <a:endParaRPr lang="en-US" dirty="0"/>
                    </a:p>
                  </a:txBody>
                  <a:tcPr/>
                </a:tc>
                <a:tc>
                  <a:txBody>
                    <a:bodyPr/>
                    <a:lstStyle/>
                    <a:p>
                      <a:pPr algn="r"/>
                      <a:r>
                        <a:rPr lang="en-US" dirty="0"/>
                        <a:t>6.0 – 7.2</a:t>
                      </a:r>
                    </a:p>
                  </a:txBody>
                  <a:tcPr/>
                </a:tc>
                <a:extLst>
                  <a:ext uri="{0D108BD9-81ED-4DB2-BD59-A6C34878D82A}">
                    <a16:rowId xmlns:a16="http://schemas.microsoft.com/office/drawing/2014/main" val="10001"/>
                  </a:ext>
                </a:extLst>
              </a:tr>
              <a:tr h="370840">
                <a:tc>
                  <a:txBody>
                    <a:bodyPr/>
                    <a:lstStyle/>
                    <a:p>
                      <a:r>
                        <a:rPr lang="en-US" dirty="0"/>
                        <a:t>sunflowers</a:t>
                      </a:r>
                    </a:p>
                  </a:txBody>
                  <a:tcPr/>
                </a:tc>
                <a:tc>
                  <a:txBody>
                    <a:bodyPr/>
                    <a:lstStyle/>
                    <a:p>
                      <a:pPr algn="r"/>
                      <a:r>
                        <a:rPr lang="en-US" dirty="0"/>
                        <a:t>Sands</a:t>
                      </a:r>
                      <a:r>
                        <a:rPr lang="en-US" baseline="0" dirty="0"/>
                        <a:t> to clays</a:t>
                      </a:r>
                      <a:endParaRPr lang="en-US" dirty="0"/>
                    </a:p>
                  </a:txBody>
                  <a:tcPr/>
                </a:tc>
                <a:tc>
                  <a:txBody>
                    <a:bodyPr/>
                    <a:lstStyle/>
                    <a:p>
                      <a:pPr algn="r"/>
                      <a:r>
                        <a:rPr lang="en-US" dirty="0"/>
                        <a:t>Modest &amp; they go deep!</a:t>
                      </a:r>
                    </a:p>
                  </a:txBody>
                  <a:tcPr/>
                </a:tc>
                <a:tc>
                  <a:txBody>
                    <a:bodyPr/>
                    <a:lstStyle/>
                    <a:p>
                      <a:pPr algn="r"/>
                      <a:r>
                        <a:rPr lang="en-US" dirty="0"/>
                        <a:t>6.0 – 7.2</a:t>
                      </a:r>
                    </a:p>
                  </a:txBody>
                  <a:tcPr/>
                </a:tc>
                <a:extLst>
                  <a:ext uri="{0D108BD9-81ED-4DB2-BD59-A6C34878D82A}">
                    <a16:rowId xmlns:a16="http://schemas.microsoft.com/office/drawing/2014/main" val="10002"/>
                  </a:ext>
                </a:extLst>
              </a:tr>
              <a:tr h="370840">
                <a:tc>
                  <a:txBody>
                    <a:bodyPr/>
                    <a:lstStyle/>
                    <a:p>
                      <a:r>
                        <a:rPr lang="en-US" dirty="0"/>
                        <a:t>canola</a:t>
                      </a:r>
                    </a:p>
                  </a:txBody>
                  <a:tcPr/>
                </a:tc>
                <a:tc>
                  <a:txBody>
                    <a:bodyPr/>
                    <a:lstStyle/>
                    <a:p>
                      <a:pPr algn="r"/>
                      <a:r>
                        <a:rPr lang="en-US" dirty="0"/>
                        <a:t>Loose loam, good drainage</a:t>
                      </a:r>
                    </a:p>
                  </a:txBody>
                  <a:tcPr/>
                </a:tc>
                <a:tc>
                  <a:txBody>
                    <a:bodyPr/>
                    <a:lstStyle/>
                    <a:p>
                      <a:pPr algn="r"/>
                      <a:r>
                        <a:rPr lang="en-US" dirty="0"/>
                        <a:t>Needs</a:t>
                      </a:r>
                      <a:r>
                        <a:rPr lang="en-US" baseline="0" dirty="0"/>
                        <a:t> N, some P&amp;K, S</a:t>
                      </a:r>
                      <a:endParaRPr lang="en-US" dirty="0"/>
                    </a:p>
                  </a:txBody>
                  <a:tcPr/>
                </a:tc>
                <a:tc>
                  <a:txBody>
                    <a:bodyPr/>
                    <a:lstStyle/>
                    <a:p>
                      <a:pPr algn="r"/>
                      <a:r>
                        <a:rPr lang="en-US" dirty="0"/>
                        <a:t>6.0 –</a:t>
                      </a:r>
                      <a:r>
                        <a:rPr lang="en-US" baseline="0" dirty="0"/>
                        <a:t> 7.0</a:t>
                      </a:r>
                      <a:endParaRPr lang="en-US" dirty="0"/>
                    </a:p>
                  </a:txBody>
                  <a:tcPr/>
                </a:tc>
                <a:extLst>
                  <a:ext uri="{0D108BD9-81ED-4DB2-BD59-A6C34878D82A}">
                    <a16:rowId xmlns:a16="http://schemas.microsoft.com/office/drawing/2014/main" val="10003"/>
                  </a:ext>
                </a:extLst>
              </a:tr>
            </a:tbl>
          </a:graphicData>
        </a:graphic>
      </p:graphicFrame>
      <p:sp>
        <p:nvSpPr>
          <p:cNvPr id="4" name="TextBox 3"/>
          <p:cNvSpPr txBox="1"/>
          <p:nvPr/>
        </p:nvSpPr>
        <p:spPr>
          <a:xfrm>
            <a:off x="421340" y="4930588"/>
            <a:ext cx="6400663" cy="923330"/>
          </a:xfrm>
          <a:prstGeom prst="rect">
            <a:avLst/>
          </a:prstGeom>
          <a:noFill/>
        </p:spPr>
        <p:txBody>
          <a:bodyPr wrap="non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What’s the oil? </a:t>
            </a:r>
          </a:p>
          <a:p>
            <a:pPr marL="285750" indent="-28575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A combination of mono-, di-, and </a:t>
            </a:r>
            <a:r>
              <a:rPr lang="en-US" dirty="0" err="1">
                <a:latin typeface="Verdana" panose="020B0604030504040204" pitchFamily="34" charset="0"/>
                <a:ea typeface="Verdana" panose="020B0604030504040204" pitchFamily="34" charset="0"/>
                <a:cs typeface="Verdana" panose="020B0604030504040204" pitchFamily="34" charset="0"/>
              </a:rPr>
              <a:t>triacylglycerides</a:t>
            </a:r>
            <a:r>
              <a:rPr lang="en-US" dirty="0">
                <a:latin typeface="Verdana" panose="020B0604030504040204" pitchFamily="34" charset="0"/>
                <a:ea typeface="Verdana" panose="020B0604030504040204" pitchFamily="34" charset="0"/>
                <a:cs typeface="Verdana" panose="020B0604030504040204" pitchFamily="34" charset="0"/>
              </a:rPr>
              <a:t>;</a:t>
            </a:r>
          </a:p>
          <a:p>
            <a:pPr marL="285750" indent="-28575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aka vegetable oil (SVO)</a:t>
            </a:r>
          </a:p>
        </p:txBody>
      </p:sp>
    </p:spTree>
    <p:extLst>
      <p:ext uri="{BB962C8B-B14F-4D97-AF65-F5344CB8AC3E}">
        <p14:creationId xmlns:p14="http://schemas.microsoft.com/office/powerpoint/2010/main" val="408364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883126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Seed harvesting, screening &amp; storage</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197363" cy="307777"/>
          </a:xfrm>
          <a:prstGeom prst="rect">
            <a:avLst/>
          </a:prstGeom>
          <a:noFill/>
        </p:spPr>
        <p:txBody>
          <a:bodyPr wrap="none" rtlCol="0">
            <a:spAutoFit/>
          </a:bodyPr>
          <a:lstStyle/>
          <a:p>
            <a:r>
              <a:rPr lang="en-US" sz="1400" dirty="0" err="1">
                <a:sym typeface="Wingdings"/>
              </a:rPr>
              <a:t>Dahiya</a:t>
            </a:r>
            <a:r>
              <a:rPr lang="en-US" sz="1400" dirty="0">
                <a:sym typeface="Wingdings"/>
              </a:rPr>
              <a:t> (2015)</a:t>
            </a:r>
            <a:endParaRPr lang="en-US" sz="1400" dirty="0"/>
          </a:p>
        </p:txBody>
      </p:sp>
      <p:sp>
        <p:nvSpPr>
          <p:cNvPr id="12" name="TextBox 11"/>
          <p:cNvSpPr txBox="1"/>
          <p:nvPr/>
        </p:nvSpPr>
        <p:spPr>
          <a:xfrm>
            <a:off x="202250" y="801923"/>
            <a:ext cx="7802852" cy="747897"/>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Harvesting oilseeds requires a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combine</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that reaps and threshes (cuts and separates seed from stem/straw)</a:t>
            </a:r>
          </a:p>
        </p:txBody>
      </p:sp>
      <p:sp>
        <p:nvSpPr>
          <p:cNvPr id="13" name="TextBox 12"/>
          <p:cNvSpPr txBox="1"/>
          <p:nvPr/>
        </p:nvSpPr>
        <p:spPr>
          <a:xfrm>
            <a:off x="202250" y="1851122"/>
            <a:ext cx="8633846" cy="2383858"/>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Combines aren’t too common in New England.</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Older smaller combines work well for trials &amp; small fields.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seed path has to be sealed to prevent loss of seed and this process needs to be customized for each type of seed. </a:t>
            </a: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Screens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are critical.</a:t>
            </a:r>
          </a:p>
          <a:p>
            <a:pPr marL="742950" lvl="1"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Canola is tiny and easily lost.</a:t>
            </a:r>
          </a:p>
          <a:p>
            <a:pPr marL="742950" lvl="1"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Sunflower heads fall over when their long stems are cut.</a:t>
            </a:r>
          </a:p>
        </p:txBody>
      </p:sp>
    </p:spTree>
    <p:extLst>
      <p:ext uri="{BB962C8B-B14F-4D97-AF65-F5344CB8AC3E}">
        <p14:creationId xmlns:p14="http://schemas.microsoft.com/office/powerpoint/2010/main" val="257119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608211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Seed screening &amp; storage</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197363" cy="307777"/>
          </a:xfrm>
          <a:prstGeom prst="rect">
            <a:avLst/>
          </a:prstGeom>
          <a:noFill/>
        </p:spPr>
        <p:txBody>
          <a:bodyPr wrap="none" rtlCol="0">
            <a:spAutoFit/>
          </a:bodyPr>
          <a:lstStyle/>
          <a:p>
            <a:r>
              <a:rPr lang="en-US" sz="1400" dirty="0" err="1">
                <a:sym typeface="Wingdings"/>
              </a:rPr>
              <a:t>Dahiya</a:t>
            </a:r>
            <a:r>
              <a:rPr lang="en-US" sz="1400" dirty="0">
                <a:sym typeface="Wingdings"/>
              </a:rPr>
              <a:t> (2015)</a:t>
            </a:r>
            <a:endParaRPr lang="en-US" sz="1400" dirty="0"/>
          </a:p>
        </p:txBody>
      </p:sp>
      <p:sp>
        <p:nvSpPr>
          <p:cNvPr id="14" name="TextBox 13"/>
          <p:cNvSpPr txBox="1"/>
          <p:nvPr/>
        </p:nvSpPr>
        <p:spPr>
          <a:xfrm>
            <a:off x="202250" y="851113"/>
            <a:ext cx="8633846" cy="1412694"/>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Secondary screening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will be needed if seeds from the combine have more than 3% trash.</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Fanning mill; or</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Rotary drum cleaner</a:t>
            </a:r>
          </a:p>
        </p:txBody>
      </p:sp>
      <p:sp>
        <p:nvSpPr>
          <p:cNvPr id="15" name="TextBox 14"/>
          <p:cNvSpPr txBox="1"/>
          <p:nvPr/>
        </p:nvSpPr>
        <p:spPr>
          <a:xfrm>
            <a:off x="202250" y="2551818"/>
            <a:ext cx="8633846" cy="747897"/>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Drying the seeds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is usually done with ambient air in a drying bin to a moisture content of 8-10%.</a:t>
            </a:r>
          </a:p>
        </p:txBody>
      </p:sp>
      <p:sp>
        <p:nvSpPr>
          <p:cNvPr id="17" name="TextBox 16"/>
          <p:cNvSpPr txBox="1"/>
          <p:nvPr/>
        </p:nvSpPr>
        <p:spPr>
          <a:xfrm>
            <a:off x="202250" y="3587726"/>
            <a:ext cx="8633846" cy="747897"/>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Storage</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in grain bins is stable once the dried seed has reached temperatures below freezing.</a:t>
            </a:r>
          </a:p>
        </p:txBody>
      </p:sp>
    </p:spTree>
    <p:extLst>
      <p:ext uri="{BB962C8B-B14F-4D97-AF65-F5344CB8AC3E}">
        <p14:creationId xmlns:p14="http://schemas.microsoft.com/office/powerpoint/2010/main" val="191918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6" name="TextBox 5"/>
          <p:cNvSpPr txBox="1"/>
          <p:nvPr/>
        </p:nvSpPr>
        <p:spPr>
          <a:xfrm>
            <a:off x="425618" y="2622994"/>
            <a:ext cx="8351493" cy="707886"/>
          </a:xfrm>
          <a:prstGeom prst="rect">
            <a:avLst/>
          </a:prstGeom>
          <a:noFill/>
        </p:spPr>
        <p:txBody>
          <a:bodyPr wrap="square" rtlCol="0">
            <a:spAutoFit/>
          </a:bodyPr>
          <a:lstStyle/>
          <a:p>
            <a:pPr algn="ctr"/>
            <a:r>
              <a:rPr lang="en-US" sz="4000" b="1" i="1" dirty="0">
                <a:solidFill>
                  <a:prstClr val="black"/>
                </a:solidFill>
                <a:latin typeface="Avenir Black"/>
                <a:cs typeface="Avenir Black"/>
              </a:rPr>
              <a:t>7.3: Oil extraction</a:t>
            </a:r>
          </a:p>
        </p:txBody>
      </p:sp>
      <p:grpSp>
        <p:nvGrpSpPr>
          <p:cNvPr id="7" name="Group 6"/>
          <p:cNvGrpSpPr/>
          <p:nvPr/>
        </p:nvGrpSpPr>
        <p:grpSpPr>
          <a:xfrm>
            <a:off x="8098116" y="14530"/>
            <a:ext cx="830994" cy="634504"/>
            <a:chOff x="2066934" y="1319924"/>
            <a:chExt cx="3038142" cy="2464745"/>
          </a:xfrm>
        </p:grpSpPr>
        <p:sp>
          <p:nvSpPr>
            <p:cNvPr id="8" name="Oval 7"/>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ardrop 8"/>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3294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331372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Oil extraction</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197363" cy="307777"/>
          </a:xfrm>
          <a:prstGeom prst="rect">
            <a:avLst/>
          </a:prstGeom>
          <a:noFill/>
        </p:spPr>
        <p:txBody>
          <a:bodyPr wrap="none" rtlCol="0">
            <a:spAutoFit/>
          </a:bodyPr>
          <a:lstStyle/>
          <a:p>
            <a:r>
              <a:rPr lang="en-US" sz="1400" dirty="0" err="1">
                <a:sym typeface="Wingdings"/>
              </a:rPr>
              <a:t>Dahiya</a:t>
            </a:r>
            <a:r>
              <a:rPr lang="en-US" sz="1400" dirty="0">
                <a:sym typeface="Wingdings"/>
              </a:rPr>
              <a:t> (2015)</a:t>
            </a:r>
            <a:endParaRPr lang="en-US" sz="1400" dirty="0"/>
          </a:p>
        </p:txBody>
      </p:sp>
      <p:sp>
        <p:nvSpPr>
          <p:cNvPr id="12" name="TextBox 11"/>
          <p:cNvSpPr txBox="1"/>
          <p:nvPr/>
        </p:nvSpPr>
        <p:spPr>
          <a:xfrm>
            <a:off x="202250" y="777209"/>
            <a:ext cx="8544200" cy="2383858"/>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On-farm oil extraction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is done by cold-pressing and often with a screw press.</a:t>
            </a:r>
          </a:p>
          <a:p>
            <a:pPr marL="285750" indent="-285750">
              <a:lnSpc>
                <a:spcPct val="120000"/>
              </a:lnSpc>
              <a:buFont typeface="Arial"/>
              <a:buChar char="•"/>
            </a:pP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Cold-pressing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is pressing without heating seeds first.</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 </a:t>
            </a: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screw press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uses an auger to press seed into an increasingly narrow space, often surrounded by a screen. As the seed is compressed it is cracked and crushed and the increasing pressure forces oil to flow out of the seed.</a:t>
            </a:r>
          </a:p>
        </p:txBody>
      </p:sp>
      <p:sp>
        <p:nvSpPr>
          <p:cNvPr id="18" name="TextBox 17"/>
          <p:cNvSpPr txBox="1"/>
          <p:nvPr/>
        </p:nvSpPr>
        <p:spPr>
          <a:xfrm>
            <a:off x="268064" y="3476884"/>
            <a:ext cx="8544200" cy="2383858"/>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Chris Callahan of UVM extension tested a variety of types of oil presses in on-farm operation. He found that:</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Maximum oil extraction occurs below the press’s maximal capacity, so the best oil requires operating a slower than maximal speeds.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Slower speed also decreased levels of phosphorous in oils.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P indicates the presence of compounds that can easily oxidize and become rancid.</a:t>
            </a:r>
          </a:p>
        </p:txBody>
      </p:sp>
    </p:spTree>
    <p:extLst>
      <p:ext uri="{BB962C8B-B14F-4D97-AF65-F5344CB8AC3E}">
        <p14:creationId xmlns:p14="http://schemas.microsoft.com/office/powerpoint/2010/main" val="70643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512832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Oil seed cake or meal</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197363" cy="307777"/>
          </a:xfrm>
          <a:prstGeom prst="rect">
            <a:avLst/>
          </a:prstGeom>
          <a:noFill/>
        </p:spPr>
        <p:txBody>
          <a:bodyPr wrap="none" rtlCol="0">
            <a:spAutoFit/>
          </a:bodyPr>
          <a:lstStyle/>
          <a:p>
            <a:r>
              <a:rPr lang="en-US" sz="1400" dirty="0" err="1">
                <a:sym typeface="Wingdings"/>
              </a:rPr>
              <a:t>Dahiya</a:t>
            </a:r>
            <a:r>
              <a:rPr lang="en-US" sz="1400" dirty="0">
                <a:sym typeface="Wingdings"/>
              </a:rPr>
              <a:t> (2015)</a:t>
            </a:r>
            <a:endParaRPr lang="en-US" sz="1400" dirty="0"/>
          </a:p>
        </p:txBody>
      </p:sp>
      <p:sp>
        <p:nvSpPr>
          <p:cNvPr id="12" name="TextBox 11"/>
          <p:cNvSpPr txBox="1"/>
          <p:nvPr/>
        </p:nvSpPr>
        <p:spPr>
          <a:xfrm>
            <a:off x="202250" y="777209"/>
            <a:ext cx="8544200" cy="1719060"/>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solids produced by pressing oil seed are called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oil-seed meal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or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oil-seed cake</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Cellulosic</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Caloric &amp; high in fat</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Nutritional</a:t>
            </a:r>
          </a:p>
        </p:txBody>
      </p:sp>
      <p:sp>
        <p:nvSpPr>
          <p:cNvPr id="18" name="TextBox 17"/>
          <p:cNvSpPr txBox="1"/>
          <p:nvPr/>
        </p:nvSpPr>
        <p:spPr>
          <a:xfrm>
            <a:off x="268064" y="2724861"/>
            <a:ext cx="8544200" cy="1080296"/>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Meal can be used in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livestock feeds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Limited by the high amount of oil.</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Soymeal is especially valuable.</a:t>
            </a:r>
          </a:p>
        </p:txBody>
      </p:sp>
      <p:sp>
        <p:nvSpPr>
          <p:cNvPr id="13" name="TextBox 12"/>
          <p:cNvSpPr txBox="1"/>
          <p:nvPr/>
        </p:nvSpPr>
        <p:spPr>
          <a:xfrm>
            <a:off x="283893" y="4058567"/>
            <a:ext cx="8544200" cy="1080296"/>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Other uses?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Fertilizer (N-rich meal may have some capacity to suppress weeds.)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Pelletized for use as a combustion fuel.</a:t>
            </a:r>
          </a:p>
        </p:txBody>
      </p:sp>
    </p:spTree>
    <p:extLst>
      <p:ext uri="{BB962C8B-B14F-4D97-AF65-F5344CB8AC3E}">
        <p14:creationId xmlns:p14="http://schemas.microsoft.com/office/powerpoint/2010/main" val="147605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6" name="TextBox 5"/>
          <p:cNvSpPr txBox="1"/>
          <p:nvPr/>
        </p:nvSpPr>
        <p:spPr>
          <a:xfrm>
            <a:off x="425618" y="2622994"/>
            <a:ext cx="8351493" cy="707886"/>
          </a:xfrm>
          <a:prstGeom prst="rect">
            <a:avLst/>
          </a:prstGeom>
          <a:noFill/>
        </p:spPr>
        <p:txBody>
          <a:bodyPr wrap="square" rtlCol="0">
            <a:spAutoFit/>
          </a:bodyPr>
          <a:lstStyle/>
          <a:p>
            <a:pPr algn="ctr"/>
            <a:r>
              <a:rPr lang="en-US" sz="4000" b="1" i="1" dirty="0">
                <a:solidFill>
                  <a:prstClr val="black"/>
                </a:solidFill>
                <a:latin typeface="Avenir Black"/>
                <a:cs typeface="Avenir Black"/>
              </a:rPr>
              <a:t>7.4: Algal biodiesel?</a:t>
            </a:r>
          </a:p>
        </p:txBody>
      </p:sp>
      <p:grpSp>
        <p:nvGrpSpPr>
          <p:cNvPr id="7" name="Group 6"/>
          <p:cNvGrpSpPr/>
          <p:nvPr/>
        </p:nvGrpSpPr>
        <p:grpSpPr>
          <a:xfrm>
            <a:off x="8098116" y="14530"/>
            <a:ext cx="830994" cy="634504"/>
            <a:chOff x="2066934" y="1319924"/>
            <a:chExt cx="3038142" cy="2464745"/>
          </a:xfrm>
        </p:grpSpPr>
        <p:sp>
          <p:nvSpPr>
            <p:cNvPr id="8" name="Oval 7"/>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ardrop 8"/>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8759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393569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What are algae?</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343356"/>
            <a:ext cx="4145750" cy="523220"/>
          </a:xfrm>
          <a:prstGeom prst="rect">
            <a:avLst/>
          </a:prstGeom>
          <a:noFill/>
        </p:spPr>
        <p:txBody>
          <a:bodyPr wrap="none" rtlCol="0">
            <a:spAutoFit/>
          </a:bodyPr>
          <a:lstStyle/>
          <a:p>
            <a:r>
              <a:rPr lang="en-US" sz="1400" dirty="0">
                <a:sym typeface="Wingdings"/>
              </a:rPr>
              <a:t>Wikipedia</a:t>
            </a:r>
          </a:p>
          <a:p>
            <a:r>
              <a:rPr lang="en-US" sz="1400" dirty="0"/>
              <a:t>https://</a:t>
            </a:r>
            <a:r>
              <a:rPr lang="en-US" sz="1400" dirty="0" err="1"/>
              <a:t>www.e-education.psu.edu</a:t>
            </a:r>
            <a:r>
              <a:rPr lang="en-US" sz="1400" dirty="0"/>
              <a:t>/egee439/node/692</a:t>
            </a:r>
          </a:p>
        </p:txBody>
      </p:sp>
      <p:sp>
        <p:nvSpPr>
          <p:cNvPr id="12" name="TextBox 11"/>
          <p:cNvSpPr txBox="1"/>
          <p:nvPr/>
        </p:nvSpPr>
        <p:spPr>
          <a:xfrm>
            <a:off x="202250" y="777209"/>
            <a:ext cx="5092764" cy="4045851"/>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Algae</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(/ˈ</a:t>
            </a: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ældʒi</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ˈ</a:t>
            </a: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ælɡi</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singular alga /ˈ</a:t>
            </a: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ælɡə</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is an informal term for a large, diverse group of photosynthetic eukaryotic organisms that are not necessarily closely related, and is thus polyphyletic. Included organisms range from </a:t>
            </a:r>
            <a:r>
              <a:rPr lang="en-US" b="1" i="1" dirty="0">
                <a:solidFill>
                  <a:prstClr val="black"/>
                </a:solidFill>
                <a:latin typeface="Verdana" panose="020B0604030504040204" pitchFamily="34" charset="0"/>
                <a:ea typeface="Verdana" panose="020B0604030504040204" pitchFamily="34" charset="0"/>
                <a:cs typeface="Verdana" panose="020B0604030504040204" pitchFamily="34" charset="0"/>
              </a:rPr>
              <a:t>unicellular microalgae, such as Chlorella </a:t>
            </a: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and the diatoms, to multicellular forms, such as the giant kelp, a large brown alga which may grow up to 50 m in length. Most are aquatic and autotrophic ….</a:t>
            </a:r>
          </a:p>
        </p:txBody>
      </p:sp>
      <p:pic>
        <p:nvPicPr>
          <p:cNvPr id="1025" name="Picture 1">
            <a:extLst>
              <a:ext uri="{FF2B5EF4-FFF2-40B4-BE49-F238E27FC236}">
                <a16:creationId xmlns:a16="http://schemas.microsoft.com/office/drawing/2014/main" id="{7024C7A9-BF16-FD4C-9A71-49A79D5F9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1925" y="776653"/>
            <a:ext cx="3762357" cy="59538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388FD86-4F32-5C44-B0A6-49EE180C6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794" y="4686221"/>
            <a:ext cx="1998690" cy="19986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4A27969-0B99-3F49-8312-CD259CD56B68}"/>
              </a:ext>
            </a:extLst>
          </p:cNvPr>
          <p:cNvSpPr txBox="1"/>
          <p:nvPr/>
        </p:nvSpPr>
        <p:spPr>
          <a:xfrm>
            <a:off x="228600" y="4973640"/>
            <a:ext cx="3935693" cy="123892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Over 30,000 species</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Basis of the aquatic food chain</a:t>
            </a:r>
            <a:endParaRPr lang="en-US" i="1"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25956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535114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Unicellular microalgae</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917239" cy="307777"/>
          </a:xfrm>
          <a:prstGeom prst="rect">
            <a:avLst/>
          </a:prstGeom>
          <a:noFill/>
        </p:spPr>
        <p:txBody>
          <a:bodyPr wrap="none" rtlCol="0">
            <a:spAutoFit/>
          </a:bodyPr>
          <a:lstStyle/>
          <a:p>
            <a:r>
              <a:rPr lang="en-US" sz="1400" dirty="0">
                <a:sym typeface="Wingdings"/>
              </a:rPr>
              <a:t>Wikipedia</a:t>
            </a:r>
            <a:endParaRPr lang="en-US" sz="1400" dirty="0"/>
          </a:p>
        </p:txBody>
      </p:sp>
      <p:sp>
        <p:nvSpPr>
          <p:cNvPr id="12" name="TextBox 11"/>
          <p:cNvSpPr txBox="1"/>
          <p:nvPr/>
        </p:nvSpPr>
        <p:spPr>
          <a:xfrm>
            <a:off x="202250" y="777209"/>
            <a:ext cx="4357110" cy="2129237"/>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Aquatic</a:t>
            </a:r>
          </a:p>
          <a:p>
            <a:pPr marL="285750" indent="-285750">
              <a:lnSpc>
                <a:spcPct val="120000"/>
              </a:lnSpc>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Photosynthetic</a:t>
            </a:r>
          </a:p>
          <a:p>
            <a:pPr marL="285750" indent="-285750">
              <a:lnSpc>
                <a:spcPct val="120000"/>
              </a:lnSpc>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Eukaryote</a:t>
            </a:r>
          </a:p>
          <a:p>
            <a:pPr marL="285750" indent="-285750">
              <a:lnSpc>
                <a:spcPct val="120000"/>
              </a:lnSpc>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High densities and growth rates</a:t>
            </a:r>
          </a:p>
          <a:p>
            <a:pPr marL="742950" lvl="1" indent="-285750">
              <a:lnSpc>
                <a:spcPct val="120000"/>
              </a:lnSpc>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24-hour doubling</a:t>
            </a:r>
          </a:p>
          <a:p>
            <a:pPr marL="742950" lvl="1" indent="-285750">
              <a:lnSpc>
                <a:spcPct val="120000"/>
              </a:lnSpc>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CO</a:t>
            </a:r>
            <a:r>
              <a:rPr lang="en-US" sz="1600" baseline="-25000" dirty="0">
                <a:solidFill>
                  <a:prstClr val="black"/>
                </a:solidFill>
                <a:latin typeface="Verdana" panose="020B0604030504040204" pitchFamily="34" charset="0"/>
                <a:ea typeface="Verdana" panose="020B0604030504040204" pitchFamily="34" charset="0"/>
                <a:cs typeface="Verdana" panose="020B0604030504040204" pitchFamily="34" charset="0"/>
              </a:rPr>
              <a:t>2</a:t>
            </a: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 water, sunlight, minerals</a:t>
            </a:r>
          </a:p>
          <a:p>
            <a:pPr marL="285750" indent="-285750">
              <a:lnSpc>
                <a:spcPct val="120000"/>
              </a:lnSpc>
              <a:buFont typeface="Arial" panose="020B0604020202020204" pitchFamily="34" charset="0"/>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High oil content (up to 50%)</a:t>
            </a:r>
          </a:p>
        </p:txBody>
      </p:sp>
      <p:pic>
        <p:nvPicPr>
          <p:cNvPr id="2050" name="Picture 2">
            <a:hlinkClick r:id="rId2"/>
            <a:extLst>
              <a:ext uri="{FF2B5EF4-FFF2-40B4-BE49-F238E27FC236}">
                <a16:creationId xmlns:a16="http://schemas.microsoft.com/office/drawing/2014/main" id="{794C41A5-0542-E347-841E-D5D87BF69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16" y="2958571"/>
            <a:ext cx="3556508" cy="35011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1C49FF7-7605-A54A-B522-B44B1D1A6C7F}"/>
              </a:ext>
            </a:extLst>
          </p:cNvPr>
          <p:cNvSpPr txBox="1"/>
          <p:nvPr/>
        </p:nvSpPr>
        <p:spPr>
          <a:xfrm>
            <a:off x="348917" y="6121914"/>
            <a:ext cx="2691996" cy="349848"/>
          </a:xfrm>
          <a:prstGeom prst="rect">
            <a:avLst/>
          </a:prstGeom>
          <a:solidFill>
            <a:schemeClr val="accent1">
              <a:lumMod val="50000"/>
            </a:schemeClr>
          </a:solidFill>
        </p:spPr>
        <p:txBody>
          <a:bodyPr wrap="square" rtlCol="0">
            <a:noAutofit/>
          </a:bodyPr>
          <a:lstStyle/>
          <a:p>
            <a:pPr algn="ctr">
              <a:lnSpc>
                <a:spcPct val="120000"/>
              </a:lnSpc>
            </a:pPr>
            <a:r>
              <a:rPr lang="en-US" sz="1600" b="1" i="1" dirty="0">
                <a:solidFill>
                  <a:schemeClr val="bg1"/>
                </a:solidFill>
                <a:latin typeface="Verdana" panose="020B0604030504040204" pitchFamily="34" charset="0"/>
                <a:ea typeface="Verdana" panose="020B0604030504040204" pitchFamily="34" charset="0"/>
                <a:cs typeface="Verdana" panose="020B0604030504040204" pitchFamily="34" charset="0"/>
              </a:rPr>
              <a:t>Chlorella (2 – 10 </a:t>
            </a:r>
            <a:r>
              <a:rPr lang="el-GR" sz="16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μm</a:t>
            </a:r>
            <a:r>
              <a:rPr lang="en-US" sz="16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16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052" name="Picture 4">
            <a:hlinkClick r:id="rId4"/>
            <a:extLst>
              <a:ext uri="{FF2B5EF4-FFF2-40B4-BE49-F238E27FC236}">
                <a16:creationId xmlns:a16="http://schemas.microsoft.com/office/drawing/2014/main" id="{4567C3E6-3481-1049-B7AF-38E685E478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8412" y="1303593"/>
            <a:ext cx="4357110" cy="5494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186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6" name="TextBox 5"/>
          <p:cNvSpPr txBox="1"/>
          <p:nvPr/>
        </p:nvSpPr>
        <p:spPr>
          <a:xfrm>
            <a:off x="253370" y="862628"/>
            <a:ext cx="8493080" cy="1386662"/>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 wide variety of oils can be used as biodiesel feedstock.</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Reuse increases the EROI.</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Go local.</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Be flexible; </a:t>
            </a: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feedstock is 70% of the cost of production of biodiesel</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sp>
        <p:nvSpPr>
          <p:cNvPr id="8" name="TextBox 7"/>
          <p:cNvSpPr txBox="1"/>
          <p:nvPr/>
        </p:nvSpPr>
        <p:spPr>
          <a:xfrm>
            <a:off x="228600" y="49316"/>
            <a:ext cx="432201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Oils for biodiesel?</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2993127" cy="307777"/>
          </a:xfrm>
          <a:prstGeom prst="rect">
            <a:avLst/>
          </a:prstGeom>
          <a:noFill/>
        </p:spPr>
        <p:txBody>
          <a:bodyPr wrap="none" rtlCol="0">
            <a:spAutoFit/>
          </a:bodyPr>
          <a:lstStyle/>
          <a:p>
            <a:r>
              <a:rPr lang="en-US" sz="1400" dirty="0" err="1">
                <a:sym typeface="Wingdings"/>
              </a:rPr>
              <a:t>Pahl</a:t>
            </a:r>
            <a:r>
              <a:rPr lang="en-US" sz="1400" dirty="0">
                <a:sym typeface="Wingdings"/>
              </a:rPr>
              <a:t> (2005); Austrian Biofuels Institute</a:t>
            </a:r>
            <a:endParaRPr lang="en-US" sz="1400" dirty="0"/>
          </a:p>
        </p:txBody>
      </p:sp>
      <p:sp>
        <p:nvSpPr>
          <p:cNvPr id="17" name="TextBox 16"/>
          <p:cNvSpPr txBox="1"/>
          <p:nvPr/>
        </p:nvSpPr>
        <p:spPr>
          <a:xfrm>
            <a:off x="859708" y="2494489"/>
            <a:ext cx="2809180" cy="4034951"/>
          </a:xfrm>
          <a:prstGeom prst="rect">
            <a:avLst/>
          </a:prstGeom>
          <a:noFill/>
        </p:spPr>
        <p:txBody>
          <a:bodyPr wrap="square" rtlCol="0">
            <a:spAutoFit/>
          </a:bodyPr>
          <a:lstStyle/>
          <a:p>
            <a:pPr marL="285750" indent="-285750">
              <a:lnSpc>
                <a:spcPct val="120000"/>
              </a:lnSpc>
              <a:buFont typeface="Arial"/>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Oil palm</a:t>
            </a:r>
          </a:p>
          <a:p>
            <a:pPr marL="285750" indent="-285750">
              <a:lnSpc>
                <a:spcPct val="120000"/>
              </a:lnSpc>
              <a:buFont typeface="Arial"/>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Coconut</a:t>
            </a:r>
          </a:p>
          <a:p>
            <a:pPr marL="285750" indent="-285750">
              <a:lnSpc>
                <a:spcPct val="120000"/>
              </a:lnSpc>
              <a:buFont typeface="Arial"/>
              <a:buChar char="•"/>
            </a:pPr>
            <a:r>
              <a:rPr lang="en-US" sz="1600" dirty="0" err="1">
                <a:solidFill>
                  <a:prstClr val="black"/>
                </a:solidFill>
                <a:latin typeface="Verdana" panose="020B0604030504040204" pitchFamily="34" charset="0"/>
                <a:ea typeface="Verdana" panose="020B0604030504040204" pitchFamily="34" charset="0"/>
                <a:cs typeface="Verdana" panose="020B0604030504040204" pitchFamily="34" charset="0"/>
              </a:rPr>
              <a:t>Jatropha</a:t>
            </a:r>
            <a:endPar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Rapeseed / canola</a:t>
            </a:r>
          </a:p>
          <a:p>
            <a:pPr marL="285750" indent="-285750">
              <a:lnSpc>
                <a:spcPct val="120000"/>
              </a:lnSpc>
              <a:buFont typeface="Arial"/>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Peanut</a:t>
            </a:r>
          </a:p>
          <a:p>
            <a:pPr marL="285750" indent="-285750">
              <a:lnSpc>
                <a:spcPct val="120000"/>
              </a:lnSpc>
              <a:buFont typeface="Arial"/>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Sunflower</a:t>
            </a:r>
          </a:p>
          <a:p>
            <a:pPr marL="285750" indent="-285750">
              <a:lnSpc>
                <a:spcPct val="120000"/>
              </a:lnSpc>
              <a:buFont typeface="Arial"/>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Safflower</a:t>
            </a:r>
          </a:p>
          <a:p>
            <a:pPr marL="285750" indent="-285750">
              <a:lnSpc>
                <a:spcPct val="120000"/>
              </a:lnSpc>
              <a:buFont typeface="Arial"/>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Mustard</a:t>
            </a:r>
          </a:p>
          <a:p>
            <a:pPr marL="285750" indent="-285750">
              <a:lnSpc>
                <a:spcPct val="120000"/>
              </a:lnSpc>
              <a:buFont typeface="Arial"/>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Soybean</a:t>
            </a:r>
          </a:p>
          <a:p>
            <a:pPr marL="285750" indent="-285750">
              <a:lnSpc>
                <a:spcPct val="120000"/>
              </a:lnSpc>
              <a:buFont typeface="Arial"/>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Corn</a:t>
            </a:r>
          </a:p>
          <a:p>
            <a:pPr marL="285750" indent="-285750">
              <a:lnSpc>
                <a:spcPct val="120000"/>
              </a:lnSpc>
              <a:buFont typeface="Arial"/>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Used cooking oil</a:t>
            </a:r>
          </a:p>
          <a:p>
            <a:pPr marL="285750" indent="-285750">
              <a:lnSpc>
                <a:spcPct val="120000"/>
              </a:lnSpc>
              <a:buFont typeface="Arial"/>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Animal fat</a:t>
            </a:r>
          </a:p>
          <a:p>
            <a:pPr marL="285750" indent="-285750">
              <a:lnSpc>
                <a:spcPct val="120000"/>
              </a:lnSpc>
              <a:buFont typeface="Arial"/>
              <a:buChar cha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Algae?</a:t>
            </a:r>
          </a:p>
        </p:txBody>
      </p:sp>
      <p:pic>
        <p:nvPicPr>
          <p:cNvPr id="4" name="Picture 3"/>
          <p:cNvPicPr>
            <a:picLocks noChangeAspect="1"/>
          </p:cNvPicPr>
          <p:nvPr/>
        </p:nvPicPr>
        <p:blipFill rotWithShape="1">
          <a:blip r:embed="rId2"/>
          <a:srcRect l="5983" t="2872" r="1219" b="4047"/>
          <a:stretch/>
        </p:blipFill>
        <p:spPr>
          <a:xfrm>
            <a:off x="3555999" y="2483556"/>
            <a:ext cx="5373111" cy="3245555"/>
          </a:xfrm>
          <a:prstGeom prst="rect">
            <a:avLst/>
          </a:prstGeom>
        </p:spPr>
      </p:pic>
      <p:sp>
        <p:nvSpPr>
          <p:cNvPr id="5" name="TextBox 4"/>
          <p:cNvSpPr txBox="1"/>
          <p:nvPr/>
        </p:nvSpPr>
        <p:spPr>
          <a:xfrm>
            <a:off x="4346222" y="5729111"/>
            <a:ext cx="2367768" cy="369332"/>
          </a:xfrm>
          <a:prstGeom prst="rect">
            <a:avLst/>
          </a:prstGeom>
          <a:noFill/>
        </p:spPr>
        <p:txBody>
          <a:bodyPr wrap="none" rtlCol="0">
            <a:spAutoFit/>
          </a:bodyPr>
          <a:lstStyle/>
          <a:p>
            <a:r>
              <a:rPr lang="en-US" i="1" dirty="0"/>
              <a:t>Biodiesel feedstock oils</a:t>
            </a:r>
          </a:p>
        </p:txBody>
      </p:sp>
    </p:spTree>
    <p:extLst>
      <p:ext uri="{BB962C8B-B14F-4D97-AF65-F5344CB8AC3E}">
        <p14:creationId xmlns:p14="http://schemas.microsoft.com/office/powerpoint/2010/main" val="245705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379943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Algal oil yields?</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4881529" cy="307777"/>
          </a:xfrm>
          <a:prstGeom prst="rect">
            <a:avLst/>
          </a:prstGeom>
          <a:noFill/>
        </p:spPr>
        <p:txBody>
          <a:bodyPr wrap="none" rtlCol="0">
            <a:spAutoFit/>
          </a:bodyPr>
          <a:lstStyle/>
          <a:p>
            <a:r>
              <a:rPr lang="en-GB" altLang="en-US" sz="1400" dirty="0">
                <a:hlinkClick r:id="rId2"/>
              </a:rPr>
              <a:t>https://farm-energy.extension.org/algae-for-biofuel-production/</a:t>
            </a:r>
            <a:r>
              <a:rPr lang="en-GB" altLang="en-US" sz="1400" dirty="0"/>
              <a:t> </a:t>
            </a:r>
          </a:p>
        </p:txBody>
      </p:sp>
      <p:sp>
        <p:nvSpPr>
          <p:cNvPr id="12" name="TextBox 11"/>
          <p:cNvSpPr txBox="1"/>
          <p:nvPr/>
        </p:nvSpPr>
        <p:spPr>
          <a:xfrm>
            <a:off x="202249" y="846484"/>
            <a:ext cx="8814159" cy="721864"/>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While most terrestrial oil crops max out at 5% oil yield, algae is consistently higher and can be induced to up to 80% oil as dry weight.</a:t>
            </a:r>
          </a:p>
        </p:txBody>
      </p:sp>
      <p:sp>
        <p:nvSpPr>
          <p:cNvPr id="4" name="TextBox 3">
            <a:extLst>
              <a:ext uri="{FF2B5EF4-FFF2-40B4-BE49-F238E27FC236}">
                <a16:creationId xmlns:a16="http://schemas.microsoft.com/office/drawing/2014/main" id="{FDDD79AF-9ECF-2B4B-974F-57170D261692}"/>
              </a:ext>
            </a:extLst>
          </p:cNvPr>
          <p:cNvSpPr txBox="1"/>
          <p:nvPr/>
        </p:nvSpPr>
        <p:spPr>
          <a:xfrm>
            <a:off x="6517761" y="3838355"/>
            <a:ext cx="1087157" cy="369332"/>
          </a:xfrm>
          <a:prstGeom prst="rect">
            <a:avLst/>
          </a:prstGeom>
          <a:noFill/>
        </p:spPr>
        <p:txBody>
          <a:bodyPr wrap="none" rtlCol="0">
            <a:spAutoFit/>
          </a:bodyPr>
          <a:lstStyle/>
          <a:p>
            <a:r>
              <a:rPr lang="en-US" b="1" dirty="0">
                <a:solidFill>
                  <a:schemeClr val="bg1"/>
                </a:solidFill>
              </a:rPr>
              <a:t>15X ↑ LB</a:t>
            </a:r>
          </a:p>
        </p:txBody>
      </p:sp>
      <p:sp>
        <p:nvSpPr>
          <p:cNvPr id="17" name="TextBox 16">
            <a:extLst>
              <a:ext uri="{FF2B5EF4-FFF2-40B4-BE49-F238E27FC236}">
                <a16:creationId xmlns:a16="http://schemas.microsoft.com/office/drawing/2014/main" id="{100F7B2E-CE72-DB4D-9FB3-11B54FB8630D}"/>
              </a:ext>
            </a:extLst>
          </p:cNvPr>
          <p:cNvSpPr txBox="1"/>
          <p:nvPr/>
        </p:nvSpPr>
        <p:spPr>
          <a:xfrm>
            <a:off x="6517760" y="6186202"/>
            <a:ext cx="1087157" cy="369332"/>
          </a:xfrm>
          <a:prstGeom prst="rect">
            <a:avLst/>
          </a:prstGeom>
          <a:noFill/>
        </p:spPr>
        <p:txBody>
          <a:bodyPr wrap="none" rtlCol="0">
            <a:spAutoFit/>
          </a:bodyPr>
          <a:lstStyle/>
          <a:p>
            <a:r>
              <a:rPr lang="en-US" b="1" dirty="0">
                <a:solidFill>
                  <a:schemeClr val="bg1"/>
                </a:solidFill>
              </a:rPr>
              <a:t>30X ↑ LB</a:t>
            </a:r>
          </a:p>
        </p:txBody>
      </p:sp>
      <p:graphicFrame>
        <p:nvGraphicFramePr>
          <p:cNvPr id="5" name="Table 4">
            <a:extLst>
              <a:ext uri="{FF2B5EF4-FFF2-40B4-BE49-F238E27FC236}">
                <a16:creationId xmlns:a16="http://schemas.microsoft.com/office/drawing/2014/main" id="{36AFFA3A-6753-7749-83B4-3EEA6D4D829A}"/>
              </a:ext>
            </a:extLst>
          </p:cNvPr>
          <p:cNvGraphicFramePr>
            <a:graphicFrameLocks noGrp="1"/>
          </p:cNvGraphicFramePr>
          <p:nvPr>
            <p:extLst>
              <p:ext uri="{D42A27DB-BD31-4B8C-83A1-F6EECF244321}">
                <p14:modId xmlns:p14="http://schemas.microsoft.com/office/powerpoint/2010/main" val="1194978993"/>
              </p:ext>
            </p:extLst>
          </p:nvPr>
        </p:nvGraphicFramePr>
        <p:xfrm>
          <a:off x="366457" y="2154200"/>
          <a:ext cx="4601939" cy="3714144"/>
        </p:xfrm>
        <a:graphic>
          <a:graphicData uri="http://schemas.openxmlformats.org/drawingml/2006/table">
            <a:tbl>
              <a:tblPr firstRow="1" bandRow="1">
                <a:tableStyleId>{5C22544A-7EE6-4342-B048-85BDC9FD1C3A}</a:tableStyleId>
              </a:tblPr>
              <a:tblGrid>
                <a:gridCol w="2964909">
                  <a:extLst>
                    <a:ext uri="{9D8B030D-6E8A-4147-A177-3AD203B41FA5}">
                      <a16:colId xmlns:a16="http://schemas.microsoft.com/office/drawing/2014/main" val="75121970"/>
                    </a:ext>
                  </a:extLst>
                </a:gridCol>
                <a:gridCol w="1637030">
                  <a:extLst>
                    <a:ext uri="{9D8B030D-6E8A-4147-A177-3AD203B41FA5}">
                      <a16:colId xmlns:a16="http://schemas.microsoft.com/office/drawing/2014/main" val="2822540948"/>
                    </a:ext>
                  </a:extLst>
                </a:gridCol>
              </a:tblGrid>
              <a:tr h="735880">
                <a:tc>
                  <a:txBody>
                    <a:bodyPr/>
                    <a:lstStyle/>
                    <a:p>
                      <a:endParaRPr lang="en-US" dirty="0"/>
                    </a:p>
                    <a:p>
                      <a:r>
                        <a:rPr lang="en-US" dirty="0"/>
                        <a:t>microalga</a:t>
                      </a:r>
                    </a:p>
                  </a:txBody>
                  <a:tcPr>
                    <a:solidFill>
                      <a:srgbClr val="7A81FF"/>
                    </a:solidFill>
                  </a:tcPr>
                </a:tc>
                <a:tc>
                  <a:txBody>
                    <a:bodyPr/>
                    <a:lstStyle/>
                    <a:p>
                      <a:pPr algn="ctr"/>
                      <a:r>
                        <a:rPr lang="en-US" dirty="0"/>
                        <a:t>oil </a:t>
                      </a:r>
                    </a:p>
                    <a:p>
                      <a:pPr algn="ctr"/>
                      <a:r>
                        <a:rPr lang="en-US" dirty="0"/>
                        <a:t>(% dry weight)</a:t>
                      </a:r>
                    </a:p>
                  </a:txBody>
                  <a:tcPr>
                    <a:solidFill>
                      <a:srgbClr val="7A81FF"/>
                    </a:solidFill>
                  </a:tcPr>
                </a:tc>
                <a:extLst>
                  <a:ext uri="{0D108BD9-81ED-4DB2-BD59-A6C34878D82A}">
                    <a16:rowId xmlns:a16="http://schemas.microsoft.com/office/drawing/2014/main" val="3141268723"/>
                  </a:ext>
                </a:extLst>
              </a:tr>
              <a:tr h="372283">
                <a:tc>
                  <a:txBody>
                    <a:bodyPr/>
                    <a:lstStyle/>
                    <a:p>
                      <a:r>
                        <a:rPr lang="en-US" dirty="0" err="1"/>
                        <a:t>Botryococcus</a:t>
                      </a:r>
                      <a:r>
                        <a:rPr lang="en-US" dirty="0"/>
                        <a:t> </a:t>
                      </a:r>
                      <a:r>
                        <a:rPr lang="en-US" dirty="0" err="1"/>
                        <a:t>braunii</a:t>
                      </a:r>
                      <a:endParaRPr lang="en-US" dirty="0"/>
                    </a:p>
                  </a:txBody>
                  <a:tcPr>
                    <a:noFill/>
                  </a:tcPr>
                </a:tc>
                <a:tc>
                  <a:txBody>
                    <a:bodyPr/>
                    <a:lstStyle/>
                    <a:p>
                      <a:pPr algn="ctr"/>
                      <a:r>
                        <a:rPr lang="en-US" dirty="0"/>
                        <a:t>25 - 75</a:t>
                      </a:r>
                    </a:p>
                  </a:txBody>
                  <a:tcPr>
                    <a:noFill/>
                  </a:tcPr>
                </a:tc>
                <a:extLst>
                  <a:ext uri="{0D108BD9-81ED-4DB2-BD59-A6C34878D82A}">
                    <a16:rowId xmlns:a16="http://schemas.microsoft.com/office/drawing/2014/main" val="115131133"/>
                  </a:ext>
                </a:extLst>
              </a:tr>
              <a:tr h="372283">
                <a:tc>
                  <a:txBody>
                    <a:bodyPr/>
                    <a:lstStyle/>
                    <a:p>
                      <a:r>
                        <a:rPr lang="en-US" dirty="0"/>
                        <a:t>Chlorella sp.</a:t>
                      </a:r>
                    </a:p>
                  </a:txBody>
                  <a:tcPr>
                    <a:noFill/>
                  </a:tcPr>
                </a:tc>
                <a:tc>
                  <a:txBody>
                    <a:bodyPr/>
                    <a:lstStyle/>
                    <a:p>
                      <a:pPr algn="ctr"/>
                      <a:r>
                        <a:rPr lang="en-US" dirty="0"/>
                        <a:t>28 - 32</a:t>
                      </a:r>
                    </a:p>
                  </a:txBody>
                  <a:tcPr>
                    <a:noFill/>
                  </a:tcPr>
                </a:tc>
                <a:extLst>
                  <a:ext uri="{0D108BD9-81ED-4DB2-BD59-A6C34878D82A}">
                    <a16:rowId xmlns:a16="http://schemas.microsoft.com/office/drawing/2014/main" val="1272257465"/>
                  </a:ext>
                </a:extLst>
              </a:tr>
              <a:tr h="372283">
                <a:tc>
                  <a:txBody>
                    <a:bodyPr/>
                    <a:lstStyle/>
                    <a:p>
                      <a:r>
                        <a:rPr lang="en-US" dirty="0" err="1"/>
                        <a:t>Crypthecodinium</a:t>
                      </a:r>
                      <a:r>
                        <a:rPr lang="en-US" dirty="0"/>
                        <a:t> </a:t>
                      </a:r>
                      <a:r>
                        <a:rPr lang="en-US" dirty="0" err="1"/>
                        <a:t>cohnii</a:t>
                      </a:r>
                      <a:endParaRPr lang="en-US" dirty="0"/>
                    </a:p>
                  </a:txBody>
                  <a:tcPr>
                    <a:noFill/>
                  </a:tcPr>
                </a:tc>
                <a:tc>
                  <a:txBody>
                    <a:bodyPr/>
                    <a:lstStyle/>
                    <a:p>
                      <a:pPr algn="ctr"/>
                      <a:r>
                        <a:rPr lang="en-US" dirty="0"/>
                        <a:t>20</a:t>
                      </a:r>
                    </a:p>
                  </a:txBody>
                  <a:tcPr>
                    <a:noFill/>
                  </a:tcPr>
                </a:tc>
                <a:extLst>
                  <a:ext uri="{0D108BD9-81ED-4DB2-BD59-A6C34878D82A}">
                    <a16:rowId xmlns:a16="http://schemas.microsoft.com/office/drawing/2014/main" val="2286310612"/>
                  </a:ext>
                </a:extLst>
              </a:tr>
              <a:tr h="372283">
                <a:tc>
                  <a:txBody>
                    <a:bodyPr/>
                    <a:lstStyle/>
                    <a:p>
                      <a:r>
                        <a:rPr lang="en-US" dirty="0" err="1"/>
                        <a:t>Cylindrotheca</a:t>
                      </a:r>
                      <a:r>
                        <a:rPr lang="en-US" dirty="0"/>
                        <a:t> sp.</a:t>
                      </a:r>
                    </a:p>
                  </a:txBody>
                  <a:tcPr>
                    <a:noFill/>
                  </a:tcPr>
                </a:tc>
                <a:tc>
                  <a:txBody>
                    <a:bodyPr/>
                    <a:lstStyle/>
                    <a:p>
                      <a:pPr algn="ctr"/>
                      <a:r>
                        <a:rPr lang="en-US" dirty="0"/>
                        <a:t>16 - 37</a:t>
                      </a:r>
                    </a:p>
                  </a:txBody>
                  <a:tcPr>
                    <a:noFill/>
                  </a:tcPr>
                </a:tc>
                <a:extLst>
                  <a:ext uri="{0D108BD9-81ED-4DB2-BD59-A6C34878D82A}">
                    <a16:rowId xmlns:a16="http://schemas.microsoft.com/office/drawing/2014/main" val="894361150"/>
                  </a:ext>
                </a:extLst>
              </a:tr>
              <a:tr h="372283">
                <a:tc>
                  <a:txBody>
                    <a:bodyPr/>
                    <a:lstStyle/>
                    <a:p>
                      <a:r>
                        <a:rPr lang="en-US" dirty="0" err="1"/>
                        <a:t>Nitzschia</a:t>
                      </a:r>
                      <a:r>
                        <a:rPr lang="en-US" dirty="0"/>
                        <a:t> sp.</a:t>
                      </a:r>
                    </a:p>
                  </a:txBody>
                  <a:tcPr>
                    <a:noFill/>
                  </a:tcPr>
                </a:tc>
                <a:tc>
                  <a:txBody>
                    <a:bodyPr/>
                    <a:lstStyle/>
                    <a:p>
                      <a:pPr algn="ctr"/>
                      <a:r>
                        <a:rPr lang="en-US" dirty="0"/>
                        <a:t>45 - 47</a:t>
                      </a:r>
                    </a:p>
                  </a:txBody>
                  <a:tcPr>
                    <a:noFill/>
                  </a:tcPr>
                </a:tc>
                <a:extLst>
                  <a:ext uri="{0D108BD9-81ED-4DB2-BD59-A6C34878D82A}">
                    <a16:rowId xmlns:a16="http://schemas.microsoft.com/office/drawing/2014/main" val="3558882336"/>
                  </a:ext>
                </a:extLst>
              </a:tr>
              <a:tr h="372283">
                <a:tc>
                  <a:txBody>
                    <a:bodyPr/>
                    <a:lstStyle/>
                    <a:p>
                      <a:r>
                        <a:rPr lang="en-US" dirty="0" err="1"/>
                        <a:t>Phaeodactylum</a:t>
                      </a:r>
                      <a:r>
                        <a:rPr lang="en-US" dirty="0"/>
                        <a:t> </a:t>
                      </a:r>
                      <a:r>
                        <a:rPr lang="en-US" dirty="0" err="1"/>
                        <a:t>tricornutum</a:t>
                      </a:r>
                      <a:endParaRPr lang="en-US" dirty="0"/>
                    </a:p>
                  </a:txBody>
                  <a:tcPr>
                    <a:noFill/>
                  </a:tcPr>
                </a:tc>
                <a:tc>
                  <a:txBody>
                    <a:bodyPr/>
                    <a:lstStyle/>
                    <a:p>
                      <a:pPr algn="ctr"/>
                      <a:r>
                        <a:rPr lang="en-US" dirty="0"/>
                        <a:t>20 - 30</a:t>
                      </a:r>
                    </a:p>
                  </a:txBody>
                  <a:tcPr>
                    <a:noFill/>
                  </a:tcPr>
                </a:tc>
                <a:extLst>
                  <a:ext uri="{0D108BD9-81ED-4DB2-BD59-A6C34878D82A}">
                    <a16:rowId xmlns:a16="http://schemas.microsoft.com/office/drawing/2014/main" val="497137311"/>
                  </a:ext>
                </a:extLst>
              </a:tr>
              <a:tr h="372283">
                <a:tc>
                  <a:txBody>
                    <a:bodyPr/>
                    <a:lstStyle/>
                    <a:p>
                      <a:r>
                        <a:rPr lang="en-US" dirty="0" err="1"/>
                        <a:t>Schizochytrium</a:t>
                      </a:r>
                      <a:r>
                        <a:rPr lang="en-US" dirty="0"/>
                        <a:t> sp.</a:t>
                      </a:r>
                    </a:p>
                  </a:txBody>
                  <a:tcPr>
                    <a:noFill/>
                  </a:tcPr>
                </a:tc>
                <a:tc>
                  <a:txBody>
                    <a:bodyPr/>
                    <a:lstStyle/>
                    <a:p>
                      <a:pPr algn="ctr"/>
                      <a:r>
                        <a:rPr lang="en-US" dirty="0"/>
                        <a:t>50 - 70</a:t>
                      </a:r>
                    </a:p>
                  </a:txBody>
                  <a:tcPr>
                    <a:noFill/>
                  </a:tcPr>
                </a:tc>
                <a:extLst>
                  <a:ext uri="{0D108BD9-81ED-4DB2-BD59-A6C34878D82A}">
                    <a16:rowId xmlns:a16="http://schemas.microsoft.com/office/drawing/2014/main" val="1237935951"/>
                  </a:ext>
                </a:extLst>
              </a:tr>
              <a:tr h="372283">
                <a:tc>
                  <a:txBody>
                    <a:bodyPr/>
                    <a:lstStyle/>
                    <a:p>
                      <a:r>
                        <a:rPr lang="en-US" dirty="0" err="1"/>
                        <a:t>Tetraselmis</a:t>
                      </a:r>
                      <a:r>
                        <a:rPr lang="en-US" dirty="0"/>
                        <a:t> </a:t>
                      </a:r>
                      <a:r>
                        <a:rPr lang="en-US" dirty="0" err="1"/>
                        <a:t>suecia</a:t>
                      </a:r>
                      <a:endParaRPr lang="en-US" dirty="0"/>
                    </a:p>
                  </a:txBody>
                  <a:tcPr>
                    <a:noFill/>
                  </a:tcPr>
                </a:tc>
                <a:tc>
                  <a:txBody>
                    <a:bodyPr/>
                    <a:lstStyle/>
                    <a:p>
                      <a:pPr algn="ctr"/>
                      <a:r>
                        <a:rPr lang="en-US" dirty="0"/>
                        <a:t>15 - 23</a:t>
                      </a:r>
                    </a:p>
                  </a:txBody>
                  <a:tcPr>
                    <a:noFill/>
                  </a:tcPr>
                </a:tc>
                <a:extLst>
                  <a:ext uri="{0D108BD9-81ED-4DB2-BD59-A6C34878D82A}">
                    <a16:rowId xmlns:a16="http://schemas.microsoft.com/office/drawing/2014/main" val="3631863429"/>
                  </a:ext>
                </a:extLst>
              </a:tr>
            </a:tbl>
          </a:graphicData>
        </a:graphic>
      </p:graphicFrame>
      <p:graphicFrame>
        <p:nvGraphicFramePr>
          <p:cNvPr id="19" name="Table 18">
            <a:extLst>
              <a:ext uri="{FF2B5EF4-FFF2-40B4-BE49-F238E27FC236}">
                <a16:creationId xmlns:a16="http://schemas.microsoft.com/office/drawing/2014/main" id="{19855AF3-0A20-6143-8B8A-BC6556231777}"/>
              </a:ext>
            </a:extLst>
          </p:cNvPr>
          <p:cNvGraphicFramePr>
            <a:graphicFrameLocks noGrp="1"/>
          </p:cNvGraphicFramePr>
          <p:nvPr>
            <p:extLst>
              <p:ext uri="{D42A27DB-BD31-4B8C-83A1-F6EECF244321}">
                <p14:modId xmlns:p14="http://schemas.microsoft.com/office/powerpoint/2010/main" val="4176229305"/>
              </p:ext>
            </p:extLst>
          </p:nvPr>
        </p:nvGraphicFramePr>
        <p:xfrm>
          <a:off x="5193111" y="2194630"/>
          <a:ext cx="3735999" cy="3318554"/>
        </p:xfrm>
        <a:graphic>
          <a:graphicData uri="http://schemas.openxmlformats.org/drawingml/2006/table">
            <a:tbl>
              <a:tblPr firstRow="1" bandRow="1">
                <a:tableStyleId>{5C22544A-7EE6-4342-B048-85BDC9FD1C3A}</a:tableStyleId>
              </a:tblPr>
              <a:tblGrid>
                <a:gridCol w="1385352">
                  <a:extLst>
                    <a:ext uri="{9D8B030D-6E8A-4147-A177-3AD203B41FA5}">
                      <a16:colId xmlns:a16="http://schemas.microsoft.com/office/drawing/2014/main" val="75121970"/>
                    </a:ext>
                  </a:extLst>
                </a:gridCol>
                <a:gridCol w="2350647">
                  <a:extLst>
                    <a:ext uri="{9D8B030D-6E8A-4147-A177-3AD203B41FA5}">
                      <a16:colId xmlns:a16="http://schemas.microsoft.com/office/drawing/2014/main" val="2822540948"/>
                    </a:ext>
                  </a:extLst>
                </a:gridCol>
              </a:tblGrid>
              <a:tr h="730288">
                <a:tc>
                  <a:txBody>
                    <a:bodyPr/>
                    <a:lstStyle/>
                    <a:p>
                      <a:r>
                        <a:rPr lang="en-US" dirty="0"/>
                        <a:t>crop</a:t>
                      </a:r>
                    </a:p>
                  </a:txBody>
                  <a:tcPr>
                    <a:solidFill>
                      <a:srgbClr val="7A81FF"/>
                    </a:solidFill>
                  </a:tcPr>
                </a:tc>
                <a:tc>
                  <a:txBody>
                    <a:bodyPr/>
                    <a:lstStyle/>
                    <a:p>
                      <a:pPr algn="ctr"/>
                      <a:r>
                        <a:rPr lang="en-US" dirty="0"/>
                        <a:t>oil yield</a:t>
                      </a:r>
                    </a:p>
                    <a:p>
                      <a:pPr algn="ctr"/>
                      <a:r>
                        <a:rPr lang="en-US" dirty="0"/>
                        <a:t>(gallons/acre)</a:t>
                      </a:r>
                    </a:p>
                  </a:txBody>
                  <a:tcPr>
                    <a:solidFill>
                      <a:srgbClr val="7A81FF"/>
                    </a:solidFill>
                  </a:tcPr>
                </a:tc>
                <a:extLst>
                  <a:ext uri="{0D108BD9-81ED-4DB2-BD59-A6C34878D82A}">
                    <a16:rowId xmlns:a16="http://schemas.microsoft.com/office/drawing/2014/main" val="3141268723"/>
                  </a:ext>
                </a:extLst>
              </a:tr>
              <a:tr h="386318">
                <a:tc>
                  <a:txBody>
                    <a:bodyPr/>
                    <a:lstStyle/>
                    <a:p>
                      <a:r>
                        <a:rPr lang="en-US" dirty="0"/>
                        <a:t>corn</a:t>
                      </a:r>
                    </a:p>
                  </a:txBody>
                  <a:tcPr>
                    <a:noFill/>
                  </a:tcPr>
                </a:tc>
                <a:tc>
                  <a:txBody>
                    <a:bodyPr/>
                    <a:lstStyle/>
                    <a:p>
                      <a:pPr algn="ctr"/>
                      <a:r>
                        <a:rPr lang="en-US" dirty="0"/>
                        <a:t>18</a:t>
                      </a:r>
                    </a:p>
                  </a:txBody>
                  <a:tcPr>
                    <a:noFill/>
                  </a:tcPr>
                </a:tc>
                <a:extLst>
                  <a:ext uri="{0D108BD9-81ED-4DB2-BD59-A6C34878D82A}">
                    <a16:rowId xmlns:a16="http://schemas.microsoft.com/office/drawing/2014/main" val="115131133"/>
                  </a:ext>
                </a:extLst>
              </a:tr>
              <a:tr h="369454">
                <a:tc>
                  <a:txBody>
                    <a:bodyPr/>
                    <a:lstStyle/>
                    <a:p>
                      <a:r>
                        <a:rPr lang="en-US" dirty="0"/>
                        <a:t>soybeans</a:t>
                      </a:r>
                    </a:p>
                  </a:txBody>
                  <a:tcPr>
                    <a:noFill/>
                  </a:tcPr>
                </a:tc>
                <a:tc>
                  <a:txBody>
                    <a:bodyPr/>
                    <a:lstStyle/>
                    <a:p>
                      <a:pPr algn="ctr"/>
                      <a:r>
                        <a:rPr lang="en-US" dirty="0"/>
                        <a:t>48</a:t>
                      </a:r>
                    </a:p>
                  </a:txBody>
                  <a:tcPr>
                    <a:noFill/>
                  </a:tcPr>
                </a:tc>
                <a:extLst>
                  <a:ext uri="{0D108BD9-81ED-4DB2-BD59-A6C34878D82A}">
                    <a16:rowId xmlns:a16="http://schemas.microsoft.com/office/drawing/2014/main" val="1272257465"/>
                  </a:ext>
                </a:extLst>
              </a:tr>
              <a:tr h="350983">
                <a:tc>
                  <a:txBody>
                    <a:bodyPr/>
                    <a:lstStyle/>
                    <a:p>
                      <a:r>
                        <a:rPr lang="en-US" dirty="0"/>
                        <a:t>canola</a:t>
                      </a:r>
                    </a:p>
                  </a:txBody>
                  <a:tcPr>
                    <a:noFill/>
                  </a:tcPr>
                </a:tc>
                <a:tc>
                  <a:txBody>
                    <a:bodyPr/>
                    <a:lstStyle/>
                    <a:p>
                      <a:pPr algn="ctr"/>
                      <a:r>
                        <a:rPr lang="en-US" dirty="0"/>
                        <a:t>127</a:t>
                      </a:r>
                    </a:p>
                  </a:txBody>
                  <a:tcPr>
                    <a:noFill/>
                  </a:tcPr>
                </a:tc>
                <a:extLst>
                  <a:ext uri="{0D108BD9-81ED-4DB2-BD59-A6C34878D82A}">
                    <a16:rowId xmlns:a16="http://schemas.microsoft.com/office/drawing/2014/main" val="2286310612"/>
                  </a:ext>
                </a:extLst>
              </a:tr>
              <a:tr h="317732">
                <a:tc>
                  <a:txBody>
                    <a:bodyPr/>
                    <a:lstStyle/>
                    <a:p>
                      <a:r>
                        <a:rPr lang="en-US" dirty="0"/>
                        <a:t>jatropha</a:t>
                      </a:r>
                    </a:p>
                  </a:txBody>
                  <a:tcPr>
                    <a:noFill/>
                  </a:tcPr>
                </a:tc>
                <a:tc>
                  <a:txBody>
                    <a:bodyPr/>
                    <a:lstStyle/>
                    <a:p>
                      <a:pPr algn="ctr"/>
                      <a:r>
                        <a:rPr lang="en-US" dirty="0"/>
                        <a:t>202</a:t>
                      </a:r>
                    </a:p>
                  </a:txBody>
                  <a:tcPr>
                    <a:noFill/>
                  </a:tcPr>
                </a:tc>
                <a:extLst>
                  <a:ext uri="{0D108BD9-81ED-4DB2-BD59-A6C34878D82A}">
                    <a16:rowId xmlns:a16="http://schemas.microsoft.com/office/drawing/2014/main" val="894361150"/>
                  </a:ext>
                </a:extLst>
              </a:tr>
              <a:tr h="369454">
                <a:tc>
                  <a:txBody>
                    <a:bodyPr/>
                    <a:lstStyle/>
                    <a:p>
                      <a:r>
                        <a:rPr lang="en-US" dirty="0"/>
                        <a:t>coconut</a:t>
                      </a:r>
                    </a:p>
                  </a:txBody>
                  <a:tcPr>
                    <a:noFill/>
                  </a:tcPr>
                </a:tc>
                <a:tc>
                  <a:txBody>
                    <a:bodyPr/>
                    <a:lstStyle/>
                    <a:p>
                      <a:pPr algn="ctr"/>
                      <a:r>
                        <a:rPr lang="en-US" dirty="0"/>
                        <a:t>287</a:t>
                      </a:r>
                    </a:p>
                  </a:txBody>
                  <a:tcPr>
                    <a:noFill/>
                  </a:tcPr>
                </a:tc>
                <a:extLst>
                  <a:ext uri="{0D108BD9-81ED-4DB2-BD59-A6C34878D82A}">
                    <a16:rowId xmlns:a16="http://schemas.microsoft.com/office/drawing/2014/main" val="3558882336"/>
                  </a:ext>
                </a:extLst>
              </a:tr>
              <a:tr h="350982">
                <a:tc>
                  <a:txBody>
                    <a:bodyPr/>
                    <a:lstStyle/>
                    <a:p>
                      <a:r>
                        <a:rPr lang="en-US" dirty="0"/>
                        <a:t>oil palm</a:t>
                      </a:r>
                    </a:p>
                  </a:txBody>
                  <a:tcPr>
                    <a:noFill/>
                  </a:tcPr>
                </a:tc>
                <a:tc>
                  <a:txBody>
                    <a:bodyPr/>
                    <a:lstStyle/>
                    <a:p>
                      <a:pPr algn="ctr"/>
                      <a:r>
                        <a:rPr lang="en-US" dirty="0"/>
                        <a:t>636</a:t>
                      </a:r>
                    </a:p>
                  </a:txBody>
                  <a:tcPr>
                    <a:noFill/>
                  </a:tcPr>
                </a:tc>
                <a:extLst>
                  <a:ext uri="{0D108BD9-81ED-4DB2-BD59-A6C34878D82A}">
                    <a16:rowId xmlns:a16="http://schemas.microsoft.com/office/drawing/2014/main" val="497137311"/>
                  </a:ext>
                </a:extLst>
              </a:tr>
              <a:tr h="303877">
                <a:tc>
                  <a:txBody>
                    <a:bodyPr/>
                    <a:lstStyle/>
                    <a:p>
                      <a:r>
                        <a:rPr lang="en-US" dirty="0"/>
                        <a:t>microalgae</a:t>
                      </a:r>
                    </a:p>
                  </a:txBody>
                  <a:tcPr>
                    <a:noFill/>
                  </a:tcPr>
                </a:tc>
                <a:tc>
                  <a:txBody>
                    <a:bodyPr/>
                    <a:lstStyle/>
                    <a:p>
                      <a:pPr algn="ctr"/>
                      <a:r>
                        <a:rPr lang="en-US" dirty="0"/>
                        <a:t>6,283 – 14,641</a:t>
                      </a:r>
                    </a:p>
                  </a:txBody>
                  <a:tcPr>
                    <a:noFill/>
                  </a:tcPr>
                </a:tc>
                <a:extLst>
                  <a:ext uri="{0D108BD9-81ED-4DB2-BD59-A6C34878D82A}">
                    <a16:rowId xmlns:a16="http://schemas.microsoft.com/office/drawing/2014/main" val="1237935951"/>
                  </a:ext>
                </a:extLst>
              </a:tr>
            </a:tbl>
          </a:graphicData>
        </a:graphic>
      </p:graphicFrame>
    </p:spTree>
    <p:extLst>
      <p:ext uri="{BB962C8B-B14F-4D97-AF65-F5344CB8AC3E}">
        <p14:creationId xmlns:p14="http://schemas.microsoft.com/office/powerpoint/2010/main" val="4169541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454804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Per acre oil yields?</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7516353" cy="307777"/>
          </a:xfrm>
          <a:prstGeom prst="rect">
            <a:avLst/>
          </a:prstGeom>
          <a:noFill/>
        </p:spPr>
        <p:txBody>
          <a:bodyPr wrap="none" rtlCol="0">
            <a:spAutoFit/>
          </a:bodyPr>
          <a:lstStyle/>
          <a:p>
            <a:r>
              <a:rPr lang="de-DE" sz="1400" u="sng" dirty="0">
                <a:hlinkClick r:id="rId2"/>
              </a:rPr>
              <a:t>https://www.greentechmedia.com/articles/read/lessons-from-the-great-algae-biofuel-bubble</a:t>
            </a:r>
            <a:r>
              <a:rPr lang="de-DE" sz="1400" dirty="0"/>
              <a:t>  (2017)</a:t>
            </a:r>
            <a:endParaRPr lang="en-US" sz="1400" dirty="0"/>
          </a:p>
        </p:txBody>
      </p:sp>
      <p:sp>
        <p:nvSpPr>
          <p:cNvPr id="12" name="TextBox 11"/>
          <p:cNvSpPr txBox="1"/>
          <p:nvPr/>
        </p:nvSpPr>
        <p:spPr>
          <a:xfrm>
            <a:off x="202249" y="846484"/>
            <a:ext cx="8814159" cy="721864"/>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Theoretically,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algae could produce far more oil than existing, conventional crops.</a:t>
            </a:r>
          </a:p>
        </p:txBody>
      </p:sp>
      <p:sp>
        <p:nvSpPr>
          <p:cNvPr id="4" name="TextBox 3">
            <a:extLst>
              <a:ext uri="{FF2B5EF4-FFF2-40B4-BE49-F238E27FC236}">
                <a16:creationId xmlns:a16="http://schemas.microsoft.com/office/drawing/2014/main" id="{FDDD79AF-9ECF-2B4B-974F-57170D261692}"/>
              </a:ext>
            </a:extLst>
          </p:cNvPr>
          <p:cNvSpPr txBox="1"/>
          <p:nvPr/>
        </p:nvSpPr>
        <p:spPr>
          <a:xfrm>
            <a:off x="6517761" y="3838355"/>
            <a:ext cx="1087157" cy="369332"/>
          </a:xfrm>
          <a:prstGeom prst="rect">
            <a:avLst/>
          </a:prstGeom>
          <a:noFill/>
        </p:spPr>
        <p:txBody>
          <a:bodyPr wrap="none" rtlCol="0">
            <a:spAutoFit/>
          </a:bodyPr>
          <a:lstStyle/>
          <a:p>
            <a:r>
              <a:rPr lang="en-US" b="1" dirty="0">
                <a:solidFill>
                  <a:schemeClr val="bg1"/>
                </a:solidFill>
              </a:rPr>
              <a:t>15X ↑ LB</a:t>
            </a:r>
          </a:p>
        </p:txBody>
      </p:sp>
      <p:sp>
        <p:nvSpPr>
          <p:cNvPr id="17" name="TextBox 16">
            <a:extLst>
              <a:ext uri="{FF2B5EF4-FFF2-40B4-BE49-F238E27FC236}">
                <a16:creationId xmlns:a16="http://schemas.microsoft.com/office/drawing/2014/main" id="{100F7B2E-CE72-DB4D-9FB3-11B54FB8630D}"/>
              </a:ext>
            </a:extLst>
          </p:cNvPr>
          <p:cNvSpPr txBox="1"/>
          <p:nvPr/>
        </p:nvSpPr>
        <p:spPr>
          <a:xfrm>
            <a:off x="6517760" y="6186202"/>
            <a:ext cx="1087157" cy="369332"/>
          </a:xfrm>
          <a:prstGeom prst="rect">
            <a:avLst/>
          </a:prstGeom>
          <a:noFill/>
        </p:spPr>
        <p:txBody>
          <a:bodyPr wrap="none" rtlCol="0">
            <a:spAutoFit/>
          </a:bodyPr>
          <a:lstStyle/>
          <a:p>
            <a:r>
              <a:rPr lang="en-US" b="1" dirty="0">
                <a:solidFill>
                  <a:schemeClr val="bg1"/>
                </a:solidFill>
              </a:rPr>
              <a:t>30X ↑ LB</a:t>
            </a:r>
          </a:p>
        </p:txBody>
      </p:sp>
      <p:graphicFrame>
        <p:nvGraphicFramePr>
          <p:cNvPr id="5" name="Table 4">
            <a:extLst>
              <a:ext uri="{FF2B5EF4-FFF2-40B4-BE49-F238E27FC236}">
                <a16:creationId xmlns:a16="http://schemas.microsoft.com/office/drawing/2014/main" id="{36AFFA3A-6753-7749-83B4-3EEA6D4D829A}"/>
              </a:ext>
            </a:extLst>
          </p:cNvPr>
          <p:cNvGraphicFramePr>
            <a:graphicFrameLocks noGrp="1"/>
          </p:cNvGraphicFramePr>
          <p:nvPr>
            <p:extLst>
              <p:ext uri="{D42A27DB-BD31-4B8C-83A1-F6EECF244321}">
                <p14:modId xmlns:p14="http://schemas.microsoft.com/office/powerpoint/2010/main" val="2323392321"/>
              </p:ext>
            </p:extLst>
          </p:nvPr>
        </p:nvGraphicFramePr>
        <p:xfrm>
          <a:off x="1915821" y="1689791"/>
          <a:ext cx="5133565" cy="2969578"/>
        </p:xfrm>
        <a:graphic>
          <a:graphicData uri="http://schemas.openxmlformats.org/drawingml/2006/table">
            <a:tbl>
              <a:tblPr firstRow="1" bandRow="1">
                <a:tableStyleId>{5C22544A-7EE6-4342-B048-85BDC9FD1C3A}</a:tableStyleId>
              </a:tblPr>
              <a:tblGrid>
                <a:gridCol w="2964909">
                  <a:extLst>
                    <a:ext uri="{9D8B030D-6E8A-4147-A177-3AD203B41FA5}">
                      <a16:colId xmlns:a16="http://schemas.microsoft.com/office/drawing/2014/main" val="75121970"/>
                    </a:ext>
                  </a:extLst>
                </a:gridCol>
                <a:gridCol w="2168656">
                  <a:extLst>
                    <a:ext uri="{9D8B030D-6E8A-4147-A177-3AD203B41FA5}">
                      <a16:colId xmlns:a16="http://schemas.microsoft.com/office/drawing/2014/main" val="2822540948"/>
                    </a:ext>
                  </a:extLst>
                </a:gridCol>
              </a:tblGrid>
              <a:tr h="735880">
                <a:tc>
                  <a:txBody>
                    <a:bodyPr/>
                    <a:lstStyle/>
                    <a:p>
                      <a:endParaRPr lang="en-US" dirty="0"/>
                    </a:p>
                    <a:p>
                      <a:r>
                        <a:rPr lang="en-US" dirty="0"/>
                        <a:t>source</a:t>
                      </a:r>
                    </a:p>
                  </a:txBody>
                  <a:tcPr>
                    <a:solidFill>
                      <a:srgbClr val="7A81FF"/>
                    </a:solidFill>
                  </a:tcPr>
                </a:tc>
                <a:tc>
                  <a:txBody>
                    <a:bodyPr/>
                    <a:lstStyle/>
                    <a:p>
                      <a:pPr algn="ctr"/>
                      <a:r>
                        <a:rPr lang="en-US" dirty="0"/>
                        <a:t>biofuel yield</a:t>
                      </a:r>
                    </a:p>
                    <a:p>
                      <a:pPr algn="ctr"/>
                      <a:r>
                        <a:rPr lang="en-US" dirty="0"/>
                        <a:t>(gallons/acre)</a:t>
                      </a:r>
                    </a:p>
                  </a:txBody>
                  <a:tcPr>
                    <a:solidFill>
                      <a:srgbClr val="7A81FF"/>
                    </a:solidFill>
                  </a:tcPr>
                </a:tc>
                <a:extLst>
                  <a:ext uri="{0D108BD9-81ED-4DB2-BD59-A6C34878D82A}">
                    <a16:rowId xmlns:a16="http://schemas.microsoft.com/office/drawing/2014/main" val="3141268723"/>
                  </a:ext>
                </a:extLst>
              </a:tr>
              <a:tr h="372283">
                <a:tc>
                  <a:txBody>
                    <a:bodyPr/>
                    <a:lstStyle/>
                    <a:p>
                      <a:r>
                        <a:rPr lang="en-US" dirty="0"/>
                        <a:t>algae</a:t>
                      </a:r>
                    </a:p>
                  </a:txBody>
                  <a:tcPr>
                    <a:noFill/>
                  </a:tcPr>
                </a:tc>
                <a:tc>
                  <a:txBody>
                    <a:bodyPr/>
                    <a:lstStyle/>
                    <a:p>
                      <a:pPr algn="ctr"/>
                      <a:r>
                        <a:rPr lang="en-US" dirty="0"/>
                        <a:t>5,000 – 10,000</a:t>
                      </a:r>
                    </a:p>
                  </a:txBody>
                  <a:tcPr>
                    <a:noFill/>
                  </a:tcPr>
                </a:tc>
                <a:extLst>
                  <a:ext uri="{0D108BD9-81ED-4DB2-BD59-A6C34878D82A}">
                    <a16:rowId xmlns:a16="http://schemas.microsoft.com/office/drawing/2014/main" val="115131133"/>
                  </a:ext>
                </a:extLst>
              </a:tr>
              <a:tr h="372283">
                <a:tc>
                  <a:txBody>
                    <a:bodyPr/>
                    <a:lstStyle/>
                    <a:p>
                      <a:r>
                        <a:rPr lang="en-US" dirty="0"/>
                        <a:t>*cellulosic ethanol (poplars)</a:t>
                      </a:r>
                    </a:p>
                  </a:txBody>
                  <a:tcPr>
                    <a:noFill/>
                  </a:tcPr>
                </a:tc>
                <a:tc>
                  <a:txBody>
                    <a:bodyPr/>
                    <a:lstStyle/>
                    <a:p>
                      <a:pPr algn="ctr"/>
                      <a:r>
                        <a:rPr lang="en-US" dirty="0"/>
                        <a:t>2,700</a:t>
                      </a:r>
                    </a:p>
                  </a:txBody>
                  <a:tcPr>
                    <a:noFill/>
                  </a:tcPr>
                </a:tc>
                <a:extLst>
                  <a:ext uri="{0D108BD9-81ED-4DB2-BD59-A6C34878D82A}">
                    <a16:rowId xmlns:a16="http://schemas.microsoft.com/office/drawing/2014/main" val="1272257465"/>
                  </a:ext>
                </a:extLst>
              </a:tr>
              <a:tr h="372283">
                <a:tc>
                  <a:txBody>
                    <a:bodyPr/>
                    <a:lstStyle/>
                    <a:p>
                      <a:r>
                        <a:rPr lang="en-US" dirty="0"/>
                        <a:t>palm</a:t>
                      </a:r>
                    </a:p>
                  </a:txBody>
                  <a:tcPr>
                    <a:noFill/>
                  </a:tcPr>
                </a:tc>
                <a:tc>
                  <a:txBody>
                    <a:bodyPr/>
                    <a:lstStyle/>
                    <a:p>
                      <a:pPr algn="ctr"/>
                      <a:r>
                        <a:rPr lang="en-US" dirty="0"/>
                        <a:t>650</a:t>
                      </a:r>
                    </a:p>
                  </a:txBody>
                  <a:tcPr>
                    <a:noFill/>
                  </a:tcPr>
                </a:tc>
                <a:extLst>
                  <a:ext uri="{0D108BD9-81ED-4DB2-BD59-A6C34878D82A}">
                    <a16:rowId xmlns:a16="http://schemas.microsoft.com/office/drawing/2014/main" val="2286310612"/>
                  </a:ext>
                </a:extLst>
              </a:tr>
              <a:tr h="372283">
                <a:tc>
                  <a:txBody>
                    <a:bodyPr/>
                    <a:lstStyle/>
                    <a:p>
                      <a:r>
                        <a:rPr lang="en-US" dirty="0"/>
                        <a:t>jatropha</a:t>
                      </a:r>
                    </a:p>
                  </a:txBody>
                  <a:tcPr>
                    <a:noFill/>
                  </a:tcPr>
                </a:tc>
                <a:tc>
                  <a:txBody>
                    <a:bodyPr/>
                    <a:lstStyle/>
                    <a:p>
                      <a:pPr algn="ctr"/>
                      <a:r>
                        <a:rPr lang="en-US" dirty="0"/>
                        <a:t>175</a:t>
                      </a:r>
                    </a:p>
                  </a:txBody>
                  <a:tcPr>
                    <a:noFill/>
                  </a:tcPr>
                </a:tc>
                <a:extLst>
                  <a:ext uri="{0D108BD9-81ED-4DB2-BD59-A6C34878D82A}">
                    <a16:rowId xmlns:a16="http://schemas.microsoft.com/office/drawing/2014/main" val="894361150"/>
                  </a:ext>
                </a:extLst>
              </a:tr>
              <a:tr h="372283">
                <a:tc>
                  <a:txBody>
                    <a:bodyPr/>
                    <a:lstStyle/>
                    <a:p>
                      <a:r>
                        <a:rPr lang="en-US" dirty="0"/>
                        <a:t>rapeseed</a:t>
                      </a:r>
                    </a:p>
                  </a:txBody>
                  <a:tcPr>
                    <a:lnB w="12700" cmpd="sng">
                      <a:noFill/>
                    </a:lnB>
                    <a:noFill/>
                  </a:tcPr>
                </a:tc>
                <a:tc>
                  <a:txBody>
                    <a:bodyPr/>
                    <a:lstStyle/>
                    <a:p>
                      <a:pPr algn="ctr"/>
                      <a:r>
                        <a:rPr lang="en-US" dirty="0"/>
                        <a:t>110 - 145</a:t>
                      </a:r>
                    </a:p>
                  </a:txBody>
                  <a:tcPr>
                    <a:lnB w="12700" cmpd="sng">
                      <a:noFill/>
                    </a:lnB>
                    <a:noFill/>
                  </a:tcPr>
                </a:tc>
                <a:extLst>
                  <a:ext uri="{0D108BD9-81ED-4DB2-BD59-A6C34878D82A}">
                    <a16:rowId xmlns:a16="http://schemas.microsoft.com/office/drawing/2014/main" val="3558882336"/>
                  </a:ext>
                </a:extLst>
              </a:tr>
              <a:tr h="372283">
                <a:tc>
                  <a:txBody>
                    <a:bodyPr/>
                    <a:lstStyle/>
                    <a:p>
                      <a:r>
                        <a:rPr lang="en-US" dirty="0"/>
                        <a:t>soy</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50</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7137311"/>
                  </a:ext>
                </a:extLst>
              </a:tr>
            </a:tbl>
          </a:graphicData>
        </a:graphic>
      </p:graphicFrame>
    </p:spTree>
    <p:extLst>
      <p:ext uri="{BB962C8B-B14F-4D97-AF65-F5344CB8AC3E}">
        <p14:creationId xmlns:p14="http://schemas.microsoft.com/office/powerpoint/2010/main" val="807686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546175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Phases of algal growth</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4145750" cy="307777"/>
          </a:xfrm>
          <a:prstGeom prst="rect">
            <a:avLst/>
          </a:prstGeom>
          <a:noFill/>
        </p:spPr>
        <p:txBody>
          <a:bodyPr wrap="none" rtlCol="0">
            <a:spAutoFit/>
          </a:bodyPr>
          <a:lstStyle/>
          <a:p>
            <a:r>
              <a:rPr lang="de-DE" sz="1400" u="sng" dirty="0">
                <a:hlinkClick r:id="rId2"/>
              </a:rPr>
              <a:t>https://www.e-education.psu.edu/egee439/node/694</a:t>
            </a:r>
            <a:r>
              <a:rPr lang="de-DE" sz="1400" u="sng" dirty="0"/>
              <a:t> </a:t>
            </a:r>
            <a:endParaRPr lang="en-US" sz="1400" dirty="0"/>
          </a:p>
        </p:txBody>
      </p:sp>
      <p:sp>
        <p:nvSpPr>
          <p:cNvPr id="4" name="TextBox 3">
            <a:extLst>
              <a:ext uri="{FF2B5EF4-FFF2-40B4-BE49-F238E27FC236}">
                <a16:creationId xmlns:a16="http://schemas.microsoft.com/office/drawing/2014/main" id="{FDDD79AF-9ECF-2B4B-974F-57170D261692}"/>
              </a:ext>
            </a:extLst>
          </p:cNvPr>
          <p:cNvSpPr txBox="1"/>
          <p:nvPr/>
        </p:nvSpPr>
        <p:spPr>
          <a:xfrm>
            <a:off x="6517761" y="3838355"/>
            <a:ext cx="1087157" cy="369332"/>
          </a:xfrm>
          <a:prstGeom prst="rect">
            <a:avLst/>
          </a:prstGeom>
          <a:noFill/>
        </p:spPr>
        <p:txBody>
          <a:bodyPr wrap="none" rtlCol="0">
            <a:spAutoFit/>
          </a:bodyPr>
          <a:lstStyle/>
          <a:p>
            <a:r>
              <a:rPr lang="en-US" b="1" dirty="0">
                <a:solidFill>
                  <a:schemeClr val="bg1"/>
                </a:solidFill>
              </a:rPr>
              <a:t>15X ↑ LB</a:t>
            </a:r>
          </a:p>
        </p:txBody>
      </p:sp>
      <p:sp>
        <p:nvSpPr>
          <p:cNvPr id="17" name="TextBox 16">
            <a:extLst>
              <a:ext uri="{FF2B5EF4-FFF2-40B4-BE49-F238E27FC236}">
                <a16:creationId xmlns:a16="http://schemas.microsoft.com/office/drawing/2014/main" id="{100F7B2E-CE72-DB4D-9FB3-11B54FB8630D}"/>
              </a:ext>
            </a:extLst>
          </p:cNvPr>
          <p:cNvSpPr txBox="1"/>
          <p:nvPr/>
        </p:nvSpPr>
        <p:spPr>
          <a:xfrm>
            <a:off x="6517760" y="6186202"/>
            <a:ext cx="1087157" cy="369332"/>
          </a:xfrm>
          <a:prstGeom prst="rect">
            <a:avLst/>
          </a:prstGeom>
          <a:noFill/>
        </p:spPr>
        <p:txBody>
          <a:bodyPr wrap="none" rtlCol="0">
            <a:spAutoFit/>
          </a:bodyPr>
          <a:lstStyle/>
          <a:p>
            <a:r>
              <a:rPr lang="en-US" b="1" dirty="0">
                <a:solidFill>
                  <a:schemeClr val="bg1"/>
                </a:solidFill>
              </a:rPr>
              <a:t>30X ↑ LB</a:t>
            </a:r>
          </a:p>
        </p:txBody>
      </p:sp>
      <p:pic>
        <p:nvPicPr>
          <p:cNvPr id="6" name="Picture 5">
            <a:extLst>
              <a:ext uri="{FF2B5EF4-FFF2-40B4-BE49-F238E27FC236}">
                <a16:creationId xmlns:a16="http://schemas.microsoft.com/office/drawing/2014/main" id="{627736B9-BA54-A04A-B713-5D1FD8096FF8}"/>
              </a:ext>
            </a:extLst>
          </p:cNvPr>
          <p:cNvPicPr>
            <a:picLocks noChangeAspect="1"/>
          </p:cNvPicPr>
          <p:nvPr/>
        </p:nvPicPr>
        <p:blipFill>
          <a:blip r:embed="rId3"/>
          <a:stretch>
            <a:fillRect/>
          </a:stretch>
        </p:blipFill>
        <p:spPr>
          <a:xfrm>
            <a:off x="255135" y="1551510"/>
            <a:ext cx="8491315" cy="5004024"/>
          </a:xfrm>
          <a:prstGeom prst="rect">
            <a:avLst/>
          </a:prstGeom>
        </p:spPr>
      </p:pic>
      <p:sp>
        <p:nvSpPr>
          <p:cNvPr id="12" name="TextBox 11"/>
          <p:cNvSpPr txBox="1"/>
          <p:nvPr/>
        </p:nvSpPr>
        <p:spPr>
          <a:xfrm>
            <a:off x="202249" y="846484"/>
            <a:ext cx="8814159" cy="721864"/>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Keeping cultures in the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exponential and linear phases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of growth will produce the most algae. </a:t>
            </a:r>
          </a:p>
        </p:txBody>
      </p:sp>
    </p:spTree>
    <p:extLst>
      <p:ext uri="{BB962C8B-B14F-4D97-AF65-F5344CB8AC3E}">
        <p14:creationId xmlns:p14="http://schemas.microsoft.com/office/powerpoint/2010/main" val="2285472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441659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Growth conditions</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4134877" y="6302690"/>
            <a:ext cx="4881529" cy="523220"/>
          </a:xfrm>
          <a:prstGeom prst="rect">
            <a:avLst/>
          </a:prstGeom>
          <a:noFill/>
        </p:spPr>
        <p:txBody>
          <a:bodyPr wrap="none" rtlCol="0">
            <a:spAutoFit/>
          </a:bodyPr>
          <a:lstStyle/>
          <a:p>
            <a:r>
              <a:rPr lang="en-GB" altLang="en-US" sz="1400" dirty="0">
                <a:hlinkClick r:id="rId2"/>
              </a:rPr>
              <a:t>https://farm-energy.extension.org/algae-for-biofuel-production/</a:t>
            </a:r>
            <a:endParaRPr lang="en-GB" altLang="en-US" sz="1400" dirty="0"/>
          </a:p>
          <a:p>
            <a:r>
              <a:rPr lang="en-GB" altLang="en-US" sz="1400" dirty="0">
                <a:hlinkClick r:id="rId3"/>
              </a:rPr>
              <a:t>https://www.e-education.psu.edu/egee439/node/694</a:t>
            </a:r>
            <a:r>
              <a:rPr lang="en-GB" altLang="en-US" sz="1400" dirty="0"/>
              <a:t>  </a:t>
            </a:r>
          </a:p>
        </p:txBody>
      </p:sp>
      <p:sp>
        <p:nvSpPr>
          <p:cNvPr id="12" name="TextBox 11"/>
          <p:cNvSpPr txBox="1"/>
          <p:nvPr/>
        </p:nvSpPr>
        <p:spPr>
          <a:xfrm>
            <a:off x="202249" y="846484"/>
            <a:ext cx="8814159" cy="2383858"/>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Standard growth conditions:</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Light</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CO2</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water</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inorganic salts	(N, P, Fe, Si)</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20 – 30ºC optimal </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neutral to alkaline pH</a:t>
            </a:r>
          </a:p>
        </p:txBody>
      </p:sp>
      <p:sp>
        <p:nvSpPr>
          <p:cNvPr id="4" name="TextBox 3">
            <a:extLst>
              <a:ext uri="{FF2B5EF4-FFF2-40B4-BE49-F238E27FC236}">
                <a16:creationId xmlns:a16="http://schemas.microsoft.com/office/drawing/2014/main" id="{FDDD79AF-9ECF-2B4B-974F-57170D261692}"/>
              </a:ext>
            </a:extLst>
          </p:cNvPr>
          <p:cNvSpPr txBox="1"/>
          <p:nvPr/>
        </p:nvSpPr>
        <p:spPr>
          <a:xfrm>
            <a:off x="6517761" y="3838355"/>
            <a:ext cx="1087157" cy="369332"/>
          </a:xfrm>
          <a:prstGeom prst="rect">
            <a:avLst/>
          </a:prstGeom>
          <a:noFill/>
        </p:spPr>
        <p:txBody>
          <a:bodyPr wrap="none" rtlCol="0">
            <a:spAutoFit/>
          </a:bodyPr>
          <a:lstStyle/>
          <a:p>
            <a:r>
              <a:rPr lang="en-US" b="1" dirty="0">
                <a:solidFill>
                  <a:schemeClr val="bg1"/>
                </a:solidFill>
              </a:rPr>
              <a:t>15X ↑ LB</a:t>
            </a:r>
          </a:p>
        </p:txBody>
      </p:sp>
      <p:sp>
        <p:nvSpPr>
          <p:cNvPr id="17" name="TextBox 16">
            <a:extLst>
              <a:ext uri="{FF2B5EF4-FFF2-40B4-BE49-F238E27FC236}">
                <a16:creationId xmlns:a16="http://schemas.microsoft.com/office/drawing/2014/main" id="{100F7B2E-CE72-DB4D-9FB3-11B54FB8630D}"/>
              </a:ext>
            </a:extLst>
          </p:cNvPr>
          <p:cNvSpPr txBox="1"/>
          <p:nvPr/>
        </p:nvSpPr>
        <p:spPr>
          <a:xfrm>
            <a:off x="6517760" y="6186202"/>
            <a:ext cx="1087157" cy="369332"/>
          </a:xfrm>
          <a:prstGeom prst="rect">
            <a:avLst/>
          </a:prstGeom>
          <a:noFill/>
        </p:spPr>
        <p:txBody>
          <a:bodyPr wrap="none" rtlCol="0">
            <a:spAutoFit/>
          </a:bodyPr>
          <a:lstStyle/>
          <a:p>
            <a:r>
              <a:rPr lang="en-US" b="1" dirty="0">
                <a:solidFill>
                  <a:schemeClr val="bg1"/>
                </a:solidFill>
              </a:rPr>
              <a:t>30X ↑ LB</a:t>
            </a:r>
          </a:p>
        </p:txBody>
      </p:sp>
      <p:sp>
        <p:nvSpPr>
          <p:cNvPr id="19" name="TextBox 18">
            <a:extLst>
              <a:ext uri="{FF2B5EF4-FFF2-40B4-BE49-F238E27FC236}">
                <a16:creationId xmlns:a16="http://schemas.microsoft.com/office/drawing/2014/main" id="{7620E9CE-68DF-1049-99EE-684F3A802E5C}"/>
              </a:ext>
            </a:extLst>
          </p:cNvPr>
          <p:cNvSpPr txBox="1"/>
          <p:nvPr/>
        </p:nvSpPr>
        <p:spPr>
          <a:xfrm>
            <a:off x="202248" y="3708215"/>
            <a:ext cx="8814159" cy="1386662"/>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Mixing</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is used to:</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keep the algae from settling; </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provide constant access to nutrients; and</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Provide constant access to light which only penetrates 7-10 cm.</a:t>
            </a:r>
          </a:p>
        </p:txBody>
      </p:sp>
      <p:sp>
        <p:nvSpPr>
          <p:cNvPr id="20" name="TextBox 19">
            <a:extLst>
              <a:ext uri="{FF2B5EF4-FFF2-40B4-BE49-F238E27FC236}">
                <a16:creationId xmlns:a16="http://schemas.microsoft.com/office/drawing/2014/main" id="{592BA83D-BAAA-5B47-BC53-28298241C802}"/>
              </a:ext>
            </a:extLst>
          </p:cNvPr>
          <p:cNvSpPr txBox="1"/>
          <p:nvPr/>
        </p:nvSpPr>
        <p:spPr>
          <a:xfrm>
            <a:off x="202247" y="5256337"/>
            <a:ext cx="8814159" cy="1054263"/>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Nutrients are maximized during the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day</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as algae mass grows during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photosynthesis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¼ of biomass gain can be lost at night during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respiration</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pic>
        <p:nvPicPr>
          <p:cNvPr id="5" name="Picture 4">
            <a:extLst>
              <a:ext uri="{FF2B5EF4-FFF2-40B4-BE49-F238E27FC236}">
                <a16:creationId xmlns:a16="http://schemas.microsoft.com/office/drawing/2014/main" id="{8970F56E-B92D-A44D-994D-DB19072CF885}"/>
              </a:ext>
            </a:extLst>
          </p:cNvPr>
          <p:cNvPicPr>
            <a:picLocks noChangeAspect="1"/>
          </p:cNvPicPr>
          <p:nvPr/>
        </p:nvPicPr>
        <p:blipFill>
          <a:blip r:embed="rId4"/>
          <a:stretch>
            <a:fillRect/>
          </a:stretch>
        </p:blipFill>
        <p:spPr>
          <a:xfrm>
            <a:off x="4720358" y="1284138"/>
            <a:ext cx="3806529" cy="2135225"/>
          </a:xfrm>
          <a:prstGeom prst="rect">
            <a:avLst/>
          </a:prstGeom>
        </p:spPr>
      </p:pic>
      <p:sp>
        <p:nvSpPr>
          <p:cNvPr id="6" name="TextBox 5">
            <a:extLst>
              <a:ext uri="{FF2B5EF4-FFF2-40B4-BE49-F238E27FC236}">
                <a16:creationId xmlns:a16="http://schemas.microsoft.com/office/drawing/2014/main" id="{6FCC12F1-58F3-484D-AE9F-B6EF1A812460}"/>
              </a:ext>
            </a:extLst>
          </p:cNvPr>
          <p:cNvSpPr txBox="1"/>
          <p:nvPr/>
        </p:nvSpPr>
        <p:spPr>
          <a:xfrm>
            <a:off x="4285125" y="3434163"/>
            <a:ext cx="4924105" cy="369332"/>
          </a:xfrm>
          <a:prstGeom prst="rect">
            <a:avLst/>
          </a:prstGeom>
          <a:noFill/>
        </p:spPr>
        <p:txBody>
          <a:bodyPr wrap="none" rtlCol="0">
            <a:spAutoFit/>
          </a:bodyPr>
          <a:lstStyle/>
          <a:p>
            <a:r>
              <a:rPr lang="en-US" dirty="0">
                <a:hlinkClick r:id="rId5"/>
              </a:rPr>
              <a:t>https://www.youtube.com/watch?v=QIyC7b0P-ng</a:t>
            </a:r>
            <a:r>
              <a:rPr lang="en-US" dirty="0"/>
              <a:t> </a:t>
            </a:r>
          </a:p>
        </p:txBody>
      </p:sp>
    </p:spTree>
    <p:extLst>
      <p:ext uri="{BB962C8B-B14F-4D97-AF65-F5344CB8AC3E}">
        <p14:creationId xmlns:p14="http://schemas.microsoft.com/office/powerpoint/2010/main" val="3250164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240963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Strategy?</a:t>
            </a:r>
            <a:endParaRPr lang="en-US" sz="32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2" name="TextBox 11"/>
          <p:cNvSpPr txBox="1"/>
          <p:nvPr/>
        </p:nvSpPr>
        <p:spPr>
          <a:xfrm>
            <a:off x="1172076" y="777209"/>
            <a:ext cx="5090175" cy="389466"/>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grow massive amounts of microalgae</a:t>
            </a:r>
          </a:p>
        </p:txBody>
      </p:sp>
      <p:sp>
        <p:nvSpPr>
          <p:cNvPr id="14" name="TextBox 13">
            <a:extLst>
              <a:ext uri="{FF2B5EF4-FFF2-40B4-BE49-F238E27FC236}">
                <a16:creationId xmlns:a16="http://schemas.microsoft.com/office/drawing/2014/main" id="{464E4349-E510-114B-B6DA-ABAB25B4403F}"/>
              </a:ext>
            </a:extLst>
          </p:cNvPr>
          <p:cNvSpPr txBox="1"/>
          <p:nvPr/>
        </p:nvSpPr>
        <p:spPr>
          <a:xfrm>
            <a:off x="4047710" y="1215565"/>
            <a:ext cx="4888490" cy="1386662"/>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CO</a:t>
            </a:r>
            <a:r>
              <a:rPr lang="en-US" baseline="-25000" dirty="0">
                <a:solidFill>
                  <a:prstClr val="black"/>
                </a:solidFill>
                <a:latin typeface="Verdana" panose="020B0604030504040204" pitchFamily="34" charset="0"/>
                <a:ea typeface="Verdana" panose="020B0604030504040204" pitchFamily="34" charset="0"/>
                <a:cs typeface="Verdana" panose="020B0604030504040204" pitchFamily="34" charset="0"/>
              </a:rPr>
              <a:t>2</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light</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warmth</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water with overly high nutrients, salt OK</a:t>
            </a:r>
          </a:p>
        </p:txBody>
      </p:sp>
      <p:cxnSp>
        <p:nvCxnSpPr>
          <p:cNvPr id="4" name="Straight Arrow Connector 3">
            <a:extLst>
              <a:ext uri="{FF2B5EF4-FFF2-40B4-BE49-F238E27FC236}">
                <a16:creationId xmlns:a16="http://schemas.microsoft.com/office/drawing/2014/main" id="{F6592EA9-5D24-6649-91FA-8D22F32CF020}"/>
              </a:ext>
            </a:extLst>
          </p:cNvPr>
          <p:cNvCxnSpPr>
            <a:cxnSpLocks/>
          </p:cNvCxnSpPr>
          <p:nvPr/>
        </p:nvCxnSpPr>
        <p:spPr>
          <a:xfrm>
            <a:off x="3697686" y="1166675"/>
            <a:ext cx="0" cy="1504192"/>
          </a:xfrm>
          <a:prstGeom prst="straightConnector1">
            <a:avLst/>
          </a:prstGeom>
          <a:ln w="38100">
            <a:solidFill>
              <a:srgbClr val="6666F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54B44B9-ABF0-D848-BAAD-6A1634059EBF}"/>
              </a:ext>
            </a:extLst>
          </p:cNvPr>
          <p:cNvSpPr txBox="1"/>
          <p:nvPr/>
        </p:nvSpPr>
        <p:spPr>
          <a:xfrm>
            <a:off x="1392397" y="2670867"/>
            <a:ext cx="4635564" cy="389466"/>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stress the mature algae cultured</a:t>
            </a:r>
          </a:p>
        </p:txBody>
      </p:sp>
      <p:cxnSp>
        <p:nvCxnSpPr>
          <p:cNvPr id="17" name="Straight Arrow Connector 16">
            <a:extLst>
              <a:ext uri="{FF2B5EF4-FFF2-40B4-BE49-F238E27FC236}">
                <a16:creationId xmlns:a16="http://schemas.microsoft.com/office/drawing/2014/main" id="{9DAD503B-93F1-4540-AF3B-FF8A4E8C3F54}"/>
              </a:ext>
            </a:extLst>
          </p:cNvPr>
          <p:cNvCxnSpPr>
            <a:cxnSpLocks/>
          </p:cNvCxnSpPr>
          <p:nvPr/>
        </p:nvCxnSpPr>
        <p:spPr>
          <a:xfrm>
            <a:off x="3697686" y="3060333"/>
            <a:ext cx="0" cy="1504192"/>
          </a:xfrm>
          <a:prstGeom prst="straightConnector1">
            <a:avLst/>
          </a:prstGeom>
          <a:ln w="38100">
            <a:solidFill>
              <a:srgbClr val="6666FF"/>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372146A-42C5-514B-9EA0-3C141CA83F1F}"/>
              </a:ext>
            </a:extLst>
          </p:cNvPr>
          <p:cNvSpPr txBox="1"/>
          <p:nvPr/>
        </p:nvSpPr>
        <p:spPr>
          <a:xfrm>
            <a:off x="4047710" y="3124327"/>
            <a:ext cx="4888490" cy="1386662"/>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nitrogen starvation</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osmotic stress</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pH</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temperature</a:t>
            </a:r>
          </a:p>
        </p:txBody>
      </p:sp>
      <p:sp>
        <p:nvSpPr>
          <p:cNvPr id="19" name="TextBox 18">
            <a:extLst>
              <a:ext uri="{FF2B5EF4-FFF2-40B4-BE49-F238E27FC236}">
                <a16:creationId xmlns:a16="http://schemas.microsoft.com/office/drawing/2014/main" id="{FAEC0F95-B8BB-4247-B9FE-1A7FC079C4F7}"/>
              </a:ext>
            </a:extLst>
          </p:cNvPr>
          <p:cNvSpPr txBox="1"/>
          <p:nvPr/>
        </p:nvSpPr>
        <p:spPr>
          <a:xfrm>
            <a:off x="1406249" y="4559655"/>
            <a:ext cx="4635564" cy="389466"/>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harvest algae and remove water</a:t>
            </a:r>
          </a:p>
        </p:txBody>
      </p:sp>
      <p:cxnSp>
        <p:nvCxnSpPr>
          <p:cNvPr id="20" name="Straight Arrow Connector 19">
            <a:extLst>
              <a:ext uri="{FF2B5EF4-FFF2-40B4-BE49-F238E27FC236}">
                <a16:creationId xmlns:a16="http://schemas.microsoft.com/office/drawing/2014/main" id="{90E8B3ED-F4D7-704A-9FAB-49BF45717510}"/>
              </a:ext>
            </a:extLst>
          </p:cNvPr>
          <p:cNvCxnSpPr>
            <a:cxnSpLocks/>
          </p:cNvCxnSpPr>
          <p:nvPr/>
        </p:nvCxnSpPr>
        <p:spPr>
          <a:xfrm>
            <a:off x="3697686" y="4911565"/>
            <a:ext cx="0" cy="360092"/>
          </a:xfrm>
          <a:prstGeom prst="straightConnector1">
            <a:avLst/>
          </a:prstGeom>
          <a:ln w="38100">
            <a:solidFill>
              <a:srgbClr val="6666FF"/>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B45F765-1D35-5747-AE4E-1AD1D8B52E21}"/>
              </a:ext>
            </a:extLst>
          </p:cNvPr>
          <p:cNvSpPr txBox="1"/>
          <p:nvPr/>
        </p:nvSpPr>
        <p:spPr>
          <a:xfrm>
            <a:off x="2308157" y="5238642"/>
            <a:ext cx="2859593" cy="389466"/>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break open the cells</a:t>
            </a:r>
          </a:p>
        </p:txBody>
      </p:sp>
      <p:cxnSp>
        <p:nvCxnSpPr>
          <p:cNvPr id="22" name="Straight Arrow Connector 21">
            <a:extLst>
              <a:ext uri="{FF2B5EF4-FFF2-40B4-BE49-F238E27FC236}">
                <a16:creationId xmlns:a16="http://schemas.microsoft.com/office/drawing/2014/main" id="{64644F23-25A5-DA4C-AAD4-13C2A2BC3611}"/>
              </a:ext>
            </a:extLst>
          </p:cNvPr>
          <p:cNvCxnSpPr>
            <a:cxnSpLocks/>
          </p:cNvCxnSpPr>
          <p:nvPr/>
        </p:nvCxnSpPr>
        <p:spPr>
          <a:xfrm>
            <a:off x="3137921" y="5628108"/>
            <a:ext cx="0" cy="360092"/>
          </a:xfrm>
          <a:prstGeom prst="straightConnector1">
            <a:avLst/>
          </a:prstGeom>
          <a:ln w="38100">
            <a:solidFill>
              <a:srgbClr val="6666FF"/>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E108EB8-5E83-F846-BA2B-AD8303FCE961}"/>
              </a:ext>
            </a:extLst>
          </p:cNvPr>
          <p:cNvSpPr txBox="1"/>
          <p:nvPr/>
        </p:nvSpPr>
        <p:spPr>
          <a:xfrm>
            <a:off x="2363577" y="6017574"/>
            <a:ext cx="1967342" cy="721864"/>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algal bodies:</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protein, carbs</a:t>
            </a:r>
          </a:p>
        </p:txBody>
      </p:sp>
      <p:sp>
        <p:nvSpPr>
          <p:cNvPr id="24" name="TextBox 23">
            <a:extLst>
              <a:ext uri="{FF2B5EF4-FFF2-40B4-BE49-F238E27FC236}">
                <a16:creationId xmlns:a16="http://schemas.microsoft.com/office/drawing/2014/main" id="{3B812CB8-5F14-094E-B12C-E78229EF5033}"/>
              </a:ext>
            </a:extLst>
          </p:cNvPr>
          <p:cNvSpPr txBox="1"/>
          <p:nvPr/>
        </p:nvSpPr>
        <p:spPr>
          <a:xfrm>
            <a:off x="4330922" y="6017574"/>
            <a:ext cx="1792803" cy="721864"/>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lipid bodies:</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TAGs</a:t>
            </a:r>
          </a:p>
        </p:txBody>
      </p:sp>
      <p:cxnSp>
        <p:nvCxnSpPr>
          <p:cNvPr id="25" name="Straight Arrow Connector 24">
            <a:extLst>
              <a:ext uri="{FF2B5EF4-FFF2-40B4-BE49-F238E27FC236}">
                <a16:creationId xmlns:a16="http://schemas.microsoft.com/office/drawing/2014/main" id="{6B61016C-5686-BB47-9A32-9B762F5088DA}"/>
              </a:ext>
            </a:extLst>
          </p:cNvPr>
          <p:cNvCxnSpPr>
            <a:cxnSpLocks/>
          </p:cNvCxnSpPr>
          <p:nvPr/>
        </p:nvCxnSpPr>
        <p:spPr>
          <a:xfrm>
            <a:off x="4681359" y="5628108"/>
            <a:ext cx="0" cy="360092"/>
          </a:xfrm>
          <a:prstGeom prst="straightConnector1">
            <a:avLst/>
          </a:prstGeom>
          <a:ln w="38100">
            <a:solidFill>
              <a:srgbClr val="6666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3D8713C-CC72-F545-B85D-005F003C6693}"/>
              </a:ext>
            </a:extLst>
          </p:cNvPr>
          <p:cNvCxnSpPr>
            <a:cxnSpLocks/>
          </p:cNvCxnSpPr>
          <p:nvPr/>
        </p:nvCxnSpPr>
        <p:spPr>
          <a:xfrm>
            <a:off x="6044523" y="6420071"/>
            <a:ext cx="572125" cy="0"/>
          </a:xfrm>
          <a:prstGeom prst="straightConnector1">
            <a:avLst/>
          </a:prstGeom>
          <a:ln w="38100">
            <a:solidFill>
              <a:srgbClr val="6666FF"/>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5F441C3-8D28-6746-A6AA-589F933E2D9D}"/>
              </a:ext>
            </a:extLst>
          </p:cNvPr>
          <p:cNvSpPr txBox="1"/>
          <p:nvPr/>
        </p:nvSpPr>
        <p:spPr>
          <a:xfrm>
            <a:off x="6658212" y="6211483"/>
            <a:ext cx="2643777" cy="389466"/>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convert to biodiesel</a:t>
            </a:r>
          </a:p>
        </p:txBody>
      </p:sp>
      <p:cxnSp>
        <p:nvCxnSpPr>
          <p:cNvPr id="28" name="Straight Arrow Connector 27">
            <a:extLst>
              <a:ext uri="{FF2B5EF4-FFF2-40B4-BE49-F238E27FC236}">
                <a16:creationId xmlns:a16="http://schemas.microsoft.com/office/drawing/2014/main" id="{913C4B52-735C-384D-A1CF-C9286D97D512}"/>
              </a:ext>
            </a:extLst>
          </p:cNvPr>
          <p:cNvCxnSpPr>
            <a:cxnSpLocks/>
          </p:cNvCxnSpPr>
          <p:nvPr/>
        </p:nvCxnSpPr>
        <p:spPr>
          <a:xfrm flipH="1">
            <a:off x="1777755" y="6420071"/>
            <a:ext cx="585822" cy="0"/>
          </a:xfrm>
          <a:prstGeom prst="straightConnector1">
            <a:avLst/>
          </a:prstGeom>
          <a:ln w="38100">
            <a:solidFill>
              <a:srgbClr val="6666FF"/>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A0F3A97-E70E-8640-80F4-CA817AB21FCD}"/>
              </a:ext>
            </a:extLst>
          </p:cNvPr>
          <p:cNvSpPr txBox="1"/>
          <p:nvPr/>
        </p:nvSpPr>
        <p:spPr>
          <a:xfrm>
            <a:off x="468590" y="5754421"/>
            <a:ext cx="1549355" cy="1054263"/>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food or anaerobic digestion</a:t>
            </a:r>
          </a:p>
        </p:txBody>
      </p:sp>
    </p:spTree>
    <p:extLst>
      <p:ext uri="{BB962C8B-B14F-4D97-AF65-F5344CB8AC3E}">
        <p14:creationId xmlns:p14="http://schemas.microsoft.com/office/powerpoint/2010/main" val="2193697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710803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Strategy and process diagram</a:t>
            </a:r>
            <a:endParaRPr lang="en-US" sz="32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A9EA3E6A-3043-CE42-8DD6-7121DF57D8BA}"/>
              </a:ext>
            </a:extLst>
          </p:cNvPr>
          <p:cNvPicPr>
            <a:picLocks noChangeAspect="1"/>
          </p:cNvPicPr>
          <p:nvPr/>
        </p:nvPicPr>
        <p:blipFill>
          <a:blip r:embed="rId2"/>
          <a:stretch>
            <a:fillRect/>
          </a:stretch>
        </p:blipFill>
        <p:spPr>
          <a:xfrm>
            <a:off x="-942109" y="756697"/>
            <a:ext cx="10986653" cy="5810994"/>
          </a:xfrm>
          <a:prstGeom prst="rect">
            <a:avLst/>
          </a:prstGeom>
        </p:spPr>
      </p:pic>
    </p:spTree>
    <p:extLst>
      <p:ext uri="{BB962C8B-B14F-4D97-AF65-F5344CB8AC3E}">
        <p14:creationId xmlns:p14="http://schemas.microsoft.com/office/powerpoint/2010/main" val="2600702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549862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Microalgae storing fat?</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5134419" cy="307777"/>
          </a:xfrm>
          <a:prstGeom prst="rect">
            <a:avLst/>
          </a:prstGeom>
          <a:noFill/>
        </p:spPr>
        <p:txBody>
          <a:bodyPr wrap="none" rtlCol="0">
            <a:spAutoFit/>
          </a:bodyPr>
          <a:lstStyle/>
          <a:p>
            <a:r>
              <a:rPr lang="en-GB" altLang="en-US" sz="1400" dirty="0"/>
              <a:t>Zi Teng Wang et al. Eukaryotic Cell 2009; doi:10.1128/EC.00272-09 </a:t>
            </a:r>
          </a:p>
        </p:txBody>
      </p:sp>
      <p:sp>
        <p:nvSpPr>
          <p:cNvPr id="12" name="TextBox 11"/>
          <p:cNvSpPr txBox="1"/>
          <p:nvPr/>
        </p:nvSpPr>
        <p:spPr>
          <a:xfrm>
            <a:off x="202249" y="777209"/>
            <a:ext cx="8814159" cy="721864"/>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When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stressed</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microalgae ‘panic’ and store energy in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lipid bodies (oil droplets)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that can help them survive (even through dehydration). </a:t>
            </a:r>
          </a:p>
        </p:txBody>
      </p:sp>
      <p:pic>
        <p:nvPicPr>
          <p:cNvPr id="14" name="Picture 3">
            <a:extLst>
              <a:ext uri="{FF2B5EF4-FFF2-40B4-BE49-F238E27FC236}">
                <a16:creationId xmlns:a16="http://schemas.microsoft.com/office/drawing/2014/main" id="{ADAFEE81-697F-BA41-9140-5D79FFB82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437" y="1933107"/>
            <a:ext cx="7623312" cy="46330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BF97A2E3-30F5-6C42-B3E4-38174F14DE03}"/>
              </a:ext>
            </a:extLst>
          </p:cNvPr>
          <p:cNvSpPr txBox="1"/>
          <p:nvPr/>
        </p:nvSpPr>
        <p:spPr>
          <a:xfrm>
            <a:off x="324291" y="2445491"/>
            <a:ext cx="681597" cy="369332"/>
          </a:xfrm>
          <a:prstGeom prst="rect">
            <a:avLst/>
          </a:prstGeom>
          <a:noFill/>
        </p:spPr>
        <p:txBody>
          <a:bodyPr wrap="none" rtlCol="0">
            <a:spAutoFit/>
          </a:bodyPr>
          <a:lstStyle/>
          <a:p>
            <a:r>
              <a:rPr lang="en-US" i="1" dirty="0"/>
              <a:t>cw15</a:t>
            </a:r>
          </a:p>
        </p:txBody>
      </p:sp>
      <p:sp>
        <p:nvSpPr>
          <p:cNvPr id="15" name="TextBox 14">
            <a:extLst>
              <a:ext uri="{FF2B5EF4-FFF2-40B4-BE49-F238E27FC236}">
                <a16:creationId xmlns:a16="http://schemas.microsoft.com/office/drawing/2014/main" id="{651AA0F4-09F2-C74C-B603-C925B6E50422}"/>
              </a:ext>
            </a:extLst>
          </p:cNvPr>
          <p:cNvSpPr txBox="1"/>
          <p:nvPr/>
        </p:nvSpPr>
        <p:spPr>
          <a:xfrm>
            <a:off x="244551" y="4821946"/>
            <a:ext cx="828175" cy="1200329"/>
          </a:xfrm>
          <a:prstGeom prst="rect">
            <a:avLst/>
          </a:prstGeom>
          <a:noFill/>
        </p:spPr>
        <p:txBody>
          <a:bodyPr wrap="none" rtlCol="0">
            <a:spAutoFit/>
          </a:bodyPr>
          <a:lstStyle/>
          <a:p>
            <a:r>
              <a:rPr lang="en-US" i="1" dirty="0"/>
              <a:t>cw15</a:t>
            </a:r>
          </a:p>
          <a:p>
            <a:r>
              <a:rPr lang="en-US" i="1" dirty="0"/>
              <a:t>sta6</a:t>
            </a:r>
          </a:p>
          <a:p>
            <a:r>
              <a:rPr lang="en-US" i="1" dirty="0"/>
              <a:t>(starch</a:t>
            </a:r>
          </a:p>
          <a:p>
            <a:r>
              <a:rPr lang="en-US" i="1" dirty="0"/>
              <a:t>neg)</a:t>
            </a:r>
          </a:p>
        </p:txBody>
      </p:sp>
      <p:sp>
        <p:nvSpPr>
          <p:cNvPr id="4" name="TextBox 3">
            <a:extLst>
              <a:ext uri="{FF2B5EF4-FFF2-40B4-BE49-F238E27FC236}">
                <a16:creationId xmlns:a16="http://schemas.microsoft.com/office/drawing/2014/main" id="{FDDD79AF-9ECF-2B4B-974F-57170D261692}"/>
              </a:ext>
            </a:extLst>
          </p:cNvPr>
          <p:cNvSpPr txBox="1"/>
          <p:nvPr/>
        </p:nvSpPr>
        <p:spPr>
          <a:xfrm>
            <a:off x="6517761" y="3838355"/>
            <a:ext cx="1087157" cy="369332"/>
          </a:xfrm>
          <a:prstGeom prst="rect">
            <a:avLst/>
          </a:prstGeom>
          <a:noFill/>
        </p:spPr>
        <p:txBody>
          <a:bodyPr wrap="none" rtlCol="0">
            <a:spAutoFit/>
          </a:bodyPr>
          <a:lstStyle/>
          <a:p>
            <a:r>
              <a:rPr lang="en-US" b="1" dirty="0">
                <a:solidFill>
                  <a:schemeClr val="bg1"/>
                </a:solidFill>
              </a:rPr>
              <a:t>15X ↑ LB</a:t>
            </a:r>
          </a:p>
        </p:txBody>
      </p:sp>
      <p:sp>
        <p:nvSpPr>
          <p:cNvPr id="17" name="TextBox 16">
            <a:extLst>
              <a:ext uri="{FF2B5EF4-FFF2-40B4-BE49-F238E27FC236}">
                <a16:creationId xmlns:a16="http://schemas.microsoft.com/office/drawing/2014/main" id="{100F7B2E-CE72-DB4D-9FB3-11B54FB8630D}"/>
              </a:ext>
            </a:extLst>
          </p:cNvPr>
          <p:cNvSpPr txBox="1"/>
          <p:nvPr/>
        </p:nvSpPr>
        <p:spPr>
          <a:xfrm>
            <a:off x="6517760" y="6186202"/>
            <a:ext cx="1087157" cy="369332"/>
          </a:xfrm>
          <a:prstGeom prst="rect">
            <a:avLst/>
          </a:prstGeom>
          <a:noFill/>
        </p:spPr>
        <p:txBody>
          <a:bodyPr wrap="none" rtlCol="0">
            <a:spAutoFit/>
          </a:bodyPr>
          <a:lstStyle/>
          <a:p>
            <a:r>
              <a:rPr lang="en-US" b="1" dirty="0">
                <a:solidFill>
                  <a:schemeClr val="bg1"/>
                </a:solidFill>
              </a:rPr>
              <a:t>30X ↑ LB</a:t>
            </a:r>
          </a:p>
        </p:txBody>
      </p:sp>
      <p:sp>
        <p:nvSpPr>
          <p:cNvPr id="18" name="TextBox 17">
            <a:extLst>
              <a:ext uri="{FF2B5EF4-FFF2-40B4-BE49-F238E27FC236}">
                <a16:creationId xmlns:a16="http://schemas.microsoft.com/office/drawing/2014/main" id="{6D18548F-C255-3A40-8620-5141A54C9016}"/>
              </a:ext>
            </a:extLst>
          </p:cNvPr>
          <p:cNvSpPr txBox="1"/>
          <p:nvPr/>
        </p:nvSpPr>
        <p:spPr>
          <a:xfrm>
            <a:off x="393638" y="1472767"/>
            <a:ext cx="5911472" cy="38946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Chlamydomonas </a:t>
            </a:r>
            <a:r>
              <a:rPr lang="en-US" i="1" dirty="0" err="1">
                <a:solidFill>
                  <a:prstClr val="black"/>
                </a:solidFill>
                <a:latin typeface="Verdana" panose="020B0604030504040204" pitchFamily="34" charset="0"/>
                <a:ea typeface="Verdana" panose="020B0604030504040204" pitchFamily="34" charset="0"/>
                <a:cs typeface="Verdana" panose="020B0604030504040204" pitchFamily="34" charset="0"/>
              </a:rPr>
              <a:t>reinhardtii</a:t>
            </a: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 soil microalgae</a:t>
            </a:r>
          </a:p>
        </p:txBody>
      </p:sp>
    </p:spTree>
    <p:extLst>
      <p:ext uri="{BB962C8B-B14F-4D97-AF65-F5344CB8AC3E}">
        <p14:creationId xmlns:p14="http://schemas.microsoft.com/office/powerpoint/2010/main" val="1641984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16060C-5494-364E-A6B7-CB65014B7A3C}"/>
              </a:ext>
            </a:extLst>
          </p:cNvPr>
          <p:cNvPicPr>
            <a:picLocks noChangeAspect="1"/>
          </p:cNvPicPr>
          <p:nvPr/>
        </p:nvPicPr>
        <p:blipFill rotWithShape="1">
          <a:blip r:embed="rId2"/>
          <a:srcRect l="10254" t="6056" r="10500"/>
          <a:stretch/>
        </p:blipFill>
        <p:spPr>
          <a:xfrm>
            <a:off x="803559" y="1288473"/>
            <a:ext cx="7616524" cy="5353951"/>
          </a:xfrm>
          <a:prstGeom prst="rect">
            <a:avLst/>
          </a:prstGeom>
        </p:spPr>
      </p:pic>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472116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Other algal biofuels</a:t>
            </a:r>
            <a:endParaRPr lang="en-US" sz="32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5C71A6AE-3C34-1C4A-96F0-5AFBD8D35676}"/>
              </a:ext>
            </a:extLst>
          </p:cNvPr>
          <p:cNvSpPr txBox="1"/>
          <p:nvPr/>
        </p:nvSpPr>
        <p:spPr>
          <a:xfrm>
            <a:off x="74705" y="6523471"/>
            <a:ext cx="4145750" cy="307777"/>
          </a:xfrm>
          <a:prstGeom prst="rect">
            <a:avLst/>
          </a:prstGeom>
          <a:noFill/>
        </p:spPr>
        <p:txBody>
          <a:bodyPr wrap="none" rtlCol="0">
            <a:spAutoFit/>
          </a:bodyPr>
          <a:lstStyle/>
          <a:p>
            <a:r>
              <a:rPr lang="de-DE" sz="1400" u="sng" dirty="0">
                <a:hlinkClick r:id="rId3"/>
              </a:rPr>
              <a:t>https://www.e-education.psu.edu/egee439/node/692</a:t>
            </a:r>
            <a:r>
              <a:rPr lang="de-DE" sz="1400" u="sng" dirty="0"/>
              <a:t> </a:t>
            </a:r>
            <a:endParaRPr lang="en-US" sz="1400" dirty="0"/>
          </a:p>
        </p:txBody>
      </p:sp>
      <p:sp>
        <p:nvSpPr>
          <p:cNvPr id="31" name="TextBox 30">
            <a:extLst>
              <a:ext uri="{FF2B5EF4-FFF2-40B4-BE49-F238E27FC236}">
                <a16:creationId xmlns:a16="http://schemas.microsoft.com/office/drawing/2014/main" id="{48ECF6CA-837B-794B-92ED-F11DD4F178E5}"/>
              </a:ext>
            </a:extLst>
          </p:cNvPr>
          <p:cNvSpPr txBox="1"/>
          <p:nvPr/>
        </p:nvSpPr>
        <p:spPr>
          <a:xfrm>
            <a:off x="202249" y="846484"/>
            <a:ext cx="8814159" cy="721864"/>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Algal oil can be used to make biodiesel, but algae can also be used to produce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other biofuels:</a:t>
            </a:r>
          </a:p>
        </p:txBody>
      </p:sp>
    </p:spTree>
    <p:extLst>
      <p:ext uri="{BB962C8B-B14F-4D97-AF65-F5344CB8AC3E}">
        <p14:creationId xmlns:p14="http://schemas.microsoft.com/office/powerpoint/2010/main" val="1451181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423385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Algal co-products</a:t>
            </a:r>
            <a:endParaRPr lang="en-US" sz="32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5C71A6AE-3C34-1C4A-96F0-5AFBD8D35676}"/>
              </a:ext>
            </a:extLst>
          </p:cNvPr>
          <p:cNvSpPr txBox="1"/>
          <p:nvPr/>
        </p:nvSpPr>
        <p:spPr>
          <a:xfrm>
            <a:off x="74705" y="6523471"/>
            <a:ext cx="4145750" cy="307777"/>
          </a:xfrm>
          <a:prstGeom prst="rect">
            <a:avLst/>
          </a:prstGeom>
          <a:noFill/>
        </p:spPr>
        <p:txBody>
          <a:bodyPr wrap="none" rtlCol="0">
            <a:spAutoFit/>
          </a:bodyPr>
          <a:lstStyle/>
          <a:p>
            <a:r>
              <a:rPr lang="de-DE" sz="1400" u="sng" dirty="0">
                <a:hlinkClick r:id="rId2"/>
              </a:rPr>
              <a:t>https://www.e-education.psu.edu/egee439/node/692</a:t>
            </a:r>
            <a:r>
              <a:rPr lang="de-DE" sz="1400" u="sng" dirty="0"/>
              <a:t> </a:t>
            </a:r>
            <a:endParaRPr lang="en-US" sz="1400" dirty="0"/>
          </a:p>
        </p:txBody>
      </p:sp>
      <p:sp>
        <p:nvSpPr>
          <p:cNvPr id="31" name="TextBox 30">
            <a:extLst>
              <a:ext uri="{FF2B5EF4-FFF2-40B4-BE49-F238E27FC236}">
                <a16:creationId xmlns:a16="http://schemas.microsoft.com/office/drawing/2014/main" id="{48ECF6CA-837B-794B-92ED-F11DD4F178E5}"/>
              </a:ext>
            </a:extLst>
          </p:cNvPr>
          <p:cNvSpPr txBox="1"/>
          <p:nvPr/>
        </p:nvSpPr>
        <p:spPr>
          <a:xfrm>
            <a:off x="202249" y="846484"/>
            <a:ext cx="8814159" cy="1054263"/>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Fertilizer, proteins, omega-3 and -6 fatty acids, food thickeners, agar growth media for microbiology, animal and human food, diatomaceous earth.</a:t>
            </a:r>
          </a:p>
        </p:txBody>
      </p:sp>
      <p:pic>
        <p:nvPicPr>
          <p:cNvPr id="4" name="Picture 3">
            <a:extLst>
              <a:ext uri="{FF2B5EF4-FFF2-40B4-BE49-F238E27FC236}">
                <a16:creationId xmlns:a16="http://schemas.microsoft.com/office/drawing/2014/main" id="{073F2029-5571-9947-A4FD-1C17116ED0B9}"/>
              </a:ext>
            </a:extLst>
          </p:cNvPr>
          <p:cNvPicPr>
            <a:picLocks noChangeAspect="1"/>
          </p:cNvPicPr>
          <p:nvPr/>
        </p:nvPicPr>
        <p:blipFill>
          <a:blip r:embed="rId3"/>
          <a:stretch>
            <a:fillRect/>
          </a:stretch>
        </p:blipFill>
        <p:spPr>
          <a:xfrm>
            <a:off x="800617" y="1792195"/>
            <a:ext cx="7542766" cy="4731276"/>
          </a:xfrm>
          <a:prstGeom prst="rect">
            <a:avLst/>
          </a:prstGeom>
        </p:spPr>
      </p:pic>
    </p:spTree>
    <p:extLst>
      <p:ext uri="{BB962C8B-B14F-4D97-AF65-F5344CB8AC3E}">
        <p14:creationId xmlns:p14="http://schemas.microsoft.com/office/powerpoint/2010/main" val="2144178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689163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Large-scale growth: raceway</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4881529" cy="307777"/>
          </a:xfrm>
          <a:prstGeom prst="rect">
            <a:avLst/>
          </a:prstGeom>
          <a:noFill/>
        </p:spPr>
        <p:txBody>
          <a:bodyPr wrap="none" rtlCol="0">
            <a:spAutoFit/>
          </a:bodyPr>
          <a:lstStyle/>
          <a:p>
            <a:r>
              <a:rPr lang="en-GB" altLang="en-US" sz="1400" dirty="0">
                <a:hlinkClick r:id="rId2"/>
              </a:rPr>
              <a:t>https://farm-energy.extension.org/algae-for-biofuel-production/</a:t>
            </a:r>
            <a:r>
              <a:rPr lang="en-GB" altLang="en-US" sz="1400" dirty="0"/>
              <a:t> </a:t>
            </a:r>
          </a:p>
        </p:txBody>
      </p:sp>
      <p:sp>
        <p:nvSpPr>
          <p:cNvPr id="4" name="TextBox 3">
            <a:extLst>
              <a:ext uri="{FF2B5EF4-FFF2-40B4-BE49-F238E27FC236}">
                <a16:creationId xmlns:a16="http://schemas.microsoft.com/office/drawing/2014/main" id="{FDDD79AF-9ECF-2B4B-974F-57170D261692}"/>
              </a:ext>
            </a:extLst>
          </p:cNvPr>
          <p:cNvSpPr txBox="1"/>
          <p:nvPr/>
        </p:nvSpPr>
        <p:spPr>
          <a:xfrm>
            <a:off x="6517761" y="3838355"/>
            <a:ext cx="1087157" cy="369332"/>
          </a:xfrm>
          <a:prstGeom prst="rect">
            <a:avLst/>
          </a:prstGeom>
          <a:noFill/>
        </p:spPr>
        <p:txBody>
          <a:bodyPr wrap="none" rtlCol="0">
            <a:spAutoFit/>
          </a:bodyPr>
          <a:lstStyle/>
          <a:p>
            <a:r>
              <a:rPr lang="en-US" b="1" dirty="0">
                <a:solidFill>
                  <a:schemeClr val="bg1"/>
                </a:solidFill>
              </a:rPr>
              <a:t>15X ↑ LB</a:t>
            </a:r>
          </a:p>
        </p:txBody>
      </p:sp>
      <p:sp>
        <p:nvSpPr>
          <p:cNvPr id="17" name="TextBox 16">
            <a:extLst>
              <a:ext uri="{FF2B5EF4-FFF2-40B4-BE49-F238E27FC236}">
                <a16:creationId xmlns:a16="http://schemas.microsoft.com/office/drawing/2014/main" id="{100F7B2E-CE72-DB4D-9FB3-11B54FB8630D}"/>
              </a:ext>
            </a:extLst>
          </p:cNvPr>
          <p:cNvSpPr txBox="1"/>
          <p:nvPr/>
        </p:nvSpPr>
        <p:spPr>
          <a:xfrm>
            <a:off x="6517760" y="6186202"/>
            <a:ext cx="1087157" cy="369332"/>
          </a:xfrm>
          <a:prstGeom prst="rect">
            <a:avLst/>
          </a:prstGeom>
          <a:noFill/>
        </p:spPr>
        <p:txBody>
          <a:bodyPr wrap="none" rtlCol="0">
            <a:spAutoFit/>
          </a:bodyPr>
          <a:lstStyle/>
          <a:p>
            <a:r>
              <a:rPr lang="en-US" b="1" dirty="0">
                <a:solidFill>
                  <a:schemeClr val="bg1"/>
                </a:solidFill>
              </a:rPr>
              <a:t>30X ↑ LB</a:t>
            </a:r>
          </a:p>
        </p:txBody>
      </p:sp>
      <p:pic>
        <p:nvPicPr>
          <p:cNvPr id="7" name="Picture 6">
            <a:extLst>
              <a:ext uri="{FF2B5EF4-FFF2-40B4-BE49-F238E27FC236}">
                <a16:creationId xmlns:a16="http://schemas.microsoft.com/office/drawing/2014/main" id="{11343D41-4EC8-434D-892D-4806EE0DC973}"/>
              </a:ext>
            </a:extLst>
          </p:cNvPr>
          <p:cNvPicPr>
            <a:picLocks noChangeAspect="1"/>
          </p:cNvPicPr>
          <p:nvPr/>
        </p:nvPicPr>
        <p:blipFill>
          <a:blip r:embed="rId3"/>
          <a:stretch>
            <a:fillRect/>
          </a:stretch>
        </p:blipFill>
        <p:spPr>
          <a:xfrm>
            <a:off x="99941" y="2384882"/>
            <a:ext cx="7258182" cy="4082727"/>
          </a:xfrm>
          <a:prstGeom prst="rect">
            <a:avLst/>
          </a:prstGeom>
        </p:spPr>
      </p:pic>
      <p:sp>
        <p:nvSpPr>
          <p:cNvPr id="13" name="TextBox 12">
            <a:extLst>
              <a:ext uri="{FF2B5EF4-FFF2-40B4-BE49-F238E27FC236}">
                <a16:creationId xmlns:a16="http://schemas.microsoft.com/office/drawing/2014/main" id="{835769F6-C684-394F-9812-E4B87C0329C0}"/>
              </a:ext>
            </a:extLst>
          </p:cNvPr>
          <p:cNvSpPr txBox="1"/>
          <p:nvPr/>
        </p:nvSpPr>
        <p:spPr>
          <a:xfrm>
            <a:off x="494144" y="5088955"/>
            <a:ext cx="4983865" cy="369332"/>
          </a:xfrm>
          <a:prstGeom prst="rect">
            <a:avLst/>
          </a:prstGeom>
          <a:solidFill>
            <a:schemeClr val="bg1"/>
          </a:solidFill>
        </p:spPr>
        <p:txBody>
          <a:bodyPr wrap="none" rtlCol="0">
            <a:spAutoFit/>
          </a:bodyPr>
          <a:lstStyle/>
          <a:p>
            <a:r>
              <a:rPr lang="en-US" dirty="0">
                <a:hlinkClick r:id="rId4"/>
              </a:rPr>
              <a:t>https://www.youtube.com/watch?v=gA9LMjHoh_I</a:t>
            </a:r>
            <a:r>
              <a:rPr lang="en-US" dirty="0"/>
              <a:t> </a:t>
            </a:r>
          </a:p>
        </p:txBody>
      </p:sp>
      <p:sp>
        <p:nvSpPr>
          <p:cNvPr id="21" name="TextBox 20">
            <a:extLst>
              <a:ext uri="{FF2B5EF4-FFF2-40B4-BE49-F238E27FC236}">
                <a16:creationId xmlns:a16="http://schemas.microsoft.com/office/drawing/2014/main" id="{41B22D23-7E5F-4E4D-8D85-CF4626F9CFE7}"/>
              </a:ext>
            </a:extLst>
          </p:cNvPr>
          <p:cNvSpPr txBox="1"/>
          <p:nvPr/>
        </p:nvSpPr>
        <p:spPr>
          <a:xfrm>
            <a:off x="222835" y="829129"/>
            <a:ext cx="8814159" cy="1386662"/>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Raceways: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open recirculation ponds</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Shallow, ~1 foot deep, to allow sunlight to penetrate</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Concrete or lined with plastic</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Stirred with a paddle-wheel</a:t>
            </a:r>
          </a:p>
        </p:txBody>
      </p:sp>
      <p:sp>
        <p:nvSpPr>
          <p:cNvPr id="22" name="TextBox 21">
            <a:extLst>
              <a:ext uri="{FF2B5EF4-FFF2-40B4-BE49-F238E27FC236}">
                <a16:creationId xmlns:a16="http://schemas.microsoft.com/office/drawing/2014/main" id="{643A399E-D2DB-3747-88D4-CB0639750E6A}"/>
              </a:ext>
            </a:extLst>
          </p:cNvPr>
          <p:cNvSpPr txBox="1"/>
          <p:nvPr/>
        </p:nvSpPr>
        <p:spPr>
          <a:xfrm>
            <a:off x="5771084" y="1781232"/>
            <a:ext cx="3394554" cy="1238929"/>
          </a:xfrm>
          <a:prstGeom prst="rect">
            <a:avLst/>
          </a:prstGeom>
          <a:solidFill>
            <a:schemeClr val="bg1">
              <a:alpha val="82000"/>
            </a:schemeClr>
          </a:solid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Fed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in front of the wheel</a:t>
            </a:r>
          </a:p>
          <a:p>
            <a:pPr>
              <a:lnSpc>
                <a:spcPct val="120000"/>
              </a:lnSpc>
            </a:pPr>
            <a:endParaRPr lang="en-US" sz="10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Harvested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just before reaching the wheel</a:t>
            </a:r>
          </a:p>
        </p:txBody>
      </p:sp>
      <p:cxnSp>
        <p:nvCxnSpPr>
          <p:cNvPr id="15" name="Straight Arrow Connector 14">
            <a:extLst>
              <a:ext uri="{FF2B5EF4-FFF2-40B4-BE49-F238E27FC236}">
                <a16:creationId xmlns:a16="http://schemas.microsoft.com/office/drawing/2014/main" id="{41C951DE-8F3B-1347-806E-E47911802FCA}"/>
              </a:ext>
            </a:extLst>
          </p:cNvPr>
          <p:cNvCxnSpPr>
            <a:cxnSpLocks/>
          </p:cNvCxnSpPr>
          <p:nvPr/>
        </p:nvCxnSpPr>
        <p:spPr>
          <a:xfrm flipH="1">
            <a:off x="2626241" y="2003240"/>
            <a:ext cx="3175697" cy="2044438"/>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365BC20-6301-804D-A703-18E6CD8C7F9B}"/>
              </a:ext>
            </a:extLst>
          </p:cNvPr>
          <p:cNvCxnSpPr>
            <a:cxnSpLocks/>
          </p:cNvCxnSpPr>
          <p:nvPr/>
        </p:nvCxnSpPr>
        <p:spPr>
          <a:xfrm flipH="1">
            <a:off x="4031434" y="2543175"/>
            <a:ext cx="1770504" cy="122834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5B38BE5-EA9D-C748-A0D4-D79E7CE867E9}"/>
              </a:ext>
            </a:extLst>
          </p:cNvPr>
          <p:cNvSpPr txBox="1"/>
          <p:nvPr/>
        </p:nvSpPr>
        <p:spPr>
          <a:xfrm>
            <a:off x="5781314" y="3158989"/>
            <a:ext cx="3394554" cy="1054263"/>
          </a:xfrm>
          <a:prstGeom prst="rect">
            <a:avLst/>
          </a:prstGeom>
          <a:solidFill>
            <a:schemeClr val="bg1">
              <a:alpha val="82000"/>
            </a:schemeClr>
          </a:solid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Agricultural waste water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rich in manure can be used for nutrients.</a:t>
            </a:r>
          </a:p>
        </p:txBody>
      </p:sp>
      <p:sp>
        <p:nvSpPr>
          <p:cNvPr id="29" name="TextBox 28">
            <a:extLst>
              <a:ext uri="{FF2B5EF4-FFF2-40B4-BE49-F238E27FC236}">
                <a16:creationId xmlns:a16="http://schemas.microsoft.com/office/drawing/2014/main" id="{154A62E2-CA3F-7A49-BFE6-478F5C435236}"/>
              </a:ext>
            </a:extLst>
          </p:cNvPr>
          <p:cNvSpPr txBox="1"/>
          <p:nvPr/>
        </p:nvSpPr>
        <p:spPr>
          <a:xfrm>
            <a:off x="5840729" y="4385458"/>
            <a:ext cx="3394554" cy="1054263"/>
          </a:xfrm>
          <a:prstGeom prst="rect">
            <a:avLst/>
          </a:prstGeom>
          <a:solidFill>
            <a:schemeClr val="bg1">
              <a:alpha val="82000"/>
            </a:schemeClr>
          </a:solid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CO</a:t>
            </a:r>
            <a:r>
              <a:rPr lang="en-US" b="1" baseline="-25000" dirty="0">
                <a:solidFill>
                  <a:prstClr val="black"/>
                </a:solidFill>
                <a:latin typeface="Verdana" panose="020B0604030504040204" pitchFamily="34" charset="0"/>
                <a:ea typeface="Verdana" panose="020B0604030504040204" pitchFamily="34" charset="0"/>
                <a:cs typeface="Verdana" panose="020B0604030504040204" pitchFamily="34" charset="0"/>
              </a:rPr>
              <a:t>2</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 uptake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is limited.</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Water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evaporates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Contamination</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happens.</a:t>
            </a:r>
          </a:p>
        </p:txBody>
      </p:sp>
    </p:spTree>
    <p:extLst>
      <p:ext uri="{BB962C8B-B14F-4D97-AF65-F5344CB8AC3E}">
        <p14:creationId xmlns:p14="http://schemas.microsoft.com/office/powerpoint/2010/main" val="747598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2093843" cy="584775"/>
          </a:xfrm>
          <a:prstGeom prst="rect">
            <a:avLst/>
          </a:prstGeom>
          <a:noFill/>
        </p:spPr>
        <p:txBody>
          <a:bodyPr wrap="none" rtlCol="0">
            <a:spAutoFit/>
          </a:bodyPr>
          <a:lstStyle/>
          <a:p>
            <a:pPr defTabSz="914400"/>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Oil palm</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7" name="TextBox 16"/>
          <p:cNvSpPr txBox="1"/>
          <p:nvPr/>
        </p:nvSpPr>
        <p:spPr>
          <a:xfrm>
            <a:off x="228600" y="831992"/>
            <a:ext cx="7802852" cy="2273058"/>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Oil palm:</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Fruits are 45 – 55% oil.</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High yields of 365 gallons per acre;</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Cake is used as animal feed;</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High cloud point.</a:t>
            </a:r>
          </a:p>
        </p:txBody>
      </p:sp>
      <p:sp>
        <p:nvSpPr>
          <p:cNvPr id="12" name="TextBox 11"/>
          <p:cNvSpPr txBox="1"/>
          <p:nvPr/>
        </p:nvSpPr>
        <p:spPr>
          <a:xfrm>
            <a:off x="295264" y="3342046"/>
            <a:ext cx="8451186" cy="3048655"/>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Oil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palm plantations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are expanding rapidly.</a:t>
            </a:r>
          </a:p>
          <a:p>
            <a:pPr marL="285750" indent="-285750">
              <a:lnSpc>
                <a:spcPct val="120000"/>
              </a:lnSpc>
              <a:buFont typeface="Arial"/>
              <a:buChar char="•"/>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Major threat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to rainforest &amp; tropical habitats that are cleared to plant palm plantations.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Drastically reduces biodiversity</a:t>
            </a:r>
            <a:r>
              <a:rPr lang="is-IS"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20000"/>
              </a:lnSpc>
              <a:buFont typeface="Arial"/>
              <a:buChar char="•"/>
            </a:pPr>
            <a:r>
              <a:rPr lang="is-IS" dirty="0">
                <a:solidFill>
                  <a:prstClr val="black"/>
                </a:solidFill>
                <a:latin typeface="Verdana" panose="020B0604030504040204" pitchFamily="34" charset="0"/>
                <a:ea typeface="Verdana" panose="020B0604030504040204" pitchFamily="34" charset="0"/>
                <a:cs typeface="Verdana" panose="020B0604030504040204" pitchFamily="34" charset="0"/>
              </a:rPr>
              <a:t>… and wildlife habitats.</a:t>
            </a:r>
          </a:p>
          <a:p>
            <a:pPr marL="285750" indent="-285750">
              <a:lnSpc>
                <a:spcPct val="120000"/>
              </a:lnSpc>
              <a:buFont typeface="Arial"/>
              <a:buChar char="•"/>
            </a:pPr>
            <a:r>
              <a:rPr lang="is-IS" dirty="0">
                <a:solidFill>
                  <a:prstClr val="black"/>
                </a:solidFill>
                <a:latin typeface="Verdana" panose="020B0604030504040204" pitchFamily="34" charset="0"/>
                <a:ea typeface="Verdana" panose="020B0604030504040204" pitchFamily="34" charset="0"/>
                <a:cs typeface="Verdana" panose="020B0604030504040204" pitchFamily="34" charset="0"/>
              </a:rPr>
              <a:t>Oil palm plantations are feeding </a:t>
            </a:r>
            <a:br>
              <a:rPr lang="is-I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is-IS" b="1" dirty="0">
                <a:solidFill>
                  <a:prstClr val="black"/>
                </a:solidFill>
                <a:latin typeface="Verdana" panose="020B0604030504040204" pitchFamily="34" charset="0"/>
                <a:ea typeface="Verdana" panose="020B0604030504040204" pitchFamily="34" charset="0"/>
                <a:cs typeface="Verdana" panose="020B0604030504040204" pitchFamily="34" charset="0"/>
              </a:rPr>
              <a:t>Europe’s</a:t>
            </a:r>
            <a:r>
              <a:rPr lang="is-IS" dirty="0">
                <a:solidFill>
                  <a:prstClr val="black"/>
                </a:solidFill>
                <a:latin typeface="Verdana" panose="020B0604030504040204" pitchFamily="34" charset="0"/>
                <a:ea typeface="Verdana" panose="020B0604030504040204" pitchFamily="34" charset="0"/>
                <a:cs typeface="Verdana" panose="020B0604030504040204" pitchFamily="34" charset="0"/>
              </a:rPr>
              <a:t> biodiesel appetites, </a:t>
            </a:r>
            <a:br>
              <a:rPr lang="is-I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is-IS" dirty="0">
                <a:solidFill>
                  <a:prstClr val="black"/>
                </a:solidFill>
                <a:latin typeface="Verdana" panose="020B0604030504040204" pitchFamily="34" charset="0"/>
                <a:ea typeface="Verdana" panose="020B0604030504040204" pitchFamily="34" charset="0"/>
                <a:cs typeface="Verdana" panose="020B0604030504040204" pitchFamily="34" charset="0"/>
              </a:rPr>
              <a:t>fueled by renewable energy targets </a:t>
            </a:r>
            <a:br>
              <a:rPr lang="is-I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is-IS" dirty="0">
                <a:solidFill>
                  <a:prstClr val="black"/>
                </a:solidFill>
                <a:latin typeface="Verdana" panose="020B0604030504040204" pitchFamily="34" charset="0"/>
                <a:ea typeface="Verdana" panose="020B0604030504040204" pitchFamily="34" charset="0"/>
                <a:cs typeface="Verdana" panose="020B0604030504040204" pitchFamily="34" charset="0"/>
              </a:rPr>
              <a:t>and </a:t>
            </a:r>
            <a:r>
              <a:rPr lang="is-IS" b="1" dirty="0">
                <a:solidFill>
                  <a:prstClr val="black"/>
                </a:solidFill>
                <a:latin typeface="Verdana" panose="020B0604030504040204" pitchFamily="34" charset="0"/>
                <a:ea typeface="Verdana" panose="020B0604030504040204" pitchFamily="34" charset="0"/>
                <a:cs typeface="Verdana" panose="020B0604030504040204" pitchFamily="34" charset="0"/>
              </a:rPr>
              <a:t>policies</a:t>
            </a:r>
            <a:r>
              <a:rPr lang="is-IS" dirty="0">
                <a:solidFill>
                  <a:prstClr val="black"/>
                </a:solidFill>
                <a:latin typeface="Verdana" panose="020B0604030504040204" pitchFamily="34" charset="0"/>
                <a:ea typeface="Verdana" panose="020B0604030504040204" pitchFamily="34" charset="0"/>
                <a:cs typeface="Verdana" panose="020B0604030504040204" pitchFamily="34" charset="0"/>
              </a:rPr>
              <a:t>.</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5588000" y="5969000"/>
            <a:ext cx="761296" cy="369332"/>
          </a:xfrm>
          <a:prstGeom prst="rect">
            <a:avLst/>
          </a:prstGeom>
          <a:noFill/>
        </p:spPr>
        <p:txBody>
          <a:bodyPr wrap="none" rtlCol="0">
            <a:spAutoFit/>
          </a:bodyPr>
          <a:lstStyle/>
          <a:p>
            <a:r>
              <a:rPr lang="en-US" dirty="0">
                <a:solidFill>
                  <a:srgbClr val="FF0000"/>
                </a:solidFill>
              </a:rPr>
              <a:t>Image</a:t>
            </a:r>
          </a:p>
        </p:txBody>
      </p:sp>
      <p:pic>
        <p:nvPicPr>
          <p:cNvPr id="4" name="Picture 3" descr="Screen Shot 2016-11-27 at 5.27.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1025" y="3998378"/>
            <a:ext cx="4090543" cy="2742200"/>
          </a:xfrm>
          <a:prstGeom prst="rect">
            <a:avLst/>
          </a:prstGeom>
        </p:spPr>
      </p:pic>
      <p:pic>
        <p:nvPicPr>
          <p:cNvPr id="5" name="Picture 4" descr="Screen Shot 2016-11-27 at 5.38.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3736" y="820057"/>
            <a:ext cx="3455627" cy="2560931"/>
          </a:xfrm>
          <a:prstGeom prst="rect">
            <a:avLst/>
          </a:prstGeom>
        </p:spPr>
      </p:pic>
    </p:spTree>
    <p:extLst>
      <p:ext uri="{BB962C8B-B14F-4D97-AF65-F5344CB8AC3E}">
        <p14:creationId xmlns:p14="http://schemas.microsoft.com/office/powerpoint/2010/main" val="329442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704872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Raceway climate and location</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4145750" cy="307777"/>
          </a:xfrm>
          <a:prstGeom prst="rect">
            <a:avLst/>
          </a:prstGeom>
          <a:noFill/>
        </p:spPr>
        <p:txBody>
          <a:bodyPr wrap="none" rtlCol="0">
            <a:spAutoFit/>
          </a:bodyPr>
          <a:lstStyle/>
          <a:p>
            <a:r>
              <a:rPr lang="en-GB" altLang="en-US" sz="1400" dirty="0">
                <a:hlinkClick r:id="rId2"/>
              </a:rPr>
              <a:t>https://www.e-education.psu.edu/egee439/node/695</a:t>
            </a:r>
            <a:r>
              <a:rPr lang="en-GB" altLang="en-US" sz="1400" dirty="0"/>
              <a:t> </a:t>
            </a:r>
          </a:p>
        </p:txBody>
      </p:sp>
      <p:sp>
        <p:nvSpPr>
          <p:cNvPr id="17" name="TextBox 16">
            <a:extLst>
              <a:ext uri="{FF2B5EF4-FFF2-40B4-BE49-F238E27FC236}">
                <a16:creationId xmlns:a16="http://schemas.microsoft.com/office/drawing/2014/main" id="{100F7B2E-CE72-DB4D-9FB3-11B54FB8630D}"/>
              </a:ext>
            </a:extLst>
          </p:cNvPr>
          <p:cNvSpPr txBox="1"/>
          <p:nvPr/>
        </p:nvSpPr>
        <p:spPr>
          <a:xfrm>
            <a:off x="6517760" y="6186202"/>
            <a:ext cx="1087157" cy="369332"/>
          </a:xfrm>
          <a:prstGeom prst="rect">
            <a:avLst/>
          </a:prstGeom>
          <a:noFill/>
        </p:spPr>
        <p:txBody>
          <a:bodyPr wrap="none" rtlCol="0">
            <a:spAutoFit/>
          </a:bodyPr>
          <a:lstStyle/>
          <a:p>
            <a:r>
              <a:rPr lang="en-US" b="1" dirty="0">
                <a:solidFill>
                  <a:schemeClr val="bg1"/>
                </a:solidFill>
              </a:rPr>
              <a:t>30X ↑ LB</a:t>
            </a:r>
          </a:p>
        </p:txBody>
      </p:sp>
      <p:sp>
        <p:nvSpPr>
          <p:cNvPr id="21" name="TextBox 20">
            <a:extLst>
              <a:ext uri="{FF2B5EF4-FFF2-40B4-BE49-F238E27FC236}">
                <a16:creationId xmlns:a16="http://schemas.microsoft.com/office/drawing/2014/main" id="{41B22D23-7E5F-4E4D-8D85-CF4626F9CFE7}"/>
              </a:ext>
            </a:extLst>
          </p:cNvPr>
          <p:cNvSpPr txBox="1"/>
          <p:nvPr/>
        </p:nvSpPr>
        <p:spPr>
          <a:xfrm>
            <a:off x="222835" y="829129"/>
            <a:ext cx="8814159" cy="721864"/>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For efficient growth in open raceways, a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year-round tropical to subtropical climate with optimal sunlight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is required.</a:t>
            </a:r>
          </a:p>
        </p:txBody>
      </p:sp>
      <p:sp>
        <p:nvSpPr>
          <p:cNvPr id="18" name="TextBox 17">
            <a:extLst>
              <a:ext uri="{FF2B5EF4-FFF2-40B4-BE49-F238E27FC236}">
                <a16:creationId xmlns:a16="http://schemas.microsoft.com/office/drawing/2014/main" id="{45E936EB-204F-FF45-8781-A5D12B9CEA79}"/>
              </a:ext>
            </a:extLst>
          </p:cNvPr>
          <p:cNvSpPr txBox="1"/>
          <p:nvPr/>
        </p:nvSpPr>
        <p:spPr>
          <a:xfrm>
            <a:off x="222835" y="1883842"/>
            <a:ext cx="8814159" cy="2383858"/>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Best US locations:</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Hawaii</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California</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Arizona</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New Mexico</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Texas</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Florida</a:t>
            </a:r>
          </a:p>
        </p:txBody>
      </p:sp>
      <p:sp>
        <p:nvSpPr>
          <p:cNvPr id="19" name="TextBox 18">
            <a:extLst>
              <a:ext uri="{FF2B5EF4-FFF2-40B4-BE49-F238E27FC236}">
                <a16:creationId xmlns:a16="http://schemas.microsoft.com/office/drawing/2014/main" id="{13B8B40F-510A-FE44-B26D-7B90CEAF6DE1}"/>
              </a:ext>
            </a:extLst>
          </p:cNvPr>
          <p:cNvSpPr txBox="1"/>
          <p:nvPr/>
        </p:nvSpPr>
        <p:spPr>
          <a:xfrm>
            <a:off x="222834" y="4459612"/>
            <a:ext cx="8814159" cy="1386662"/>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Other requirements?</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Open land</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Available water (or wastewater)</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CO</a:t>
            </a:r>
            <a:r>
              <a:rPr lang="en-US" baseline="-25000" dirty="0">
                <a:solidFill>
                  <a:prstClr val="black"/>
                </a:solidFill>
                <a:latin typeface="Verdana" panose="020B0604030504040204" pitchFamily="34" charset="0"/>
                <a:ea typeface="Verdana" panose="020B0604030504040204" pitchFamily="34" charset="0"/>
                <a:cs typeface="Verdana" panose="020B0604030504040204" pitchFamily="34" charset="0"/>
              </a:rPr>
              <a:t>2</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preferably concentrated</a:t>
            </a:r>
          </a:p>
        </p:txBody>
      </p:sp>
    </p:spTree>
    <p:extLst>
      <p:ext uri="{BB962C8B-B14F-4D97-AF65-F5344CB8AC3E}">
        <p14:creationId xmlns:p14="http://schemas.microsoft.com/office/powerpoint/2010/main" val="4275193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1916BCA-FAAF-D842-AF40-ECA5E96320F3}"/>
              </a:ext>
            </a:extLst>
          </p:cNvPr>
          <p:cNvPicPr>
            <a:picLocks noChangeAspect="1"/>
          </p:cNvPicPr>
          <p:nvPr/>
        </p:nvPicPr>
        <p:blipFill rotWithShape="1">
          <a:blip r:embed="rId2"/>
          <a:srcRect l="23774" t="44242" r="23253"/>
          <a:stretch/>
        </p:blipFill>
        <p:spPr>
          <a:xfrm>
            <a:off x="4432182" y="3025939"/>
            <a:ext cx="4594860" cy="3747118"/>
          </a:xfrm>
          <a:prstGeom prst="rect">
            <a:avLst/>
          </a:prstGeom>
        </p:spPr>
      </p:pic>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757450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Large-scale growth: bioreactors</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4145750" cy="307777"/>
          </a:xfrm>
          <a:prstGeom prst="rect">
            <a:avLst/>
          </a:prstGeom>
          <a:noFill/>
        </p:spPr>
        <p:txBody>
          <a:bodyPr wrap="none" rtlCol="0">
            <a:spAutoFit/>
          </a:bodyPr>
          <a:lstStyle/>
          <a:p>
            <a:r>
              <a:rPr lang="en-GB" altLang="en-US" sz="1400" dirty="0">
                <a:hlinkClick r:id="rId3"/>
              </a:rPr>
              <a:t>https://www.e-education.psu.edu/egee439/node/695</a:t>
            </a:r>
            <a:r>
              <a:rPr lang="en-GB" altLang="en-US" sz="1400" dirty="0"/>
              <a:t> </a:t>
            </a:r>
          </a:p>
        </p:txBody>
      </p:sp>
      <p:sp>
        <p:nvSpPr>
          <p:cNvPr id="12" name="TextBox 11"/>
          <p:cNvSpPr txBox="1"/>
          <p:nvPr/>
        </p:nvSpPr>
        <p:spPr>
          <a:xfrm>
            <a:off x="202249" y="846484"/>
            <a:ext cx="8814159" cy="1054263"/>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Photobioreactors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large laboratory facilities in which algae are grown with addition of nutrients and light</a:t>
            </a:r>
          </a:p>
          <a:p>
            <a:pPr marL="285750" indent="-285750">
              <a:lnSpc>
                <a:spcPct val="120000"/>
              </a:lnSpc>
              <a:buFont typeface="Arial" panose="020B0604020202020204" pitchFamily="34" charset="0"/>
              <a:buChar char="•"/>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Maximize surface to volume ratio to maximize light</a:t>
            </a:r>
          </a:p>
        </p:txBody>
      </p:sp>
      <p:pic>
        <p:nvPicPr>
          <p:cNvPr id="15" name="Picture 14">
            <a:extLst>
              <a:ext uri="{FF2B5EF4-FFF2-40B4-BE49-F238E27FC236}">
                <a16:creationId xmlns:a16="http://schemas.microsoft.com/office/drawing/2014/main" id="{F5B7796F-5E7F-314A-9A03-72E921AE84D4}"/>
              </a:ext>
            </a:extLst>
          </p:cNvPr>
          <p:cNvPicPr>
            <a:picLocks noChangeAspect="1"/>
          </p:cNvPicPr>
          <p:nvPr/>
        </p:nvPicPr>
        <p:blipFill rotWithShape="1">
          <a:blip r:embed="rId2"/>
          <a:srcRect l="26620" r="27209" b="56360"/>
          <a:stretch/>
        </p:blipFill>
        <p:spPr>
          <a:xfrm>
            <a:off x="228600" y="1873305"/>
            <a:ext cx="4594860" cy="3364871"/>
          </a:xfrm>
          <a:prstGeom prst="rect">
            <a:avLst/>
          </a:prstGeom>
        </p:spPr>
      </p:pic>
    </p:spTree>
    <p:extLst>
      <p:ext uri="{BB962C8B-B14F-4D97-AF65-F5344CB8AC3E}">
        <p14:creationId xmlns:p14="http://schemas.microsoft.com/office/powerpoint/2010/main" val="1136229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757450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Large-scale growth: bioreactors</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4881529" cy="307777"/>
          </a:xfrm>
          <a:prstGeom prst="rect">
            <a:avLst/>
          </a:prstGeom>
          <a:noFill/>
        </p:spPr>
        <p:txBody>
          <a:bodyPr wrap="none" rtlCol="0">
            <a:spAutoFit/>
          </a:bodyPr>
          <a:lstStyle/>
          <a:p>
            <a:r>
              <a:rPr lang="en-GB" altLang="en-US" sz="1400" dirty="0">
                <a:hlinkClick r:id="rId2"/>
              </a:rPr>
              <a:t>https://farm-energy.extension.org/algae-for-biofuel-production/</a:t>
            </a:r>
            <a:r>
              <a:rPr lang="en-GB" altLang="en-US" sz="1400" dirty="0"/>
              <a:t> </a:t>
            </a:r>
          </a:p>
        </p:txBody>
      </p:sp>
      <p:sp>
        <p:nvSpPr>
          <p:cNvPr id="12" name="TextBox 11"/>
          <p:cNvSpPr txBox="1"/>
          <p:nvPr/>
        </p:nvSpPr>
        <p:spPr>
          <a:xfrm>
            <a:off x="202249" y="846484"/>
            <a:ext cx="8814159" cy="1054263"/>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Photobioreactors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large laboratory facilities in which algae are grown with addition of nutrients and light</a:t>
            </a:r>
          </a:p>
          <a:p>
            <a:pPr marL="285750" indent="-285750">
              <a:lnSpc>
                <a:spcPct val="120000"/>
              </a:lnSpc>
              <a:buFont typeface="Arial" panose="020B0604020202020204" pitchFamily="34" charset="0"/>
              <a:buChar char="•"/>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Maximize surface to volume ratio to maximize light</a:t>
            </a:r>
          </a:p>
        </p:txBody>
      </p:sp>
      <p:sp>
        <p:nvSpPr>
          <p:cNvPr id="4" name="TextBox 3">
            <a:extLst>
              <a:ext uri="{FF2B5EF4-FFF2-40B4-BE49-F238E27FC236}">
                <a16:creationId xmlns:a16="http://schemas.microsoft.com/office/drawing/2014/main" id="{FDDD79AF-9ECF-2B4B-974F-57170D261692}"/>
              </a:ext>
            </a:extLst>
          </p:cNvPr>
          <p:cNvSpPr txBox="1"/>
          <p:nvPr/>
        </p:nvSpPr>
        <p:spPr>
          <a:xfrm>
            <a:off x="6517761" y="3838355"/>
            <a:ext cx="1087157" cy="369332"/>
          </a:xfrm>
          <a:prstGeom prst="rect">
            <a:avLst/>
          </a:prstGeom>
          <a:noFill/>
        </p:spPr>
        <p:txBody>
          <a:bodyPr wrap="none" rtlCol="0">
            <a:spAutoFit/>
          </a:bodyPr>
          <a:lstStyle/>
          <a:p>
            <a:r>
              <a:rPr lang="en-US" b="1" dirty="0">
                <a:solidFill>
                  <a:schemeClr val="bg1"/>
                </a:solidFill>
              </a:rPr>
              <a:t>15X ↑ LB</a:t>
            </a:r>
          </a:p>
        </p:txBody>
      </p:sp>
      <p:sp>
        <p:nvSpPr>
          <p:cNvPr id="17" name="TextBox 16">
            <a:extLst>
              <a:ext uri="{FF2B5EF4-FFF2-40B4-BE49-F238E27FC236}">
                <a16:creationId xmlns:a16="http://schemas.microsoft.com/office/drawing/2014/main" id="{100F7B2E-CE72-DB4D-9FB3-11B54FB8630D}"/>
              </a:ext>
            </a:extLst>
          </p:cNvPr>
          <p:cNvSpPr txBox="1"/>
          <p:nvPr/>
        </p:nvSpPr>
        <p:spPr>
          <a:xfrm>
            <a:off x="6517760" y="6186202"/>
            <a:ext cx="1087157" cy="369332"/>
          </a:xfrm>
          <a:prstGeom prst="rect">
            <a:avLst/>
          </a:prstGeom>
          <a:noFill/>
        </p:spPr>
        <p:txBody>
          <a:bodyPr wrap="none" rtlCol="0">
            <a:spAutoFit/>
          </a:bodyPr>
          <a:lstStyle/>
          <a:p>
            <a:r>
              <a:rPr lang="en-US" b="1" dirty="0">
                <a:solidFill>
                  <a:schemeClr val="bg1"/>
                </a:solidFill>
              </a:rPr>
              <a:t>30X ↑ LB</a:t>
            </a:r>
          </a:p>
        </p:txBody>
      </p:sp>
      <p:pic>
        <p:nvPicPr>
          <p:cNvPr id="5" name="Picture 4">
            <a:extLst>
              <a:ext uri="{FF2B5EF4-FFF2-40B4-BE49-F238E27FC236}">
                <a16:creationId xmlns:a16="http://schemas.microsoft.com/office/drawing/2014/main" id="{F00E804A-9BCA-E144-A90E-F192BE34D5E8}"/>
              </a:ext>
            </a:extLst>
          </p:cNvPr>
          <p:cNvPicPr>
            <a:picLocks noChangeAspect="1"/>
          </p:cNvPicPr>
          <p:nvPr/>
        </p:nvPicPr>
        <p:blipFill>
          <a:blip r:embed="rId3"/>
          <a:stretch>
            <a:fillRect/>
          </a:stretch>
        </p:blipFill>
        <p:spPr>
          <a:xfrm>
            <a:off x="508000" y="1968765"/>
            <a:ext cx="8128000" cy="4572000"/>
          </a:xfrm>
          <a:prstGeom prst="rect">
            <a:avLst/>
          </a:prstGeom>
        </p:spPr>
      </p:pic>
      <p:sp>
        <p:nvSpPr>
          <p:cNvPr id="13" name="TextBox 12">
            <a:extLst>
              <a:ext uri="{FF2B5EF4-FFF2-40B4-BE49-F238E27FC236}">
                <a16:creationId xmlns:a16="http://schemas.microsoft.com/office/drawing/2014/main" id="{835769F6-C684-394F-9812-E4B87C0329C0}"/>
              </a:ext>
            </a:extLst>
          </p:cNvPr>
          <p:cNvSpPr txBox="1"/>
          <p:nvPr/>
        </p:nvSpPr>
        <p:spPr>
          <a:xfrm>
            <a:off x="1322376" y="5855364"/>
            <a:ext cx="4381008" cy="338554"/>
          </a:xfrm>
          <a:prstGeom prst="rect">
            <a:avLst/>
          </a:prstGeom>
          <a:solidFill>
            <a:schemeClr val="bg1"/>
          </a:solidFill>
        </p:spPr>
        <p:txBody>
          <a:bodyPr wrap="none" rtlCol="0">
            <a:spAutoFit/>
          </a:bodyPr>
          <a:lstStyle/>
          <a:p>
            <a:r>
              <a:rPr lang="en-US" sz="1600" dirty="0">
                <a:hlinkClick r:id="rId4"/>
              </a:rPr>
              <a:t>https://www.youtube.com/watch?v=PQt1jkrHzoA</a:t>
            </a:r>
            <a:r>
              <a:rPr lang="en-US" sz="1600" dirty="0"/>
              <a:t> </a:t>
            </a:r>
          </a:p>
        </p:txBody>
      </p:sp>
      <p:sp>
        <p:nvSpPr>
          <p:cNvPr id="14" name="TextBox 13">
            <a:extLst>
              <a:ext uri="{FF2B5EF4-FFF2-40B4-BE49-F238E27FC236}">
                <a16:creationId xmlns:a16="http://schemas.microsoft.com/office/drawing/2014/main" id="{5F15F176-1238-2F4B-A199-F4B7DF00DAD2}"/>
              </a:ext>
            </a:extLst>
          </p:cNvPr>
          <p:cNvSpPr txBox="1"/>
          <p:nvPr/>
        </p:nvSpPr>
        <p:spPr>
          <a:xfrm>
            <a:off x="5544201" y="5009236"/>
            <a:ext cx="3202249" cy="721864"/>
          </a:xfrm>
          <a:prstGeom prst="rect">
            <a:avLst/>
          </a:prstGeom>
          <a:solidFill>
            <a:schemeClr val="bg1"/>
          </a:solid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Monocultures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are possible.</a:t>
            </a:r>
          </a:p>
        </p:txBody>
      </p:sp>
      <p:sp>
        <p:nvSpPr>
          <p:cNvPr id="18" name="TextBox 17">
            <a:extLst>
              <a:ext uri="{FF2B5EF4-FFF2-40B4-BE49-F238E27FC236}">
                <a16:creationId xmlns:a16="http://schemas.microsoft.com/office/drawing/2014/main" id="{613126BD-850E-4948-8C83-EDFA8E0E69EB}"/>
              </a:ext>
            </a:extLst>
          </p:cNvPr>
          <p:cNvSpPr txBox="1"/>
          <p:nvPr/>
        </p:nvSpPr>
        <p:spPr>
          <a:xfrm>
            <a:off x="5522136" y="2021240"/>
            <a:ext cx="3202249" cy="389466"/>
          </a:xfrm>
          <a:prstGeom prst="rect">
            <a:avLst/>
          </a:prstGeom>
          <a:solidFill>
            <a:schemeClr val="bg1"/>
          </a:solid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Outdoors or indoors</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2F0EFB35-235C-6D44-9459-8B68DB421BC7}"/>
              </a:ext>
            </a:extLst>
          </p:cNvPr>
          <p:cNvSpPr txBox="1"/>
          <p:nvPr/>
        </p:nvSpPr>
        <p:spPr>
          <a:xfrm>
            <a:off x="5522136" y="2529525"/>
            <a:ext cx="3202249" cy="389466"/>
          </a:xfrm>
          <a:prstGeom prst="rect">
            <a:avLst/>
          </a:prstGeom>
          <a:solidFill>
            <a:schemeClr val="bg1"/>
          </a:solid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Recirculated to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mix.</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a:extLst>
              <a:ext uri="{FF2B5EF4-FFF2-40B4-BE49-F238E27FC236}">
                <a16:creationId xmlns:a16="http://schemas.microsoft.com/office/drawing/2014/main" id="{5022F192-6BF8-2340-B74A-2DE39AF9055B}"/>
              </a:ext>
            </a:extLst>
          </p:cNvPr>
          <p:cNvSpPr txBox="1"/>
          <p:nvPr/>
        </p:nvSpPr>
        <p:spPr>
          <a:xfrm>
            <a:off x="5522136" y="3023156"/>
            <a:ext cx="3202249" cy="721864"/>
          </a:xfrm>
          <a:prstGeom prst="rect">
            <a:avLst/>
          </a:prstGeom>
          <a:solidFill>
            <a:schemeClr val="bg1"/>
          </a:solid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Feed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one end and</a:t>
            </a:r>
            <a:b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harvest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the other.</a:t>
            </a:r>
          </a:p>
        </p:txBody>
      </p:sp>
      <p:sp>
        <p:nvSpPr>
          <p:cNvPr id="22" name="TextBox 21">
            <a:extLst>
              <a:ext uri="{FF2B5EF4-FFF2-40B4-BE49-F238E27FC236}">
                <a16:creationId xmlns:a16="http://schemas.microsoft.com/office/drawing/2014/main" id="{7BD74611-C816-6A43-B3F8-6A1A26EBE1CB}"/>
              </a:ext>
            </a:extLst>
          </p:cNvPr>
          <p:cNvSpPr txBox="1"/>
          <p:nvPr/>
        </p:nvSpPr>
        <p:spPr>
          <a:xfrm>
            <a:off x="5544201" y="3846796"/>
            <a:ext cx="3202249" cy="1054263"/>
          </a:xfrm>
          <a:prstGeom prst="rect">
            <a:avLst/>
          </a:prstGeom>
          <a:solidFill>
            <a:schemeClr val="bg1"/>
          </a:solid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CO</a:t>
            </a:r>
            <a:r>
              <a:rPr lang="en-US" b="1" baseline="-25000" dirty="0">
                <a:solidFill>
                  <a:prstClr val="black"/>
                </a:solidFill>
                <a:latin typeface="Verdana" panose="020B0604030504040204" pitchFamily="34" charset="0"/>
                <a:ea typeface="Verdana" panose="020B0604030504040204" pitchFamily="34" charset="0"/>
                <a:cs typeface="Verdana" panose="020B0604030504040204" pitchFamily="34" charset="0"/>
              </a:rPr>
              <a:t>2</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is bubbled in and</a:t>
            </a:r>
            <a:b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O</a:t>
            </a:r>
            <a:r>
              <a:rPr lang="en-US" b="1" baseline="-25000" dirty="0">
                <a:solidFill>
                  <a:prstClr val="black"/>
                </a:solidFill>
                <a:latin typeface="Verdana" panose="020B0604030504040204" pitchFamily="34" charset="0"/>
                <a:ea typeface="Verdana" panose="020B0604030504040204" pitchFamily="34" charset="0"/>
                <a:cs typeface="Verdana" panose="020B0604030504040204" pitchFamily="34" charset="0"/>
              </a:rPr>
              <a:t>2</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must be degassed out as it inhibits growth.</a:t>
            </a:r>
          </a:p>
        </p:txBody>
      </p:sp>
      <p:sp>
        <p:nvSpPr>
          <p:cNvPr id="23" name="TextBox 22">
            <a:extLst>
              <a:ext uri="{FF2B5EF4-FFF2-40B4-BE49-F238E27FC236}">
                <a16:creationId xmlns:a16="http://schemas.microsoft.com/office/drawing/2014/main" id="{2C8FB0CA-4750-3948-AB20-0D0B9B445177}"/>
              </a:ext>
            </a:extLst>
          </p:cNvPr>
          <p:cNvSpPr txBox="1"/>
          <p:nvPr/>
        </p:nvSpPr>
        <p:spPr>
          <a:xfrm>
            <a:off x="667401" y="5009142"/>
            <a:ext cx="3298543" cy="721864"/>
          </a:xfrm>
          <a:prstGeom prst="rect">
            <a:avLst/>
          </a:prstGeom>
          <a:solidFill>
            <a:schemeClr val="bg1"/>
          </a:solid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Less expensive</a:t>
            </a:r>
          </a:p>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30X more concentrated.</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18345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734688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Comparison of growth systems</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088D47A3-8734-744F-82B4-88290AA9378A}"/>
              </a:ext>
            </a:extLst>
          </p:cNvPr>
          <p:cNvPicPr>
            <a:picLocks noChangeAspect="1"/>
          </p:cNvPicPr>
          <p:nvPr/>
        </p:nvPicPr>
        <p:blipFill>
          <a:blip r:embed="rId2"/>
          <a:stretch>
            <a:fillRect/>
          </a:stretch>
        </p:blipFill>
        <p:spPr>
          <a:xfrm>
            <a:off x="292966" y="728388"/>
            <a:ext cx="8636143" cy="5851078"/>
          </a:xfrm>
          <a:prstGeom prst="rect">
            <a:avLst/>
          </a:prstGeom>
        </p:spPr>
      </p:pic>
      <p:sp>
        <p:nvSpPr>
          <p:cNvPr id="21" name="TextBox 20">
            <a:extLst>
              <a:ext uri="{FF2B5EF4-FFF2-40B4-BE49-F238E27FC236}">
                <a16:creationId xmlns:a16="http://schemas.microsoft.com/office/drawing/2014/main" id="{7FBBD276-2B06-F44F-B8DA-C52091370568}"/>
              </a:ext>
            </a:extLst>
          </p:cNvPr>
          <p:cNvSpPr txBox="1"/>
          <p:nvPr/>
        </p:nvSpPr>
        <p:spPr>
          <a:xfrm>
            <a:off x="74705" y="6523471"/>
            <a:ext cx="4145750" cy="307777"/>
          </a:xfrm>
          <a:prstGeom prst="rect">
            <a:avLst/>
          </a:prstGeom>
          <a:noFill/>
        </p:spPr>
        <p:txBody>
          <a:bodyPr wrap="none" rtlCol="0">
            <a:spAutoFit/>
          </a:bodyPr>
          <a:lstStyle/>
          <a:p>
            <a:r>
              <a:rPr lang="en-GB" altLang="en-US" sz="1400" dirty="0">
                <a:hlinkClick r:id="rId3"/>
              </a:rPr>
              <a:t>https://www.e-education.psu.edu/egee439/node/695</a:t>
            </a:r>
            <a:r>
              <a:rPr lang="en-GB" altLang="en-US" sz="1400" dirty="0"/>
              <a:t> </a:t>
            </a:r>
          </a:p>
        </p:txBody>
      </p:sp>
    </p:spTree>
    <p:extLst>
      <p:ext uri="{BB962C8B-B14F-4D97-AF65-F5344CB8AC3E}">
        <p14:creationId xmlns:p14="http://schemas.microsoft.com/office/powerpoint/2010/main" val="3256938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553549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 Yields from cultivation</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4881529" cy="307777"/>
          </a:xfrm>
          <a:prstGeom prst="rect">
            <a:avLst/>
          </a:prstGeom>
          <a:noFill/>
        </p:spPr>
        <p:txBody>
          <a:bodyPr wrap="none" rtlCol="0">
            <a:spAutoFit/>
          </a:bodyPr>
          <a:lstStyle/>
          <a:p>
            <a:r>
              <a:rPr lang="en-GB" altLang="en-US" sz="1400" dirty="0">
                <a:hlinkClick r:id="rId2"/>
              </a:rPr>
              <a:t>https://farm-energy.extension.org/algae-for-biofuel-production/</a:t>
            </a:r>
            <a:r>
              <a:rPr lang="en-GB" altLang="en-US" sz="1400" dirty="0"/>
              <a:t> </a:t>
            </a:r>
          </a:p>
        </p:txBody>
      </p:sp>
      <p:sp>
        <p:nvSpPr>
          <p:cNvPr id="12" name="TextBox 11"/>
          <p:cNvSpPr txBox="1"/>
          <p:nvPr/>
        </p:nvSpPr>
        <p:spPr>
          <a:xfrm>
            <a:off x="202249" y="846484"/>
            <a:ext cx="8814159" cy="1386662"/>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Yields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of algae vary with a number of factors:</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Cultivation method</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Growth conditions (and oil-inducing stress)</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Species and strain of algae</a:t>
            </a:r>
          </a:p>
        </p:txBody>
      </p:sp>
      <p:sp>
        <p:nvSpPr>
          <p:cNvPr id="4" name="TextBox 3">
            <a:extLst>
              <a:ext uri="{FF2B5EF4-FFF2-40B4-BE49-F238E27FC236}">
                <a16:creationId xmlns:a16="http://schemas.microsoft.com/office/drawing/2014/main" id="{FDDD79AF-9ECF-2B4B-974F-57170D261692}"/>
              </a:ext>
            </a:extLst>
          </p:cNvPr>
          <p:cNvSpPr txBox="1"/>
          <p:nvPr/>
        </p:nvSpPr>
        <p:spPr>
          <a:xfrm>
            <a:off x="6517761" y="3838355"/>
            <a:ext cx="1087157" cy="369332"/>
          </a:xfrm>
          <a:prstGeom prst="rect">
            <a:avLst/>
          </a:prstGeom>
          <a:noFill/>
        </p:spPr>
        <p:txBody>
          <a:bodyPr wrap="none" rtlCol="0">
            <a:spAutoFit/>
          </a:bodyPr>
          <a:lstStyle/>
          <a:p>
            <a:r>
              <a:rPr lang="en-US" b="1" dirty="0">
                <a:solidFill>
                  <a:schemeClr val="bg1"/>
                </a:solidFill>
              </a:rPr>
              <a:t>15X ↑ LB</a:t>
            </a:r>
          </a:p>
        </p:txBody>
      </p:sp>
      <p:sp>
        <p:nvSpPr>
          <p:cNvPr id="17" name="TextBox 16">
            <a:extLst>
              <a:ext uri="{FF2B5EF4-FFF2-40B4-BE49-F238E27FC236}">
                <a16:creationId xmlns:a16="http://schemas.microsoft.com/office/drawing/2014/main" id="{100F7B2E-CE72-DB4D-9FB3-11B54FB8630D}"/>
              </a:ext>
            </a:extLst>
          </p:cNvPr>
          <p:cNvSpPr txBox="1"/>
          <p:nvPr/>
        </p:nvSpPr>
        <p:spPr>
          <a:xfrm>
            <a:off x="6517760" y="6186202"/>
            <a:ext cx="1087157" cy="369332"/>
          </a:xfrm>
          <a:prstGeom prst="rect">
            <a:avLst/>
          </a:prstGeom>
          <a:noFill/>
        </p:spPr>
        <p:txBody>
          <a:bodyPr wrap="none" rtlCol="0">
            <a:spAutoFit/>
          </a:bodyPr>
          <a:lstStyle/>
          <a:p>
            <a:r>
              <a:rPr lang="en-US" b="1" dirty="0">
                <a:solidFill>
                  <a:schemeClr val="bg1"/>
                </a:solidFill>
              </a:rPr>
              <a:t>30X ↑ LB</a:t>
            </a:r>
          </a:p>
        </p:txBody>
      </p:sp>
      <p:graphicFrame>
        <p:nvGraphicFramePr>
          <p:cNvPr id="3" name="Table 2">
            <a:extLst>
              <a:ext uri="{FF2B5EF4-FFF2-40B4-BE49-F238E27FC236}">
                <a16:creationId xmlns:a16="http://schemas.microsoft.com/office/drawing/2014/main" id="{8CF749EA-E79F-144D-B3A9-0BD6A2C1C767}"/>
              </a:ext>
            </a:extLst>
          </p:cNvPr>
          <p:cNvGraphicFramePr>
            <a:graphicFrameLocks noGrp="1"/>
          </p:cNvGraphicFramePr>
          <p:nvPr>
            <p:extLst>
              <p:ext uri="{D42A27DB-BD31-4B8C-83A1-F6EECF244321}">
                <p14:modId xmlns:p14="http://schemas.microsoft.com/office/powerpoint/2010/main" val="2560567325"/>
              </p:ext>
            </p:extLst>
          </p:nvPr>
        </p:nvGraphicFramePr>
        <p:xfrm>
          <a:off x="585784" y="2612606"/>
          <a:ext cx="7802880" cy="1705373"/>
        </p:xfrm>
        <a:graphic>
          <a:graphicData uri="http://schemas.openxmlformats.org/drawingml/2006/table">
            <a:tbl>
              <a:tblPr firstRow="1" bandRow="1">
                <a:tableStyleId>{5C22544A-7EE6-4342-B048-85BDC9FD1C3A}</a:tableStyleId>
              </a:tblPr>
              <a:tblGrid>
                <a:gridCol w="2433721">
                  <a:extLst>
                    <a:ext uri="{9D8B030D-6E8A-4147-A177-3AD203B41FA5}">
                      <a16:colId xmlns:a16="http://schemas.microsoft.com/office/drawing/2014/main" val="1810046468"/>
                    </a:ext>
                  </a:extLst>
                </a:gridCol>
                <a:gridCol w="2353056">
                  <a:extLst>
                    <a:ext uri="{9D8B030D-6E8A-4147-A177-3AD203B41FA5}">
                      <a16:colId xmlns:a16="http://schemas.microsoft.com/office/drawing/2014/main" val="697956298"/>
                    </a:ext>
                  </a:extLst>
                </a:gridCol>
                <a:gridCol w="3016103">
                  <a:extLst>
                    <a:ext uri="{9D8B030D-6E8A-4147-A177-3AD203B41FA5}">
                      <a16:colId xmlns:a16="http://schemas.microsoft.com/office/drawing/2014/main" val="3735042262"/>
                    </a:ext>
                  </a:extLst>
                </a:gridCol>
              </a:tblGrid>
              <a:tr h="457692">
                <a:tc>
                  <a:txBody>
                    <a:bodyPr/>
                    <a:lstStyle/>
                    <a:p>
                      <a:r>
                        <a:rPr lang="en-US" sz="2000" dirty="0"/>
                        <a:t>Cultivation method</a:t>
                      </a:r>
                    </a:p>
                  </a:txBody>
                  <a:tcPr>
                    <a:solidFill>
                      <a:srgbClr val="6666FF"/>
                    </a:solidFill>
                  </a:tcPr>
                </a:tc>
                <a:tc>
                  <a:txBody>
                    <a:bodyPr/>
                    <a:lstStyle/>
                    <a:p>
                      <a:pPr algn="r"/>
                      <a:r>
                        <a:rPr lang="en-US" sz="2000" dirty="0"/>
                        <a:t>Dry mass yield</a:t>
                      </a:r>
                    </a:p>
                  </a:txBody>
                  <a:tcPr>
                    <a:solidFill>
                      <a:srgbClr val="6666FF"/>
                    </a:solidFill>
                  </a:tcPr>
                </a:tc>
                <a:tc>
                  <a:txBody>
                    <a:bodyPr/>
                    <a:lstStyle/>
                    <a:p>
                      <a:pPr algn="r"/>
                      <a:r>
                        <a:rPr lang="en-US" sz="2000" dirty="0"/>
                        <a:t>Dry mass yield</a:t>
                      </a:r>
                    </a:p>
                  </a:txBody>
                  <a:tcPr>
                    <a:solidFill>
                      <a:srgbClr val="6666FF"/>
                    </a:solidFill>
                  </a:tcPr>
                </a:tc>
                <a:extLst>
                  <a:ext uri="{0D108BD9-81ED-4DB2-BD59-A6C34878D82A}">
                    <a16:rowId xmlns:a16="http://schemas.microsoft.com/office/drawing/2014/main" val="2534061772"/>
                  </a:ext>
                </a:extLst>
              </a:tr>
              <a:tr h="789989">
                <a:tc>
                  <a:txBody>
                    <a:bodyPr/>
                    <a:lstStyle/>
                    <a:p>
                      <a:r>
                        <a:rPr lang="en-US" sz="2000" dirty="0"/>
                        <a:t>Raceway / open pond</a:t>
                      </a:r>
                    </a:p>
                  </a:txBody>
                  <a:tcPr>
                    <a:noFill/>
                  </a:tcPr>
                </a:tc>
                <a:tc>
                  <a:txBody>
                    <a:bodyPr/>
                    <a:lstStyle/>
                    <a:p>
                      <a:pPr algn="r"/>
                      <a:r>
                        <a:rPr lang="en-US" sz="2000" dirty="0"/>
                        <a:t>5 – 10 g/m</a:t>
                      </a:r>
                      <a:r>
                        <a:rPr lang="en-US" sz="2000" baseline="30000" dirty="0"/>
                        <a:t>2</a:t>
                      </a:r>
                      <a:r>
                        <a:rPr lang="en-US" sz="2000" dirty="0"/>
                        <a:t>/day</a:t>
                      </a:r>
                    </a:p>
                    <a:p>
                      <a:pPr algn="r"/>
                      <a:r>
                        <a:rPr lang="en-US" sz="2000" dirty="0"/>
                        <a:t>(50)</a:t>
                      </a:r>
                    </a:p>
                  </a:txBody>
                  <a:tcPr>
                    <a:noFill/>
                  </a:tcPr>
                </a:tc>
                <a:tc>
                  <a:txBody>
                    <a:bodyPr/>
                    <a:lstStyle/>
                    <a:p>
                      <a:pPr algn="r"/>
                      <a:r>
                        <a:rPr lang="en-US" sz="2000" dirty="0"/>
                        <a:t>7.4 – 14.8 tons/acre/year</a:t>
                      </a:r>
                    </a:p>
                    <a:p>
                      <a:pPr algn="r"/>
                      <a:r>
                        <a:rPr lang="en-US" sz="2000" dirty="0"/>
                        <a:t>(74)</a:t>
                      </a:r>
                    </a:p>
                  </a:txBody>
                  <a:tcPr>
                    <a:noFill/>
                  </a:tcPr>
                </a:tc>
                <a:extLst>
                  <a:ext uri="{0D108BD9-81ED-4DB2-BD59-A6C34878D82A}">
                    <a16:rowId xmlns:a16="http://schemas.microsoft.com/office/drawing/2014/main" val="2235703177"/>
                  </a:ext>
                </a:extLst>
              </a:tr>
              <a:tr h="457692">
                <a:tc>
                  <a:txBody>
                    <a:bodyPr/>
                    <a:lstStyle/>
                    <a:p>
                      <a:r>
                        <a:rPr lang="en-US" sz="2000" dirty="0"/>
                        <a:t>Photobioreactor</a:t>
                      </a:r>
                    </a:p>
                  </a:txBody>
                  <a:tcPr>
                    <a:lnB w="12700" cap="flat" cmpd="sng" algn="ctr">
                      <a:solidFill>
                        <a:schemeClr val="tx1"/>
                      </a:solidFill>
                      <a:prstDash val="solid"/>
                      <a:round/>
                      <a:headEnd type="none" w="med" len="med"/>
                      <a:tailEnd type="none" w="med" len="med"/>
                    </a:lnB>
                    <a:noFill/>
                  </a:tcPr>
                </a:tc>
                <a:tc>
                  <a:txBody>
                    <a:bodyPr/>
                    <a:lstStyle/>
                    <a:p>
                      <a:pPr algn="r"/>
                      <a:r>
                        <a:rPr lang="en-US" sz="2000" dirty="0"/>
                        <a:t>2– 3 g/L/day</a:t>
                      </a:r>
                    </a:p>
                  </a:txBody>
                  <a:tcPr>
                    <a:lnB w="12700" cap="flat" cmpd="sng" algn="ctr">
                      <a:solidFill>
                        <a:schemeClr val="tx1"/>
                      </a:solidFill>
                      <a:prstDash val="solid"/>
                      <a:round/>
                      <a:headEnd type="none" w="med" len="med"/>
                      <a:tailEnd type="none" w="med" len="med"/>
                    </a:lnB>
                    <a:noFill/>
                  </a:tcPr>
                </a:tc>
                <a:tc>
                  <a:txBody>
                    <a:bodyPr/>
                    <a:lstStyle/>
                    <a:p>
                      <a:pPr algn="r"/>
                      <a:r>
                        <a:rPr lang="en-US" sz="2000" dirty="0"/>
                        <a:t>0.73 – 1.05 ton/m</a:t>
                      </a:r>
                      <a:r>
                        <a:rPr lang="en-US" sz="2000" baseline="30000" dirty="0"/>
                        <a:t>3</a:t>
                      </a:r>
                      <a:r>
                        <a:rPr lang="en-US" sz="2000" dirty="0"/>
                        <a:t>/year</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7873177"/>
                  </a:ext>
                </a:extLst>
              </a:tr>
            </a:tbl>
          </a:graphicData>
        </a:graphic>
      </p:graphicFrame>
    </p:spTree>
    <p:extLst>
      <p:ext uri="{BB962C8B-B14F-4D97-AF65-F5344CB8AC3E}">
        <p14:creationId xmlns:p14="http://schemas.microsoft.com/office/powerpoint/2010/main" val="2661645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408477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Harvesting algae</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4145750" cy="307777"/>
          </a:xfrm>
          <a:prstGeom prst="rect">
            <a:avLst/>
          </a:prstGeom>
          <a:noFill/>
        </p:spPr>
        <p:txBody>
          <a:bodyPr wrap="none" rtlCol="0">
            <a:spAutoFit/>
          </a:bodyPr>
          <a:lstStyle/>
          <a:p>
            <a:r>
              <a:rPr lang="en-GB" altLang="en-US" sz="1400" dirty="0">
                <a:hlinkClick r:id="rId2"/>
              </a:rPr>
              <a:t>https://www.e-education.psu.edu/egee439/node/696</a:t>
            </a:r>
            <a:r>
              <a:rPr lang="en-GB" altLang="en-US" sz="1400" dirty="0"/>
              <a:t> </a:t>
            </a:r>
          </a:p>
        </p:txBody>
      </p:sp>
      <p:sp>
        <p:nvSpPr>
          <p:cNvPr id="12" name="TextBox 11"/>
          <p:cNvSpPr txBox="1"/>
          <p:nvPr/>
        </p:nvSpPr>
        <p:spPr>
          <a:xfrm>
            <a:off x="202249" y="846484"/>
            <a:ext cx="8814159" cy="3048655"/>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One major challenge of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algae harvesting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is to separate algae from water. This is generally done by:</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Settling or sedimentation</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Membrane separation with vacuum</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Flocculation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 a flocculant (or CO</a:t>
            </a:r>
            <a:r>
              <a:rPr lang="en-US" i="1" baseline="-25000" dirty="0">
                <a:solidFill>
                  <a:prstClr val="black"/>
                </a:solidFill>
                <a:latin typeface="Verdana" panose="020B0604030504040204" pitchFamily="34" charset="0"/>
                <a:ea typeface="Verdana" panose="020B0604030504040204" pitchFamily="34" charset="0"/>
                <a:cs typeface="Verdana" panose="020B0604030504040204" pitchFamily="34" charset="0"/>
              </a:rPr>
              <a:t>2</a:t>
            </a: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 is added to cause clumping</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Froth flotation (DAF: dissolved air flotation)</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 air is bubbled up carrying algae with it; scum is pulled off</a:t>
            </a:r>
          </a:p>
          <a:p>
            <a:pPr marL="742950" lvl="1"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Centrifugation</a:t>
            </a:r>
          </a:p>
        </p:txBody>
      </p:sp>
      <p:sp>
        <p:nvSpPr>
          <p:cNvPr id="17" name="TextBox 16">
            <a:extLst>
              <a:ext uri="{FF2B5EF4-FFF2-40B4-BE49-F238E27FC236}">
                <a16:creationId xmlns:a16="http://schemas.microsoft.com/office/drawing/2014/main" id="{100F7B2E-CE72-DB4D-9FB3-11B54FB8630D}"/>
              </a:ext>
            </a:extLst>
          </p:cNvPr>
          <p:cNvSpPr txBox="1"/>
          <p:nvPr/>
        </p:nvSpPr>
        <p:spPr>
          <a:xfrm>
            <a:off x="6517760" y="6186202"/>
            <a:ext cx="1087157" cy="369332"/>
          </a:xfrm>
          <a:prstGeom prst="rect">
            <a:avLst/>
          </a:prstGeom>
          <a:noFill/>
        </p:spPr>
        <p:txBody>
          <a:bodyPr wrap="none" rtlCol="0">
            <a:spAutoFit/>
          </a:bodyPr>
          <a:lstStyle/>
          <a:p>
            <a:r>
              <a:rPr lang="en-US" b="1" dirty="0">
                <a:solidFill>
                  <a:schemeClr val="bg1"/>
                </a:solidFill>
              </a:rPr>
              <a:t>30X ↑ LB</a:t>
            </a:r>
          </a:p>
        </p:txBody>
      </p:sp>
      <p:pic>
        <p:nvPicPr>
          <p:cNvPr id="6" name="Picture 5">
            <a:extLst>
              <a:ext uri="{FF2B5EF4-FFF2-40B4-BE49-F238E27FC236}">
                <a16:creationId xmlns:a16="http://schemas.microsoft.com/office/drawing/2014/main" id="{76B18464-69DE-9549-90C6-96B94BEA7D46}"/>
              </a:ext>
            </a:extLst>
          </p:cNvPr>
          <p:cNvPicPr>
            <a:picLocks noChangeAspect="1"/>
          </p:cNvPicPr>
          <p:nvPr/>
        </p:nvPicPr>
        <p:blipFill rotWithShape="1">
          <a:blip r:embed="rId3"/>
          <a:srcRect l="1548" b="5858"/>
          <a:stretch/>
        </p:blipFill>
        <p:spPr>
          <a:xfrm>
            <a:off x="1745675" y="3913914"/>
            <a:ext cx="5889124" cy="2582516"/>
          </a:xfrm>
          <a:prstGeom prst="rect">
            <a:avLst/>
          </a:prstGeom>
        </p:spPr>
      </p:pic>
    </p:spTree>
    <p:extLst>
      <p:ext uri="{BB962C8B-B14F-4D97-AF65-F5344CB8AC3E}">
        <p14:creationId xmlns:p14="http://schemas.microsoft.com/office/powerpoint/2010/main" val="1443034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310694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Drying algae</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107830"/>
            <a:ext cx="7007816" cy="738664"/>
          </a:xfrm>
          <a:prstGeom prst="rect">
            <a:avLst/>
          </a:prstGeom>
          <a:noFill/>
        </p:spPr>
        <p:txBody>
          <a:bodyPr wrap="none" rtlCol="0">
            <a:spAutoFit/>
          </a:bodyPr>
          <a:lstStyle/>
          <a:p>
            <a:r>
              <a:rPr lang="en-GB" altLang="en-US" sz="1400" dirty="0">
                <a:hlinkClick r:id="rId2"/>
              </a:rPr>
              <a:t>https://www.e-education.psu.edu/egee439/node/696</a:t>
            </a:r>
            <a:endParaRPr lang="en-GB" altLang="en-US" sz="1400" dirty="0"/>
          </a:p>
          <a:p>
            <a:r>
              <a:rPr lang="en-GB" altLang="en-US" sz="1400" dirty="0">
                <a:hlinkClick r:id="rId3"/>
              </a:rPr>
              <a:t>https://www.semanticscholar.org/paper/Modeling-and-Control-of-Algae-Harvesting%2C-and-</a:t>
            </a:r>
            <a:br>
              <a:rPr lang="en-GB" altLang="en-US" sz="1400" dirty="0">
                <a:hlinkClick r:id="rId3"/>
              </a:rPr>
            </a:br>
            <a:r>
              <a:rPr lang="en-GB" altLang="en-US" sz="1400" dirty="0">
                <a:hlinkClick r:id="rId3"/>
              </a:rPr>
              <a:t>(HDD)-Li/1cdcd062d38fc2997edad2972cbf252253615d91</a:t>
            </a:r>
            <a:r>
              <a:rPr lang="en-GB" altLang="en-US" sz="1400" dirty="0"/>
              <a:t>  </a:t>
            </a:r>
          </a:p>
        </p:txBody>
      </p:sp>
      <p:sp>
        <p:nvSpPr>
          <p:cNvPr id="12" name="TextBox 11"/>
          <p:cNvSpPr txBox="1"/>
          <p:nvPr/>
        </p:nvSpPr>
        <p:spPr>
          <a:xfrm>
            <a:off x="202249" y="777209"/>
            <a:ext cx="8814159" cy="721864"/>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Another major challenge of algae harvesting is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drying</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to reduce the water content of the harvested algae slurry. </a:t>
            </a:r>
          </a:p>
        </p:txBody>
      </p:sp>
      <p:sp>
        <p:nvSpPr>
          <p:cNvPr id="17" name="TextBox 16">
            <a:extLst>
              <a:ext uri="{FF2B5EF4-FFF2-40B4-BE49-F238E27FC236}">
                <a16:creationId xmlns:a16="http://schemas.microsoft.com/office/drawing/2014/main" id="{100F7B2E-CE72-DB4D-9FB3-11B54FB8630D}"/>
              </a:ext>
            </a:extLst>
          </p:cNvPr>
          <p:cNvSpPr txBox="1"/>
          <p:nvPr/>
        </p:nvSpPr>
        <p:spPr>
          <a:xfrm>
            <a:off x="6517760" y="6186202"/>
            <a:ext cx="1087157" cy="369332"/>
          </a:xfrm>
          <a:prstGeom prst="rect">
            <a:avLst/>
          </a:prstGeom>
          <a:noFill/>
        </p:spPr>
        <p:txBody>
          <a:bodyPr wrap="none" rtlCol="0">
            <a:spAutoFit/>
          </a:bodyPr>
          <a:lstStyle/>
          <a:p>
            <a:r>
              <a:rPr lang="en-US" b="1" dirty="0">
                <a:solidFill>
                  <a:schemeClr val="bg1"/>
                </a:solidFill>
              </a:rPr>
              <a:t>30X ↑ LB</a:t>
            </a:r>
          </a:p>
        </p:txBody>
      </p:sp>
      <p:sp>
        <p:nvSpPr>
          <p:cNvPr id="13" name="TextBox 12">
            <a:extLst>
              <a:ext uri="{FF2B5EF4-FFF2-40B4-BE49-F238E27FC236}">
                <a16:creationId xmlns:a16="http://schemas.microsoft.com/office/drawing/2014/main" id="{8A7A8867-4218-E747-A0F4-8193AB009A47}"/>
              </a:ext>
            </a:extLst>
          </p:cNvPr>
          <p:cNvSpPr txBox="1"/>
          <p:nvPr/>
        </p:nvSpPr>
        <p:spPr>
          <a:xfrm>
            <a:off x="228600" y="1445588"/>
            <a:ext cx="8814159" cy="721864"/>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Reducing water content from 98% down to 50% uses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60%</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of the energy contained in the algae itself.</a:t>
            </a:r>
          </a:p>
        </p:txBody>
      </p:sp>
      <p:sp>
        <p:nvSpPr>
          <p:cNvPr id="14" name="TextBox 13">
            <a:extLst>
              <a:ext uri="{FF2B5EF4-FFF2-40B4-BE49-F238E27FC236}">
                <a16:creationId xmlns:a16="http://schemas.microsoft.com/office/drawing/2014/main" id="{3FE5D90D-32A6-994F-849C-0812C81E8968}"/>
              </a:ext>
            </a:extLst>
          </p:cNvPr>
          <p:cNvSpPr txBox="1"/>
          <p:nvPr/>
        </p:nvSpPr>
        <p:spPr>
          <a:xfrm>
            <a:off x="228600" y="2231152"/>
            <a:ext cx="8814159" cy="38946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Generally done using a filter belt process.</a:t>
            </a:r>
          </a:p>
        </p:txBody>
      </p:sp>
      <p:pic>
        <p:nvPicPr>
          <p:cNvPr id="11265" name="Picture 1" descr="Fig. 1.3 Proposed HDD system schematic">
            <a:extLst>
              <a:ext uri="{FF2B5EF4-FFF2-40B4-BE49-F238E27FC236}">
                <a16:creationId xmlns:a16="http://schemas.microsoft.com/office/drawing/2014/main" id="{BCC7642A-EC5F-C64F-86A0-7595FC0989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70" t="35065" r="5077"/>
          <a:stretch/>
        </p:blipFill>
        <p:spPr bwMode="auto">
          <a:xfrm>
            <a:off x="246829" y="2763949"/>
            <a:ext cx="8444201" cy="321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815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519405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Extracting algal lipids</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09613"/>
            <a:ext cx="4145750" cy="307777"/>
          </a:xfrm>
          <a:prstGeom prst="rect">
            <a:avLst/>
          </a:prstGeom>
          <a:noFill/>
        </p:spPr>
        <p:txBody>
          <a:bodyPr wrap="none" rtlCol="0">
            <a:spAutoFit/>
          </a:bodyPr>
          <a:lstStyle/>
          <a:p>
            <a:r>
              <a:rPr lang="en-GB" altLang="en-US" sz="1400" dirty="0">
                <a:hlinkClick r:id="rId2"/>
              </a:rPr>
              <a:t>https://www.e-education.psu.edu/egee439/node/696</a:t>
            </a:r>
            <a:endParaRPr lang="en-GB" altLang="en-US" sz="1400" dirty="0"/>
          </a:p>
        </p:txBody>
      </p:sp>
      <p:sp>
        <p:nvSpPr>
          <p:cNvPr id="12" name="TextBox 11"/>
          <p:cNvSpPr txBox="1"/>
          <p:nvPr/>
        </p:nvSpPr>
        <p:spPr>
          <a:xfrm>
            <a:off x="202249" y="777209"/>
            <a:ext cx="8814159" cy="721864"/>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Because algae have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tough cells walls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bursting the cell and extracting the oil is a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difficult and expensive process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sp>
        <p:nvSpPr>
          <p:cNvPr id="17" name="TextBox 16">
            <a:extLst>
              <a:ext uri="{FF2B5EF4-FFF2-40B4-BE49-F238E27FC236}">
                <a16:creationId xmlns:a16="http://schemas.microsoft.com/office/drawing/2014/main" id="{100F7B2E-CE72-DB4D-9FB3-11B54FB8630D}"/>
              </a:ext>
            </a:extLst>
          </p:cNvPr>
          <p:cNvSpPr txBox="1"/>
          <p:nvPr/>
        </p:nvSpPr>
        <p:spPr>
          <a:xfrm>
            <a:off x="6517760" y="6186202"/>
            <a:ext cx="1087157" cy="369332"/>
          </a:xfrm>
          <a:prstGeom prst="rect">
            <a:avLst/>
          </a:prstGeom>
          <a:noFill/>
        </p:spPr>
        <p:txBody>
          <a:bodyPr wrap="none" rtlCol="0">
            <a:spAutoFit/>
          </a:bodyPr>
          <a:lstStyle/>
          <a:p>
            <a:r>
              <a:rPr lang="en-US" b="1" dirty="0">
                <a:solidFill>
                  <a:schemeClr val="bg1"/>
                </a:solidFill>
              </a:rPr>
              <a:t>30X ↑ LB</a:t>
            </a:r>
          </a:p>
        </p:txBody>
      </p:sp>
      <p:sp>
        <p:nvSpPr>
          <p:cNvPr id="15" name="TextBox 14">
            <a:extLst>
              <a:ext uri="{FF2B5EF4-FFF2-40B4-BE49-F238E27FC236}">
                <a16:creationId xmlns:a16="http://schemas.microsoft.com/office/drawing/2014/main" id="{FF991E7E-4CDF-C44F-9FAB-456D7CCD5772}"/>
              </a:ext>
            </a:extLst>
          </p:cNvPr>
          <p:cNvSpPr txBox="1"/>
          <p:nvPr/>
        </p:nvSpPr>
        <p:spPr>
          <a:xfrm>
            <a:off x="228600" y="1705464"/>
            <a:ext cx="8814159" cy="2051459"/>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Physical extraction methods:</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Mechanical disruption</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Electric field</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Sonication</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Osmotic shock</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Expeller press</a:t>
            </a:r>
          </a:p>
        </p:txBody>
      </p:sp>
      <p:sp>
        <p:nvSpPr>
          <p:cNvPr id="18" name="TextBox 17">
            <a:extLst>
              <a:ext uri="{FF2B5EF4-FFF2-40B4-BE49-F238E27FC236}">
                <a16:creationId xmlns:a16="http://schemas.microsoft.com/office/drawing/2014/main" id="{D3BE0D65-E706-9C43-B4B4-26A77FA8B46C}"/>
              </a:ext>
            </a:extLst>
          </p:cNvPr>
          <p:cNvSpPr txBox="1"/>
          <p:nvPr/>
        </p:nvSpPr>
        <p:spPr>
          <a:xfrm>
            <a:off x="228599" y="3928352"/>
            <a:ext cx="8814159" cy="1719060"/>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Chemical and biological extraction methods:</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Solvent extraction</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Co-extraction and transesterification </a:t>
            </a: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 solvents for bursting vs. lipids</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Supercritical fluids </a:t>
            </a: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 solvents with higher temperature, pressure</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Enzymatic reaction</a:t>
            </a:r>
          </a:p>
        </p:txBody>
      </p:sp>
    </p:spTree>
    <p:extLst>
      <p:ext uri="{BB962C8B-B14F-4D97-AF65-F5344CB8AC3E}">
        <p14:creationId xmlns:p14="http://schemas.microsoft.com/office/powerpoint/2010/main" val="1664087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686918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 Challenges for algal biofuels</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4881529" cy="307777"/>
          </a:xfrm>
          <a:prstGeom prst="rect">
            <a:avLst/>
          </a:prstGeom>
          <a:noFill/>
        </p:spPr>
        <p:txBody>
          <a:bodyPr wrap="none" rtlCol="0">
            <a:spAutoFit/>
          </a:bodyPr>
          <a:lstStyle/>
          <a:p>
            <a:r>
              <a:rPr lang="en-GB" altLang="en-US" sz="1400" dirty="0">
                <a:hlinkClick r:id="rId2"/>
              </a:rPr>
              <a:t>https://farm-energy.extension.org/algae-for-biofuel-production/</a:t>
            </a:r>
            <a:r>
              <a:rPr lang="en-GB" altLang="en-US" sz="1400" dirty="0"/>
              <a:t> </a:t>
            </a:r>
          </a:p>
        </p:txBody>
      </p:sp>
      <p:sp>
        <p:nvSpPr>
          <p:cNvPr id="12" name="TextBox 11"/>
          <p:cNvSpPr txBox="1"/>
          <p:nvPr/>
        </p:nvSpPr>
        <p:spPr>
          <a:xfrm>
            <a:off x="202249" y="846484"/>
            <a:ext cx="8814159" cy="721864"/>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US DOE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aggressively funded algal biofuels research from the 1980s to the 1990s via the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Algae Production Systems (APS) program</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sp>
        <p:nvSpPr>
          <p:cNvPr id="4" name="TextBox 3">
            <a:extLst>
              <a:ext uri="{FF2B5EF4-FFF2-40B4-BE49-F238E27FC236}">
                <a16:creationId xmlns:a16="http://schemas.microsoft.com/office/drawing/2014/main" id="{FDDD79AF-9ECF-2B4B-974F-57170D261692}"/>
              </a:ext>
            </a:extLst>
          </p:cNvPr>
          <p:cNvSpPr txBox="1"/>
          <p:nvPr/>
        </p:nvSpPr>
        <p:spPr>
          <a:xfrm>
            <a:off x="6517761" y="3838355"/>
            <a:ext cx="1087157" cy="369332"/>
          </a:xfrm>
          <a:prstGeom prst="rect">
            <a:avLst/>
          </a:prstGeom>
          <a:noFill/>
        </p:spPr>
        <p:txBody>
          <a:bodyPr wrap="none" rtlCol="0">
            <a:spAutoFit/>
          </a:bodyPr>
          <a:lstStyle/>
          <a:p>
            <a:r>
              <a:rPr lang="en-US" b="1" dirty="0">
                <a:solidFill>
                  <a:schemeClr val="bg1"/>
                </a:solidFill>
              </a:rPr>
              <a:t>15X ↑ LB</a:t>
            </a:r>
          </a:p>
        </p:txBody>
      </p:sp>
      <p:sp>
        <p:nvSpPr>
          <p:cNvPr id="17" name="TextBox 16">
            <a:extLst>
              <a:ext uri="{FF2B5EF4-FFF2-40B4-BE49-F238E27FC236}">
                <a16:creationId xmlns:a16="http://schemas.microsoft.com/office/drawing/2014/main" id="{100F7B2E-CE72-DB4D-9FB3-11B54FB8630D}"/>
              </a:ext>
            </a:extLst>
          </p:cNvPr>
          <p:cNvSpPr txBox="1"/>
          <p:nvPr/>
        </p:nvSpPr>
        <p:spPr>
          <a:xfrm>
            <a:off x="6517760" y="6186202"/>
            <a:ext cx="1087157" cy="369332"/>
          </a:xfrm>
          <a:prstGeom prst="rect">
            <a:avLst/>
          </a:prstGeom>
          <a:noFill/>
        </p:spPr>
        <p:txBody>
          <a:bodyPr wrap="none" rtlCol="0">
            <a:spAutoFit/>
          </a:bodyPr>
          <a:lstStyle/>
          <a:p>
            <a:r>
              <a:rPr lang="en-US" b="1" dirty="0">
                <a:solidFill>
                  <a:schemeClr val="bg1"/>
                </a:solidFill>
              </a:rPr>
              <a:t>30X ↑ LB</a:t>
            </a:r>
          </a:p>
        </p:txBody>
      </p:sp>
      <p:sp>
        <p:nvSpPr>
          <p:cNvPr id="13" name="TextBox 12">
            <a:extLst>
              <a:ext uri="{FF2B5EF4-FFF2-40B4-BE49-F238E27FC236}">
                <a16:creationId xmlns:a16="http://schemas.microsoft.com/office/drawing/2014/main" id="{937C9630-7253-6C4B-9719-5EBC682E2726}"/>
              </a:ext>
            </a:extLst>
          </p:cNvPr>
          <p:cNvSpPr txBox="1"/>
          <p:nvPr/>
        </p:nvSpPr>
        <p:spPr>
          <a:xfrm>
            <a:off x="228600" y="1729032"/>
            <a:ext cx="8814159" cy="721864"/>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Conclusion?</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Still too expensive to be commercially viable in the near future.</a:t>
            </a:r>
          </a:p>
        </p:txBody>
      </p:sp>
      <p:sp>
        <p:nvSpPr>
          <p:cNvPr id="14" name="TextBox 13">
            <a:extLst>
              <a:ext uri="{FF2B5EF4-FFF2-40B4-BE49-F238E27FC236}">
                <a16:creationId xmlns:a16="http://schemas.microsoft.com/office/drawing/2014/main" id="{5CCD5657-C929-AC4A-83D1-FF4932178256}"/>
              </a:ext>
            </a:extLst>
          </p:cNvPr>
          <p:cNvSpPr txBox="1"/>
          <p:nvPr/>
        </p:nvSpPr>
        <p:spPr>
          <a:xfrm>
            <a:off x="254951" y="2611580"/>
            <a:ext cx="8814159" cy="2753190"/>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Major challenges?</a:t>
            </a:r>
          </a:p>
          <a:p>
            <a:pPr marL="342900" indent="-342900">
              <a:lnSpc>
                <a:spcPct val="120000"/>
              </a:lnSpc>
              <a:buFont typeface="+mj-lt"/>
              <a:buAutoNum type="arabicPeriod"/>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Difficult to maintain desirable strain in large commercial grows.</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Contamination of monocultures with ‘wild’ algae and bacteria.</a:t>
            </a:r>
            <a:b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br>
            <a:endParaRPr lang="en-US" sz="1000" i="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20000"/>
              </a:lnSpc>
              <a:buFont typeface="+mj-lt"/>
              <a:buAutoNum type="arabicPeriod"/>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Low oil yields</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20000"/>
              </a:lnSpc>
              <a:buFont typeface="+mj-lt"/>
              <a:buAutoNum type="arabicPeriod"/>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High cost of harvesting algae and their oil.</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Land, water, CO</a:t>
            </a:r>
            <a:r>
              <a:rPr lang="en-US" i="1" baseline="-25000" dirty="0">
                <a:solidFill>
                  <a:prstClr val="black"/>
                </a:solidFill>
                <a:latin typeface="Verdana" panose="020B0604030504040204" pitchFamily="34" charset="0"/>
                <a:ea typeface="Verdana" panose="020B0604030504040204" pitchFamily="34" charset="0"/>
                <a:cs typeface="Verdana" panose="020B0604030504040204" pitchFamily="34" charset="0"/>
              </a:rPr>
              <a:t>2</a:t>
            </a:r>
            <a:endParaRPr lang="en-US" baseline="-25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99943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547778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 Revival and new goals</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4881529" cy="307777"/>
          </a:xfrm>
          <a:prstGeom prst="rect">
            <a:avLst/>
          </a:prstGeom>
          <a:noFill/>
        </p:spPr>
        <p:txBody>
          <a:bodyPr wrap="none" rtlCol="0">
            <a:spAutoFit/>
          </a:bodyPr>
          <a:lstStyle/>
          <a:p>
            <a:r>
              <a:rPr lang="en-GB" altLang="en-US" sz="1400" dirty="0">
                <a:hlinkClick r:id="rId2"/>
              </a:rPr>
              <a:t>https://farm-energy.extension.org/algae-for-biofuel-production/</a:t>
            </a:r>
            <a:r>
              <a:rPr lang="en-GB" altLang="en-US" sz="1400" dirty="0"/>
              <a:t> </a:t>
            </a:r>
          </a:p>
        </p:txBody>
      </p:sp>
      <p:sp>
        <p:nvSpPr>
          <p:cNvPr id="12" name="TextBox 11"/>
          <p:cNvSpPr txBox="1"/>
          <p:nvPr/>
        </p:nvSpPr>
        <p:spPr>
          <a:xfrm>
            <a:off x="202249" y="846484"/>
            <a:ext cx="8814159" cy="721864"/>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GCC and the need for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low-carbon liquid fuels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revived interest in algal biofuels in the early 2000s.</a:t>
            </a:r>
          </a:p>
        </p:txBody>
      </p:sp>
      <p:sp>
        <p:nvSpPr>
          <p:cNvPr id="4" name="TextBox 3">
            <a:extLst>
              <a:ext uri="{FF2B5EF4-FFF2-40B4-BE49-F238E27FC236}">
                <a16:creationId xmlns:a16="http://schemas.microsoft.com/office/drawing/2014/main" id="{FDDD79AF-9ECF-2B4B-974F-57170D261692}"/>
              </a:ext>
            </a:extLst>
          </p:cNvPr>
          <p:cNvSpPr txBox="1"/>
          <p:nvPr/>
        </p:nvSpPr>
        <p:spPr>
          <a:xfrm>
            <a:off x="6517761" y="3838355"/>
            <a:ext cx="1087157" cy="369332"/>
          </a:xfrm>
          <a:prstGeom prst="rect">
            <a:avLst/>
          </a:prstGeom>
          <a:noFill/>
        </p:spPr>
        <p:txBody>
          <a:bodyPr wrap="none" rtlCol="0">
            <a:spAutoFit/>
          </a:bodyPr>
          <a:lstStyle/>
          <a:p>
            <a:r>
              <a:rPr lang="en-US" b="1" dirty="0">
                <a:solidFill>
                  <a:schemeClr val="bg1"/>
                </a:solidFill>
              </a:rPr>
              <a:t>15X ↑ LB</a:t>
            </a:r>
          </a:p>
        </p:txBody>
      </p:sp>
      <p:sp>
        <p:nvSpPr>
          <p:cNvPr id="17" name="TextBox 16">
            <a:extLst>
              <a:ext uri="{FF2B5EF4-FFF2-40B4-BE49-F238E27FC236}">
                <a16:creationId xmlns:a16="http://schemas.microsoft.com/office/drawing/2014/main" id="{100F7B2E-CE72-DB4D-9FB3-11B54FB8630D}"/>
              </a:ext>
            </a:extLst>
          </p:cNvPr>
          <p:cNvSpPr txBox="1"/>
          <p:nvPr/>
        </p:nvSpPr>
        <p:spPr>
          <a:xfrm>
            <a:off x="6517760" y="6186202"/>
            <a:ext cx="1087157" cy="369332"/>
          </a:xfrm>
          <a:prstGeom prst="rect">
            <a:avLst/>
          </a:prstGeom>
          <a:noFill/>
        </p:spPr>
        <p:txBody>
          <a:bodyPr wrap="none" rtlCol="0">
            <a:spAutoFit/>
          </a:bodyPr>
          <a:lstStyle/>
          <a:p>
            <a:r>
              <a:rPr lang="en-US" b="1" dirty="0">
                <a:solidFill>
                  <a:schemeClr val="bg1"/>
                </a:solidFill>
              </a:rPr>
              <a:t>30X ↑ LB</a:t>
            </a:r>
          </a:p>
        </p:txBody>
      </p:sp>
      <p:sp>
        <p:nvSpPr>
          <p:cNvPr id="13" name="TextBox 12">
            <a:extLst>
              <a:ext uri="{FF2B5EF4-FFF2-40B4-BE49-F238E27FC236}">
                <a16:creationId xmlns:a16="http://schemas.microsoft.com/office/drawing/2014/main" id="{937C9630-7253-6C4B-9719-5EBC682E2726}"/>
              </a:ext>
            </a:extLst>
          </p:cNvPr>
          <p:cNvSpPr txBox="1"/>
          <p:nvPr/>
        </p:nvSpPr>
        <p:spPr>
          <a:xfrm>
            <a:off x="228600" y="1665234"/>
            <a:ext cx="8814159" cy="2716256"/>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Goals of new work</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Increase oil content or select high-oil strains.</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Increase growth rates.</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Create better and more robust cultivation systems.</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Develop co-products and markets to bring the cost of fuel down.</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Biorefinery approach</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Use algae in bioremediation.</a:t>
            </a: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Develop efficient algae harvesting methods.</a:t>
            </a:r>
          </a:p>
        </p:txBody>
      </p:sp>
      <p:sp>
        <p:nvSpPr>
          <p:cNvPr id="15" name="TextBox 14">
            <a:extLst>
              <a:ext uri="{FF2B5EF4-FFF2-40B4-BE49-F238E27FC236}">
                <a16:creationId xmlns:a16="http://schemas.microsoft.com/office/drawing/2014/main" id="{4AB08321-E0E7-F34B-BB37-7D468D576853}"/>
              </a:ext>
            </a:extLst>
          </p:cNvPr>
          <p:cNvSpPr txBox="1"/>
          <p:nvPr/>
        </p:nvSpPr>
        <p:spPr>
          <a:xfrm>
            <a:off x="228600" y="4469226"/>
            <a:ext cx="8814159" cy="721864"/>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Results?</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Improvements but no breakthroughs or game-changers.</a:t>
            </a:r>
          </a:p>
        </p:txBody>
      </p:sp>
      <p:sp>
        <p:nvSpPr>
          <p:cNvPr id="18" name="TextBox 17">
            <a:extLst>
              <a:ext uri="{FF2B5EF4-FFF2-40B4-BE49-F238E27FC236}">
                <a16:creationId xmlns:a16="http://schemas.microsoft.com/office/drawing/2014/main" id="{8F1AAB95-B9CD-B54E-B61F-0CE97417D246}"/>
              </a:ext>
            </a:extLst>
          </p:cNvPr>
          <p:cNvSpPr txBox="1"/>
          <p:nvPr/>
        </p:nvSpPr>
        <p:spPr>
          <a:xfrm>
            <a:off x="202249" y="5317360"/>
            <a:ext cx="8814159" cy="1054263"/>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2007:</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Diesel 		$2.00 – 3.00/gallon</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Algal oil		$10.50/gallon			…. before conversion and distribution! </a:t>
            </a:r>
          </a:p>
        </p:txBody>
      </p:sp>
    </p:spTree>
    <p:extLst>
      <p:ext uri="{BB962C8B-B14F-4D97-AF65-F5344CB8AC3E}">
        <p14:creationId xmlns:p14="http://schemas.microsoft.com/office/powerpoint/2010/main" val="1266888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2058577" cy="584775"/>
          </a:xfrm>
          <a:prstGeom prst="rect">
            <a:avLst/>
          </a:prstGeom>
          <a:noFill/>
        </p:spPr>
        <p:txBody>
          <a:bodyPr wrap="none" rtlCol="0">
            <a:spAutoFit/>
          </a:bodyPr>
          <a:lstStyle/>
          <a:p>
            <a:pPr defTabSz="914400"/>
            <a:r>
              <a:rPr lang="en-US" sz="3200" b="1" dirty="0">
                <a:solidFill>
                  <a:srgbClr val="FFFFFF"/>
                </a:solidFill>
                <a:latin typeface="Verdana" panose="020B0604030504040204" pitchFamily="34" charset="0"/>
                <a:ea typeface="Verdana" panose="020B0604030504040204" pitchFamily="34" charset="0"/>
                <a:cs typeface="Verdana" panose="020B0604030504040204" pitchFamily="34" charset="0"/>
              </a:rPr>
              <a:t>Coconut</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7" name="TextBox 16"/>
          <p:cNvSpPr txBox="1"/>
          <p:nvPr/>
        </p:nvSpPr>
        <p:spPr>
          <a:xfrm>
            <a:off x="228600" y="943502"/>
            <a:ext cx="7802852" cy="3381054"/>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Coconuts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produce about half the oil as palm nuts:</a:t>
            </a:r>
          </a:p>
          <a:p>
            <a:pPr>
              <a:lnSpc>
                <a:spcPct val="120000"/>
              </a:lnSpc>
            </a:pP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High yields of 287 gallons per acre</a:t>
            </a:r>
          </a:p>
          <a:p>
            <a:pPr marL="285750" indent="-285750">
              <a:lnSpc>
                <a:spcPct val="120000"/>
              </a:lnSpc>
              <a:buFont typeface="Arial"/>
              <a:buChar char="•"/>
            </a:pP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Third most common oil globally</a:t>
            </a:r>
          </a:p>
          <a:p>
            <a:pPr marL="285750" indent="-285750">
              <a:lnSpc>
                <a:spcPct val="120000"/>
              </a:lnSpc>
              <a:buFont typeface="Arial"/>
              <a:buChar char="•"/>
            </a:pP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meat of the coconut is shredded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&amp; pressed to separate oil and meal.</a:t>
            </a:r>
          </a:p>
          <a:p>
            <a:pPr marL="285750" indent="-285750">
              <a:lnSpc>
                <a:spcPct val="120000"/>
              </a:lnSpc>
              <a:buFont typeface="Arial"/>
              <a:buChar char="•"/>
            </a:pP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meal is used as an animal feed.</a:t>
            </a:r>
          </a:p>
        </p:txBody>
      </p:sp>
      <p:sp>
        <p:nvSpPr>
          <p:cNvPr id="13" name="TextBox 12"/>
          <p:cNvSpPr txBox="1"/>
          <p:nvPr/>
        </p:nvSpPr>
        <p:spPr>
          <a:xfrm>
            <a:off x="5588000" y="5969000"/>
            <a:ext cx="761296" cy="369332"/>
          </a:xfrm>
          <a:prstGeom prst="rect">
            <a:avLst/>
          </a:prstGeom>
          <a:noFill/>
        </p:spPr>
        <p:txBody>
          <a:bodyPr wrap="none" rtlCol="0">
            <a:spAutoFit/>
          </a:bodyPr>
          <a:lstStyle/>
          <a:p>
            <a:r>
              <a:rPr lang="en-US" dirty="0">
                <a:solidFill>
                  <a:srgbClr val="FF0000"/>
                </a:solidFill>
              </a:rPr>
              <a:t>Image</a:t>
            </a:r>
          </a:p>
        </p:txBody>
      </p:sp>
      <p:pic>
        <p:nvPicPr>
          <p:cNvPr id="3" name="Picture 2" descr="Screen Shot 2016-11-27 at 5.50.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7122" y="1411191"/>
            <a:ext cx="3930771" cy="5369956"/>
          </a:xfrm>
          <a:prstGeom prst="rect">
            <a:avLst/>
          </a:prstGeom>
        </p:spPr>
      </p:pic>
    </p:spTree>
    <p:extLst>
      <p:ext uri="{BB962C8B-B14F-4D97-AF65-F5344CB8AC3E}">
        <p14:creationId xmlns:p14="http://schemas.microsoft.com/office/powerpoint/2010/main" val="973557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412645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The algae bubble</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8016746" cy="338554"/>
          </a:xfrm>
          <a:prstGeom prst="rect">
            <a:avLst/>
          </a:prstGeom>
          <a:noFill/>
        </p:spPr>
        <p:txBody>
          <a:bodyPr wrap="none" rtlCol="0">
            <a:spAutoFit/>
          </a:bodyPr>
          <a:lstStyle/>
          <a:p>
            <a:r>
              <a:rPr lang="de-DE" sz="1600" u="sng" dirty="0">
                <a:hlinkClick r:id="rId2"/>
              </a:rPr>
              <a:t>https://www.greentechmedia.com/articles/read/lessons-from-the-great-algae-biofuel-bubble</a:t>
            </a:r>
            <a:r>
              <a:rPr lang="de-DE" sz="1600" u="sng" dirty="0"/>
              <a:t> </a:t>
            </a:r>
            <a:endParaRPr lang="en-US" sz="1600" dirty="0"/>
          </a:p>
        </p:txBody>
      </p:sp>
      <p:sp>
        <p:nvSpPr>
          <p:cNvPr id="12" name="TextBox 11"/>
          <p:cNvSpPr txBox="1"/>
          <p:nvPr/>
        </p:nvSpPr>
        <p:spPr>
          <a:xfrm>
            <a:off x="199398" y="795004"/>
            <a:ext cx="8544200" cy="3048655"/>
          </a:xfrm>
          <a:prstGeom prst="rect">
            <a:avLst/>
          </a:prstGeom>
          <a:noFill/>
        </p:spPr>
        <p:txBody>
          <a:bodyPr wrap="square" rtlCol="0">
            <a:spAutoFit/>
          </a:bodyPr>
          <a:lstStyle/>
          <a:p>
            <a:pPr>
              <a:lnSpc>
                <a:spcPct val="120000"/>
              </a:lnSpc>
            </a:pPr>
            <a:r>
              <a:rPr lang="en-US" dirty="0">
                <a:latin typeface="Verdana" panose="020B0604030504040204" pitchFamily="34" charset="0"/>
                <a:ea typeface="Verdana" panose="020B0604030504040204" pitchFamily="34" charset="0"/>
                <a:cs typeface="Verdana" panose="020B0604030504040204" pitchFamily="34" charset="0"/>
              </a:rPr>
              <a:t>“Jim Lane of Biofuels Digest authored what was possibly history's least accurate market forecast, projecting that algal biofuel capacity would reach 1 billion gallons by 2014. In 2009, </a:t>
            </a:r>
            <a:r>
              <a:rPr lang="en-US" dirty="0" err="1">
                <a:latin typeface="Verdana" panose="020B0604030504040204" pitchFamily="34" charset="0"/>
                <a:ea typeface="Verdana" panose="020B0604030504040204" pitchFamily="34" charset="0"/>
                <a:cs typeface="Verdana" panose="020B0604030504040204" pitchFamily="34" charset="0"/>
              </a:rPr>
              <a:t>Solazyme</a:t>
            </a:r>
            <a:r>
              <a:rPr lang="en-US" dirty="0">
                <a:latin typeface="Verdana" panose="020B0604030504040204" pitchFamily="34" charset="0"/>
                <a:ea typeface="Verdana" panose="020B0604030504040204" pitchFamily="34" charset="0"/>
                <a:cs typeface="Verdana" panose="020B0604030504040204" pitchFamily="34" charset="0"/>
              </a:rPr>
              <a:t> promised competitively priced fuel from algae by 2012. </a:t>
            </a:r>
            <a:r>
              <a:rPr lang="en-US" dirty="0" err="1">
                <a:latin typeface="Verdana" panose="020B0604030504040204" pitchFamily="34" charset="0"/>
                <a:ea typeface="Verdana" panose="020B0604030504040204" pitchFamily="34" charset="0"/>
                <a:cs typeface="Verdana" panose="020B0604030504040204" pitchFamily="34" charset="0"/>
              </a:rPr>
              <a:t>Algenol</a:t>
            </a:r>
            <a:r>
              <a:rPr lang="en-US" dirty="0">
                <a:latin typeface="Verdana" panose="020B0604030504040204" pitchFamily="34" charset="0"/>
                <a:ea typeface="Verdana" panose="020B0604030504040204" pitchFamily="34" charset="0"/>
                <a:cs typeface="Verdana" panose="020B0604030504040204" pitchFamily="34" charset="0"/>
              </a:rPr>
              <a:t> planned to make 100 million gallons of ethanol annually in Mexico’s Sonoran Desert by the end of 2009 and 1 billion gallons by the end of 2012 at a production rate of 10,000 gallons per acre. </a:t>
            </a:r>
            <a:r>
              <a:rPr lang="en-US" dirty="0" err="1">
                <a:latin typeface="Verdana" panose="020B0604030504040204" pitchFamily="34" charset="0"/>
                <a:ea typeface="Verdana" panose="020B0604030504040204" pitchFamily="34" charset="0"/>
                <a:cs typeface="Verdana" panose="020B0604030504040204" pitchFamily="34" charset="0"/>
              </a:rPr>
              <a:t>PetroSun</a:t>
            </a:r>
            <a:r>
              <a:rPr lang="en-US" dirty="0">
                <a:latin typeface="Verdana" panose="020B0604030504040204" pitchFamily="34" charset="0"/>
                <a:ea typeface="Verdana" panose="020B0604030504040204" pitchFamily="34" charset="0"/>
                <a:cs typeface="Verdana" panose="020B0604030504040204" pitchFamily="34" charset="0"/>
              </a:rPr>
              <a:t> looked to develop an algae farm network of 1,100 acres of saltwater ponds that could produce 4.4 million gallons of algal oil and 110 million pounds of biomass per year.”</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3B9217C5-8984-BB48-9A7D-D31F4531A5DA}"/>
              </a:ext>
            </a:extLst>
          </p:cNvPr>
          <p:cNvSpPr txBox="1"/>
          <p:nvPr/>
        </p:nvSpPr>
        <p:spPr>
          <a:xfrm>
            <a:off x="199398" y="4130298"/>
            <a:ext cx="8544200" cy="923330"/>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2005 – 2012:</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Dozens of companies trying to make algae biodiesel work</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Funding from ARRA following the recession of 2007-2008</a:t>
            </a:r>
          </a:p>
        </p:txBody>
      </p:sp>
    </p:spTree>
    <p:extLst>
      <p:ext uri="{BB962C8B-B14F-4D97-AF65-F5344CB8AC3E}">
        <p14:creationId xmlns:p14="http://schemas.microsoft.com/office/powerpoint/2010/main" val="3097417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530626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Bubbles tend to burst</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204812"/>
            <a:ext cx="8016746" cy="584775"/>
          </a:xfrm>
          <a:prstGeom prst="rect">
            <a:avLst/>
          </a:prstGeom>
          <a:noFill/>
        </p:spPr>
        <p:txBody>
          <a:bodyPr wrap="none" rtlCol="0">
            <a:spAutoFit/>
          </a:bodyPr>
          <a:lstStyle/>
          <a:p>
            <a:r>
              <a:rPr lang="en-US" sz="1600" u="sng" dirty="0">
                <a:hlinkClick r:id="rId2"/>
              </a:rPr>
              <a:t>https://www.forbes.com/sites/rrapier/2018/10/22/an-algal-biofuel-obituary/#64e930b76fb4</a:t>
            </a:r>
            <a:endParaRPr lang="en-US" sz="1600" u="sng" dirty="0"/>
          </a:p>
          <a:p>
            <a:r>
              <a:rPr lang="de-DE" sz="1600" u="sng" dirty="0">
                <a:hlinkClick r:id="rId3"/>
              </a:rPr>
              <a:t>https://www.greentechmedia.com/articles/read/lessons-from-the-great-algae-biofuel-bubble</a:t>
            </a:r>
            <a:r>
              <a:rPr lang="en-US" sz="1600" dirty="0"/>
              <a:t> </a:t>
            </a:r>
          </a:p>
        </p:txBody>
      </p:sp>
      <p:sp>
        <p:nvSpPr>
          <p:cNvPr id="12" name="TextBox 11"/>
          <p:cNvSpPr txBox="1"/>
          <p:nvPr/>
        </p:nvSpPr>
        <p:spPr>
          <a:xfrm>
            <a:off x="199398" y="850424"/>
            <a:ext cx="8544200" cy="1200329"/>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 “During the advanced biofuel craze of the past decade, many companies made claims that weren't remotely credible. A long list of companies claimed they could economically convert biomass like straw or wood chips into fuel for around a dollar a gallon.”</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3B9217C5-8984-BB48-9A7D-D31F4531A5DA}"/>
              </a:ext>
            </a:extLst>
          </p:cNvPr>
          <p:cNvSpPr txBox="1"/>
          <p:nvPr/>
        </p:nvSpPr>
        <p:spPr>
          <a:xfrm>
            <a:off x="199398" y="2370769"/>
            <a:ext cx="8544200" cy="1200329"/>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“Investors and taxpayers funded many ventures that were destined to fail. Technologies that were abandoned decades ago because the economics weren't viable were revived and received government funding to once again prove that the economics aren't viable.”</a:t>
            </a:r>
          </a:p>
        </p:txBody>
      </p:sp>
      <p:sp>
        <p:nvSpPr>
          <p:cNvPr id="13" name="TextBox 12">
            <a:extLst>
              <a:ext uri="{FF2B5EF4-FFF2-40B4-BE49-F238E27FC236}">
                <a16:creationId xmlns:a16="http://schemas.microsoft.com/office/drawing/2014/main" id="{41835751-D088-254B-AD5C-7D70510DA84C}"/>
              </a:ext>
            </a:extLst>
          </p:cNvPr>
          <p:cNvSpPr txBox="1"/>
          <p:nvPr/>
        </p:nvSpPr>
        <p:spPr>
          <a:xfrm>
            <a:off x="227108" y="3902769"/>
            <a:ext cx="8544200" cy="2031325"/>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Take homes </a:t>
            </a:r>
            <a:r>
              <a:rPr lang="en-US" b="1">
                <a:latin typeface="Verdana" panose="020B0604030504040204" pitchFamily="34" charset="0"/>
                <a:ea typeface="Verdana" panose="020B0604030504040204" pitchFamily="34" charset="0"/>
                <a:cs typeface="Verdana" panose="020B0604030504040204" pitchFamily="34" charset="0"/>
              </a:rPr>
              <a:t>messages:</a:t>
            </a: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(1) Entrepreneurs can have tunnel vision.</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(2) VC herd mentality doesn’t produce results.</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(3) Physics and thermodynamics are fairly important in energy </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      applications</a:t>
            </a:r>
          </a:p>
        </p:txBody>
      </p:sp>
    </p:spTree>
    <p:extLst>
      <p:ext uri="{BB962C8B-B14F-4D97-AF65-F5344CB8AC3E}">
        <p14:creationId xmlns:p14="http://schemas.microsoft.com/office/powerpoint/2010/main" val="16673436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462498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Who was involved?</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8016746" cy="338554"/>
          </a:xfrm>
          <a:prstGeom prst="rect">
            <a:avLst/>
          </a:prstGeom>
          <a:noFill/>
        </p:spPr>
        <p:txBody>
          <a:bodyPr wrap="none" rtlCol="0">
            <a:spAutoFit/>
          </a:bodyPr>
          <a:lstStyle/>
          <a:p>
            <a:r>
              <a:rPr lang="de-DE" sz="1600" u="sng" dirty="0">
                <a:hlinkClick r:id="rId2"/>
              </a:rPr>
              <a:t>https://www.greentechmedia.com/articles/read/lessons-from-the-great-algae-biofuel-bubble</a:t>
            </a:r>
            <a:r>
              <a:rPr lang="de-DE" sz="1600" u="sng" dirty="0"/>
              <a:t> </a:t>
            </a:r>
            <a:endParaRPr lang="en-US" sz="1600" dirty="0"/>
          </a:p>
        </p:txBody>
      </p:sp>
      <p:sp>
        <p:nvSpPr>
          <p:cNvPr id="12" name="TextBox 11"/>
          <p:cNvSpPr txBox="1"/>
          <p:nvPr/>
        </p:nvSpPr>
        <p:spPr>
          <a:xfrm>
            <a:off x="199398" y="795004"/>
            <a:ext cx="8544200" cy="5707845"/>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Algae Floating Systems</a:t>
            </a:r>
          </a:p>
          <a:p>
            <a:pPr marL="285750" indent="-285750">
              <a:lnSpc>
                <a:spcPct val="120000"/>
              </a:lnSpc>
              <a:buFont typeface="Arial" panose="020B0604020202020204" pitchFamily="34" charset="0"/>
              <a:buChar char="•"/>
            </a:pPr>
            <a:r>
              <a:rPr lang="en-US" dirty="0" err="1">
                <a:latin typeface="Verdana" panose="020B0604030504040204" pitchFamily="34" charset="0"/>
                <a:ea typeface="Verdana" panose="020B0604030504040204" pitchFamily="34" charset="0"/>
                <a:cs typeface="Verdana" panose="020B0604030504040204" pitchFamily="34" charset="0"/>
              </a:rPr>
              <a:t>Algenol</a:t>
            </a: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Algae Tec</a:t>
            </a:r>
          </a:p>
          <a:p>
            <a:pPr marL="285750" indent="-285750">
              <a:lnSpc>
                <a:spcPct val="120000"/>
              </a:lnSpc>
              <a:buFont typeface="Arial" panose="020B0604020202020204" pitchFamily="34" charset="0"/>
              <a:buChar char="•"/>
            </a:pPr>
            <a:r>
              <a:rPr lang="en-US" dirty="0" err="1">
                <a:latin typeface="Verdana" panose="020B0604030504040204" pitchFamily="34" charset="0"/>
                <a:ea typeface="Verdana" panose="020B0604030504040204" pitchFamily="34" charset="0"/>
                <a:cs typeface="Verdana" panose="020B0604030504040204" pitchFamily="34" charset="0"/>
              </a:rPr>
              <a:t>Algix</a:t>
            </a: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panose="020B0604020202020204" pitchFamily="34" charset="0"/>
              <a:buChar char="•"/>
            </a:pPr>
            <a:r>
              <a:rPr lang="en-US" dirty="0" err="1">
                <a:latin typeface="Verdana" panose="020B0604030504040204" pitchFamily="34" charset="0"/>
                <a:ea typeface="Verdana" panose="020B0604030504040204" pitchFamily="34" charset="0"/>
                <a:cs typeface="Verdana" panose="020B0604030504040204" pitchFamily="34" charset="0"/>
              </a:rPr>
              <a:t>AlgaeLink</a:t>
            </a: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Alga Technologies</a:t>
            </a:r>
          </a:p>
          <a:p>
            <a:pPr marL="285750" indent="-285750">
              <a:lnSpc>
                <a:spcPct val="120000"/>
              </a:lnSpc>
              <a:buFont typeface="Arial" panose="020B0604020202020204" pitchFamily="34" charset="0"/>
              <a:buChar char="•"/>
            </a:pPr>
            <a:r>
              <a:rPr lang="en-US" dirty="0" err="1">
                <a:latin typeface="Verdana" panose="020B0604030504040204" pitchFamily="34" charset="0"/>
                <a:ea typeface="Verdana" panose="020B0604030504040204" pitchFamily="34" charset="0"/>
                <a:cs typeface="Verdana" panose="020B0604030504040204" pitchFamily="34" charset="0"/>
              </a:rPr>
              <a:t>Aquaflow</a:t>
            </a: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Aurora Biofuels</a:t>
            </a:r>
          </a:p>
          <a:p>
            <a:pPr marL="285750" indent="-285750">
              <a:lnSpc>
                <a:spcPct val="120000"/>
              </a:lnSpc>
              <a:buFont typeface="Arial" panose="020B0604020202020204" pitchFamily="34" charset="0"/>
              <a:buChar char="•"/>
            </a:pPr>
            <a:r>
              <a:rPr lang="en-US" dirty="0" err="1">
                <a:latin typeface="Verdana" panose="020B0604030504040204" pitchFamily="34" charset="0"/>
                <a:ea typeface="Verdana" panose="020B0604030504040204" pitchFamily="34" charset="0"/>
                <a:cs typeface="Verdana" panose="020B0604030504040204" pitchFamily="34" charset="0"/>
              </a:rPr>
              <a:t>Cellana</a:t>
            </a: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Global Algae Innovations</a:t>
            </a:r>
          </a:p>
          <a:p>
            <a:pPr marL="285750" indent="-285750">
              <a:lnSpc>
                <a:spcPct val="120000"/>
              </a:lnSpc>
              <a:buFont typeface="Arial" panose="020B0604020202020204" pitchFamily="34" charset="0"/>
              <a:buChar char="•"/>
            </a:pPr>
            <a:r>
              <a:rPr lang="en-US" dirty="0" err="1">
                <a:latin typeface="Verdana" panose="020B0604030504040204" pitchFamily="34" charset="0"/>
                <a:ea typeface="Verdana" panose="020B0604030504040204" pitchFamily="34" charset="0"/>
                <a:cs typeface="Verdana" panose="020B0604030504040204" pitchFamily="34" charset="0"/>
              </a:rPr>
              <a:t>GreenFuel</a:t>
            </a:r>
            <a:r>
              <a:rPr lang="en-US" dirty="0">
                <a:latin typeface="Verdana" panose="020B0604030504040204" pitchFamily="34" charset="0"/>
                <a:ea typeface="Verdana" panose="020B0604030504040204" pitchFamily="34" charset="0"/>
                <a:cs typeface="Verdana" panose="020B0604030504040204" pitchFamily="34" charset="0"/>
              </a:rPr>
              <a:t> Technologies</a:t>
            </a:r>
          </a:p>
          <a:p>
            <a:pPr marL="285750" indent="-285750">
              <a:lnSpc>
                <a:spcPct val="120000"/>
              </a:lnSpc>
              <a:buFont typeface="Arial" panose="020B0604020202020204" pitchFamily="34" charset="0"/>
              <a:buChar char="•"/>
            </a:pPr>
            <a:r>
              <a:rPr lang="en-US" dirty="0" err="1">
                <a:latin typeface="Verdana" panose="020B0604030504040204" pitchFamily="34" charset="0"/>
                <a:ea typeface="Verdana" panose="020B0604030504040204" pitchFamily="34" charset="0"/>
                <a:cs typeface="Verdana" panose="020B0604030504040204" pitchFamily="34" charset="0"/>
              </a:rPr>
              <a:t>Heliae</a:t>
            </a: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panose="020B0604020202020204" pitchFamily="34" charset="0"/>
              <a:buChar char="•"/>
            </a:pPr>
            <a:r>
              <a:rPr lang="en-US" dirty="0" err="1">
                <a:latin typeface="Verdana" panose="020B0604030504040204" pitchFamily="34" charset="0"/>
                <a:ea typeface="Verdana" panose="020B0604030504040204" pitchFamily="34" charset="0"/>
                <a:cs typeface="Verdana" panose="020B0604030504040204" pitchFamily="34" charset="0"/>
              </a:rPr>
              <a:t>LiveFuels</a:t>
            </a: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panose="020B0604020202020204" pitchFamily="34" charset="0"/>
              <a:buChar char="•"/>
            </a:pPr>
            <a:r>
              <a:rPr lang="en-US" dirty="0" err="1">
                <a:latin typeface="Verdana" panose="020B0604030504040204" pitchFamily="34" charset="0"/>
                <a:ea typeface="Verdana" panose="020B0604030504040204" pitchFamily="34" charset="0"/>
                <a:cs typeface="Verdana" panose="020B0604030504040204" pitchFamily="34" charset="0"/>
              </a:rPr>
              <a:t>OriginOil</a:t>
            </a:r>
            <a:r>
              <a:rPr lang="en-US" dirty="0">
                <a:latin typeface="Verdana" panose="020B0604030504040204" pitchFamily="34" charset="0"/>
                <a:ea typeface="Verdana" panose="020B0604030504040204" pitchFamily="34" charset="0"/>
                <a:cs typeface="Verdana" panose="020B0604030504040204" pitchFamily="34" charset="0"/>
              </a:rPr>
              <a:t> </a:t>
            </a:r>
          </a:p>
          <a:p>
            <a:pPr marL="285750" indent="-285750">
              <a:lnSpc>
                <a:spcPct val="120000"/>
              </a:lnSpc>
              <a:buFont typeface="Arial" panose="020B0604020202020204" pitchFamily="34" charset="0"/>
              <a:buChar char="•"/>
            </a:pPr>
            <a:r>
              <a:rPr lang="en-US" dirty="0" err="1">
                <a:latin typeface="Verdana" panose="020B0604030504040204" pitchFamily="34" charset="0"/>
                <a:ea typeface="Verdana" panose="020B0604030504040204" pitchFamily="34" charset="0"/>
                <a:cs typeface="Verdana" panose="020B0604030504040204" pitchFamily="34" charset="0"/>
              </a:rPr>
              <a:t>PetroAlgae</a:t>
            </a: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panose="020B0604020202020204" pitchFamily="34" charset="0"/>
              <a:buChar char="•"/>
            </a:pPr>
            <a:r>
              <a:rPr lang="en-US" dirty="0" err="1">
                <a:latin typeface="Verdana" panose="020B0604030504040204" pitchFamily="34" charset="0"/>
                <a:ea typeface="Verdana" panose="020B0604030504040204" pitchFamily="34" charset="0"/>
                <a:cs typeface="Verdana" panose="020B0604030504040204" pitchFamily="34" charset="0"/>
              </a:rPr>
              <a:t>Phycal</a:t>
            </a:r>
            <a:r>
              <a:rPr lang="en-US" dirty="0">
                <a:latin typeface="Verdana" panose="020B0604030504040204" pitchFamily="34" charset="0"/>
                <a:ea typeface="Verdana" panose="020B0604030504040204" pitchFamily="34" charset="0"/>
                <a:cs typeface="Verdana" panose="020B0604030504040204" pitchFamily="34" charset="0"/>
              </a:rPr>
              <a:t> </a:t>
            </a:r>
          </a:p>
          <a:p>
            <a:pPr marL="285750" indent="-285750">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Pond Technologies</a:t>
            </a:r>
          </a:p>
        </p:txBody>
      </p:sp>
      <p:sp>
        <p:nvSpPr>
          <p:cNvPr id="13" name="TextBox 12">
            <a:extLst>
              <a:ext uri="{FF2B5EF4-FFF2-40B4-BE49-F238E27FC236}">
                <a16:creationId xmlns:a16="http://schemas.microsoft.com/office/drawing/2014/main" id="{61048B4A-C129-DA4D-BFAE-67B341D6E8E5}"/>
              </a:ext>
            </a:extLst>
          </p:cNvPr>
          <p:cNvSpPr txBox="1"/>
          <p:nvPr/>
        </p:nvSpPr>
        <p:spPr>
          <a:xfrm>
            <a:off x="3629893" y="4087904"/>
            <a:ext cx="8544200" cy="2383858"/>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Renewable Algal Energy</a:t>
            </a:r>
          </a:p>
          <a:p>
            <a:pPr marL="285750" indent="-285750">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Sapphire Energy</a:t>
            </a:r>
          </a:p>
          <a:p>
            <a:pPr marL="285750" indent="-285750">
              <a:lnSpc>
                <a:spcPct val="120000"/>
              </a:lnSpc>
              <a:buFont typeface="Arial" panose="020B0604020202020204" pitchFamily="34" charset="0"/>
              <a:buChar char="•"/>
            </a:pPr>
            <a:r>
              <a:rPr lang="en-US" dirty="0" err="1">
                <a:latin typeface="Verdana" panose="020B0604030504040204" pitchFamily="34" charset="0"/>
                <a:ea typeface="Verdana" panose="020B0604030504040204" pitchFamily="34" charset="0"/>
                <a:cs typeface="Verdana" panose="020B0604030504040204" pitchFamily="34" charset="0"/>
              </a:rPr>
              <a:t>Seambiotic</a:t>
            </a:r>
            <a:r>
              <a:rPr lang="en-US" dirty="0">
                <a:latin typeface="Verdana" panose="020B0604030504040204" pitchFamily="34" charset="0"/>
                <a:ea typeface="Verdana" panose="020B0604030504040204" pitchFamily="34" charset="0"/>
                <a:cs typeface="Verdana" panose="020B0604030504040204" pitchFamily="34" charset="0"/>
              </a:rPr>
              <a:t> </a:t>
            </a:r>
          </a:p>
          <a:p>
            <a:pPr marL="285750" indent="-285750">
              <a:lnSpc>
                <a:spcPct val="120000"/>
              </a:lnSpc>
              <a:buFont typeface="Arial" panose="020B0604020202020204" pitchFamily="34" charset="0"/>
              <a:buChar char="•"/>
            </a:pPr>
            <a:r>
              <a:rPr lang="en-US" dirty="0" err="1">
                <a:latin typeface="Verdana" panose="020B0604030504040204" pitchFamily="34" charset="0"/>
                <a:ea typeface="Verdana" panose="020B0604030504040204" pitchFamily="34" charset="0"/>
                <a:cs typeface="Verdana" panose="020B0604030504040204" pitchFamily="34" charset="0"/>
              </a:rPr>
              <a:t>Solix</a:t>
            </a: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Synthetic Genomics</a:t>
            </a:r>
          </a:p>
          <a:p>
            <a:pPr marL="285750" indent="-285750">
              <a:lnSpc>
                <a:spcPct val="120000"/>
              </a:lnSpc>
              <a:buFont typeface="Arial" panose="020B0604020202020204" pitchFamily="34" charset="0"/>
              <a:buChar char="•"/>
            </a:pPr>
            <a:r>
              <a:rPr lang="en-US" dirty="0" err="1">
                <a:latin typeface="Verdana" panose="020B0604030504040204" pitchFamily="34" charset="0"/>
                <a:ea typeface="Verdana" panose="020B0604030504040204" pitchFamily="34" charset="0"/>
                <a:cs typeface="Verdana" panose="020B0604030504040204" pitchFamily="34" charset="0"/>
              </a:rPr>
              <a:t>TerraVia</a:t>
            </a:r>
            <a:r>
              <a:rPr lang="en-US" dirty="0">
                <a:latin typeface="Verdana" panose="020B0604030504040204" pitchFamily="34" charset="0"/>
                <a:ea typeface="Verdana" panose="020B0604030504040204" pitchFamily="34" charset="0"/>
                <a:cs typeface="Verdana" panose="020B0604030504040204" pitchFamily="34" charset="0"/>
              </a:rPr>
              <a:t> (formerly </a:t>
            </a:r>
            <a:r>
              <a:rPr lang="en-US" dirty="0" err="1">
                <a:latin typeface="Verdana" panose="020B0604030504040204" pitchFamily="34" charset="0"/>
                <a:ea typeface="Verdana" panose="020B0604030504040204" pitchFamily="34" charset="0"/>
                <a:cs typeface="Verdana" panose="020B0604030504040204" pitchFamily="34" charset="0"/>
              </a:rPr>
              <a:t>Solazyme</a:t>
            </a:r>
            <a:r>
              <a:rPr lang="en-US" dirty="0">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XL Renewables</a:t>
            </a:r>
          </a:p>
        </p:txBody>
      </p:sp>
      <p:sp>
        <p:nvSpPr>
          <p:cNvPr id="3" name="TextBox 2">
            <a:extLst>
              <a:ext uri="{FF2B5EF4-FFF2-40B4-BE49-F238E27FC236}">
                <a16:creationId xmlns:a16="http://schemas.microsoft.com/office/drawing/2014/main" id="{820D38E0-6269-1844-B43D-6925A80F7C9B}"/>
              </a:ext>
            </a:extLst>
          </p:cNvPr>
          <p:cNvSpPr txBox="1"/>
          <p:nvPr/>
        </p:nvSpPr>
        <p:spPr>
          <a:xfrm>
            <a:off x="3764916" y="1427019"/>
            <a:ext cx="4880320" cy="923330"/>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Along with boatload of universities</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One could argue that universities should be the home of R&amp;D</a:t>
            </a:r>
          </a:p>
        </p:txBody>
      </p:sp>
    </p:spTree>
    <p:extLst>
      <p:ext uri="{BB962C8B-B14F-4D97-AF65-F5344CB8AC3E}">
        <p14:creationId xmlns:p14="http://schemas.microsoft.com/office/powerpoint/2010/main" val="17067253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433484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The way forward?</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426487"/>
            <a:ext cx="7530267" cy="369332"/>
          </a:xfrm>
          <a:prstGeom prst="rect">
            <a:avLst/>
          </a:prstGeom>
          <a:noFill/>
        </p:spPr>
        <p:txBody>
          <a:bodyPr wrap="none" rtlCol="0">
            <a:spAutoFit/>
          </a:bodyPr>
          <a:lstStyle/>
          <a:p>
            <a:r>
              <a:rPr lang="en-US" dirty="0"/>
              <a:t> </a:t>
            </a:r>
            <a:r>
              <a:rPr lang="en-US" u="sng" dirty="0">
                <a:hlinkClick r:id="rId2"/>
              </a:rPr>
              <a:t>https://www.weforum.org/agenda/2016/05/why-are-algal-biofuels-in-decline</a:t>
            </a:r>
            <a:endParaRPr lang="en-US" sz="1600" dirty="0"/>
          </a:p>
        </p:txBody>
      </p:sp>
      <p:sp>
        <p:nvSpPr>
          <p:cNvPr id="12" name="TextBox 11"/>
          <p:cNvSpPr txBox="1"/>
          <p:nvPr/>
        </p:nvSpPr>
        <p:spPr>
          <a:xfrm>
            <a:off x="199398" y="795004"/>
            <a:ext cx="8544200" cy="1054263"/>
          </a:xfrm>
          <a:prstGeom prst="rect">
            <a:avLst/>
          </a:prstGeom>
          <a:noFill/>
        </p:spPr>
        <p:txBody>
          <a:bodyPr wrap="square" rtlCol="0">
            <a:spAutoFit/>
          </a:bodyPr>
          <a:lstStyle/>
          <a:p>
            <a:pPr>
              <a:lnSpc>
                <a:spcPct val="120000"/>
              </a:lnSpc>
            </a:pPr>
            <a:r>
              <a:rPr lang="en-US" dirty="0">
                <a:latin typeface="Verdana" panose="020B0604030504040204" pitchFamily="34" charset="0"/>
                <a:ea typeface="Verdana" panose="020B0604030504040204" pitchFamily="34" charset="0"/>
                <a:cs typeface="Verdana" panose="020B0604030504040204" pitchFamily="34" charset="0"/>
              </a:rPr>
              <a:t>The </a:t>
            </a:r>
            <a:r>
              <a:rPr lang="en-US" b="1" dirty="0">
                <a:latin typeface="Verdana" panose="020B0604030504040204" pitchFamily="34" charset="0"/>
                <a:ea typeface="Verdana" panose="020B0604030504040204" pitchFamily="34" charset="0"/>
                <a:cs typeface="Verdana" panose="020B0604030504040204" pitchFamily="34" charset="0"/>
              </a:rPr>
              <a:t>biorefinery model</a:t>
            </a:r>
            <a:r>
              <a:rPr lang="en-US" dirty="0">
                <a:latin typeface="Verdana" panose="020B0604030504040204" pitchFamily="34" charset="0"/>
                <a:ea typeface="Verdana" panose="020B0604030504040204" pitchFamily="34" charset="0"/>
                <a:cs typeface="Verdana" panose="020B0604030504040204" pitchFamily="34" charset="0"/>
              </a:rPr>
              <a:t>, using all co-products to lower costs, is the only potential way forward for algal biofuels and perhaps most forms of bioenergy.</a:t>
            </a:r>
          </a:p>
        </p:txBody>
      </p:sp>
      <p:sp>
        <p:nvSpPr>
          <p:cNvPr id="14" name="TextBox 13">
            <a:extLst>
              <a:ext uri="{FF2B5EF4-FFF2-40B4-BE49-F238E27FC236}">
                <a16:creationId xmlns:a16="http://schemas.microsoft.com/office/drawing/2014/main" id="{DB8D5426-D642-B94C-A9D6-2E0A770E500B}"/>
              </a:ext>
            </a:extLst>
          </p:cNvPr>
          <p:cNvSpPr txBox="1"/>
          <p:nvPr/>
        </p:nvSpPr>
        <p:spPr>
          <a:xfrm>
            <a:off x="228600" y="2166604"/>
            <a:ext cx="8544200" cy="3381054"/>
          </a:xfrm>
          <a:prstGeom prst="rect">
            <a:avLst/>
          </a:prstGeom>
          <a:noFill/>
        </p:spPr>
        <p:txBody>
          <a:bodyPr wrap="square" rtlCol="0">
            <a:spAutoFit/>
          </a:bodyPr>
          <a:lstStyle/>
          <a:p>
            <a:pPr>
              <a:lnSpc>
                <a:spcPct val="120000"/>
              </a:lnSpc>
            </a:pPr>
            <a:r>
              <a:rPr lang="en-US" dirty="0">
                <a:latin typeface="Verdana" panose="020B0604030504040204" pitchFamily="34" charset="0"/>
                <a:ea typeface="Verdana" panose="020B0604030504040204" pitchFamily="34" charset="0"/>
                <a:cs typeface="Verdana" panose="020B0604030504040204" pitchFamily="34" charset="0"/>
              </a:rPr>
              <a:t>“To make this model cost-effective and sustainable, we would need to use waste sources of heat, carbon dioxide and nutrients to grow the algae. These are widely available from power plants, factories and water treatment plants and so could reduce some of the costs of growing algae. After making algal fuel, you’re left with lots of proteins, carbohydrates and other molecules. These can be converted into the kinds of products mentioned above, or used to produce biogas (another fuel source). This biogas can be sold or used at the biorefinery to produce heat for the algae, closing the loop and making the whole process more efficient.”</a:t>
            </a:r>
          </a:p>
        </p:txBody>
      </p:sp>
    </p:spTree>
    <p:extLst>
      <p:ext uri="{BB962C8B-B14F-4D97-AF65-F5344CB8AC3E}">
        <p14:creationId xmlns:p14="http://schemas.microsoft.com/office/powerpoint/2010/main" val="1883968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6" name="TextBox 5"/>
          <p:cNvSpPr txBox="1"/>
          <p:nvPr/>
        </p:nvSpPr>
        <p:spPr>
          <a:xfrm>
            <a:off x="425618" y="2622994"/>
            <a:ext cx="8351493" cy="707886"/>
          </a:xfrm>
          <a:prstGeom prst="rect">
            <a:avLst/>
          </a:prstGeom>
          <a:noFill/>
        </p:spPr>
        <p:txBody>
          <a:bodyPr wrap="square" rtlCol="0">
            <a:spAutoFit/>
          </a:bodyPr>
          <a:lstStyle/>
          <a:p>
            <a:pPr algn="ctr"/>
            <a:r>
              <a:rPr lang="en-US" sz="4000" b="1" i="1" dirty="0">
                <a:solidFill>
                  <a:prstClr val="black"/>
                </a:solidFill>
                <a:latin typeface="Avenir Black"/>
                <a:cs typeface="Avenir Black"/>
              </a:rPr>
              <a:t>7.5: </a:t>
            </a:r>
            <a:r>
              <a:rPr lang="en-US" sz="4000" b="1" i="1" dirty="0" err="1">
                <a:solidFill>
                  <a:prstClr val="black"/>
                </a:solidFill>
                <a:latin typeface="Avenir Black"/>
                <a:cs typeface="Avenir Black"/>
              </a:rPr>
              <a:t>Transesterifiction</a:t>
            </a:r>
            <a:endParaRPr lang="en-US" sz="4000" b="1" i="1" dirty="0">
              <a:solidFill>
                <a:prstClr val="black"/>
              </a:solidFill>
              <a:latin typeface="Avenir Black"/>
              <a:cs typeface="Avenir Black"/>
            </a:endParaRPr>
          </a:p>
        </p:txBody>
      </p:sp>
      <p:grpSp>
        <p:nvGrpSpPr>
          <p:cNvPr id="7" name="Group 6"/>
          <p:cNvGrpSpPr/>
          <p:nvPr/>
        </p:nvGrpSpPr>
        <p:grpSpPr>
          <a:xfrm>
            <a:off x="8098116" y="14530"/>
            <a:ext cx="830994" cy="634504"/>
            <a:chOff x="2066934" y="1319924"/>
            <a:chExt cx="3038142" cy="2464745"/>
          </a:xfrm>
        </p:grpSpPr>
        <p:sp>
          <p:nvSpPr>
            <p:cNvPr id="8" name="Oval 7"/>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ardrop 8"/>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59784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4044697" cy="584775"/>
          </a:xfrm>
          <a:prstGeom prst="rect">
            <a:avLst/>
          </a:prstGeom>
          <a:noFill/>
        </p:spPr>
        <p:txBody>
          <a:bodyPr wrap="none" rtlCol="0">
            <a:spAutoFit/>
          </a:bodyPr>
          <a:lstStyle/>
          <a:p>
            <a:pPr defTabSz="914400"/>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Preparing the oil</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2113717" cy="307777"/>
          </a:xfrm>
          <a:prstGeom prst="rect">
            <a:avLst/>
          </a:prstGeom>
          <a:noFill/>
        </p:spPr>
        <p:txBody>
          <a:bodyPr wrap="none" rtlCol="0">
            <a:spAutoFit/>
          </a:bodyPr>
          <a:lstStyle/>
          <a:p>
            <a:r>
              <a:rPr lang="en-US" sz="1400" dirty="0" err="1">
                <a:sym typeface="Wingdings"/>
              </a:rPr>
              <a:t>Pahl</a:t>
            </a:r>
            <a:r>
              <a:rPr lang="en-US" sz="1400" dirty="0">
                <a:sym typeface="Wingdings"/>
              </a:rPr>
              <a:t> (2005); </a:t>
            </a:r>
            <a:r>
              <a:rPr lang="en-US" sz="1400" dirty="0" err="1">
                <a:sym typeface="Wingdings"/>
              </a:rPr>
              <a:t>Dahiya</a:t>
            </a:r>
            <a:r>
              <a:rPr lang="en-US" sz="1400" dirty="0">
                <a:sym typeface="Wingdings"/>
              </a:rPr>
              <a:t> (2015)</a:t>
            </a:r>
            <a:endParaRPr lang="en-US" sz="1400" dirty="0"/>
          </a:p>
        </p:txBody>
      </p:sp>
      <p:sp>
        <p:nvSpPr>
          <p:cNvPr id="12" name="TextBox 11"/>
          <p:cNvSpPr txBox="1"/>
          <p:nvPr/>
        </p:nvSpPr>
        <p:spPr>
          <a:xfrm>
            <a:off x="202250" y="816113"/>
            <a:ext cx="8544200" cy="747897"/>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Crude vegetable oil may contain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phospholipids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and crude oils and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UFO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often contain significant levels of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free fatty acids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sp>
        <p:nvSpPr>
          <p:cNvPr id="17" name="TextBox 16"/>
          <p:cNvSpPr txBox="1"/>
          <p:nvPr/>
        </p:nvSpPr>
        <p:spPr>
          <a:xfrm>
            <a:off x="228600" y="2194469"/>
            <a:ext cx="8544200" cy="389466"/>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Degumming</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is a process used to remove phospholipids.</a:t>
            </a:r>
          </a:p>
        </p:txBody>
      </p:sp>
      <p:sp>
        <p:nvSpPr>
          <p:cNvPr id="18" name="TextBox 17"/>
          <p:cNvSpPr txBox="1"/>
          <p:nvPr/>
        </p:nvSpPr>
        <p:spPr>
          <a:xfrm>
            <a:off x="230472" y="1714560"/>
            <a:ext cx="8544200" cy="389466"/>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Dewatering</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settles the oil and draws off any contaminating water.</a:t>
            </a:r>
          </a:p>
        </p:txBody>
      </p:sp>
      <p:sp>
        <p:nvSpPr>
          <p:cNvPr id="19" name="TextBox 18"/>
          <p:cNvSpPr txBox="1"/>
          <p:nvPr/>
        </p:nvSpPr>
        <p:spPr>
          <a:xfrm>
            <a:off x="230472" y="3916632"/>
            <a:ext cx="8544200" cy="1745093"/>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Refining</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is a process used to remove free fatty acids.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High levels of FFA will create soaps when converted by base-catalyzed </a:t>
            </a: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transesterification</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Caustic stripping adds a base to the feedstock, creates soaps &amp; then removes them by centrifugation or water extraction.</a:t>
            </a:r>
          </a:p>
        </p:txBody>
      </p:sp>
    </p:spTree>
    <p:extLst>
      <p:ext uri="{BB962C8B-B14F-4D97-AF65-F5344CB8AC3E}">
        <p14:creationId xmlns:p14="http://schemas.microsoft.com/office/powerpoint/2010/main" val="162606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697498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Batch or continuous process?</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2" name="TextBox 11"/>
          <p:cNvSpPr txBox="1"/>
          <p:nvPr/>
        </p:nvSpPr>
        <p:spPr>
          <a:xfrm>
            <a:off x="202250" y="692543"/>
            <a:ext cx="8544200" cy="747897"/>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Biodiesel </a:t>
            </a: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transesterification</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can be done at a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variety of scales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anything from kitchen blender to massive industrial plants.</a:t>
            </a:r>
          </a:p>
        </p:txBody>
      </p:sp>
      <p:sp>
        <p:nvSpPr>
          <p:cNvPr id="13" name="TextBox 12"/>
          <p:cNvSpPr txBox="1"/>
          <p:nvPr/>
        </p:nvSpPr>
        <p:spPr>
          <a:xfrm>
            <a:off x="228600" y="1592840"/>
            <a:ext cx="8544200" cy="1412694"/>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Small-scale conversion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is usually done using a batch process: a given volume of oil is converted to biodiesel. </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 single container is used for the entire process.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To make more, start a new batch.</a:t>
            </a:r>
          </a:p>
        </p:txBody>
      </p:sp>
      <p:sp>
        <p:nvSpPr>
          <p:cNvPr id="14" name="TextBox 13"/>
          <p:cNvSpPr txBox="1"/>
          <p:nvPr/>
        </p:nvSpPr>
        <p:spPr>
          <a:xfrm>
            <a:off x="254950" y="3128132"/>
            <a:ext cx="8544200" cy="2051459"/>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continuous-flow process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is often used at larger scales.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Different containers are used for each phase of the process.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feedstock flows from one container to the next as the process continues.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Oil feedstock is continuously fed into one end of the process and finished biodiesel continuously flows out the other.</a:t>
            </a:r>
          </a:p>
        </p:txBody>
      </p:sp>
    </p:spTree>
    <p:extLst>
      <p:ext uri="{BB962C8B-B14F-4D97-AF65-F5344CB8AC3E}">
        <p14:creationId xmlns:p14="http://schemas.microsoft.com/office/powerpoint/2010/main" val="144646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340830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Batch process</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2113717" cy="307777"/>
          </a:xfrm>
          <a:prstGeom prst="rect">
            <a:avLst/>
          </a:prstGeom>
          <a:noFill/>
        </p:spPr>
        <p:txBody>
          <a:bodyPr wrap="none" rtlCol="0">
            <a:spAutoFit/>
          </a:bodyPr>
          <a:lstStyle/>
          <a:p>
            <a:r>
              <a:rPr lang="en-US" sz="1400" dirty="0" err="1">
                <a:sym typeface="Wingdings"/>
              </a:rPr>
              <a:t>Pahl</a:t>
            </a:r>
            <a:r>
              <a:rPr lang="en-US" sz="1400" dirty="0">
                <a:sym typeface="Wingdings"/>
              </a:rPr>
              <a:t> (2005); </a:t>
            </a:r>
            <a:r>
              <a:rPr lang="en-US" sz="1400" dirty="0" err="1">
                <a:sym typeface="Wingdings"/>
              </a:rPr>
              <a:t>Dahiya</a:t>
            </a:r>
            <a:r>
              <a:rPr lang="en-US" sz="1400" dirty="0">
                <a:sym typeface="Wingdings"/>
              </a:rPr>
              <a:t> (2015)</a:t>
            </a:r>
            <a:endParaRPr lang="en-US" sz="1400" dirty="0"/>
          </a:p>
        </p:txBody>
      </p:sp>
      <p:sp>
        <p:nvSpPr>
          <p:cNvPr id="12" name="TextBox 11"/>
          <p:cNvSpPr txBox="1"/>
          <p:nvPr/>
        </p:nvSpPr>
        <p:spPr>
          <a:xfrm>
            <a:off x="202250" y="692543"/>
            <a:ext cx="8544200" cy="1386662"/>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In a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batch processor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each batch of chemicals moves from one tank to the next.</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Each tank is drained as the material is moved to the next tank</a:t>
            </a:r>
            <a:r>
              <a:rPr lang="is-IS"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20000"/>
              </a:lnSpc>
              <a:buFont typeface="Arial"/>
              <a:buChar char="•"/>
            </a:pPr>
            <a:r>
              <a:rPr lang="is-IS"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a:t>
            </a:r>
            <a:r>
              <a:rPr lang="is-IS" dirty="0">
                <a:solidFill>
                  <a:prstClr val="black"/>
                </a:solidFill>
                <a:latin typeface="Verdana" panose="020B0604030504040204" pitchFamily="34" charset="0"/>
                <a:ea typeface="Verdana" panose="020B0604030504040204" pitchFamily="34" charset="0"/>
                <a:cs typeface="Verdana" panose="020B0604030504040204" pitchFamily="34" charset="0"/>
              </a:rPr>
              <a:t>llowing the next batch to be started.</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ounded Rectangle 3"/>
          <p:cNvSpPr/>
          <p:nvPr/>
        </p:nvSpPr>
        <p:spPr>
          <a:xfrm>
            <a:off x="1532460" y="3774225"/>
            <a:ext cx="1326442" cy="1411112"/>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3290117" y="3774225"/>
            <a:ext cx="807155" cy="1411112"/>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601861" y="2670733"/>
            <a:ext cx="807155" cy="1411112"/>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p:cNvSpPr/>
          <p:nvPr/>
        </p:nvSpPr>
        <p:spPr>
          <a:xfrm>
            <a:off x="4601861" y="4925702"/>
            <a:ext cx="807155" cy="1411112"/>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ed Rectangle 18"/>
          <p:cNvSpPr/>
          <p:nvPr/>
        </p:nvSpPr>
        <p:spPr>
          <a:xfrm>
            <a:off x="5863385" y="2679201"/>
            <a:ext cx="807155" cy="1411112"/>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ounded Rectangle 19"/>
          <p:cNvSpPr/>
          <p:nvPr/>
        </p:nvSpPr>
        <p:spPr>
          <a:xfrm>
            <a:off x="5872921" y="4917224"/>
            <a:ext cx="807155" cy="1411112"/>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ounded Rectangle 20"/>
          <p:cNvSpPr/>
          <p:nvPr/>
        </p:nvSpPr>
        <p:spPr>
          <a:xfrm>
            <a:off x="7118689" y="2679201"/>
            <a:ext cx="807155" cy="69670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ight Arrow 4"/>
          <p:cNvSpPr/>
          <p:nvPr/>
        </p:nvSpPr>
        <p:spPr>
          <a:xfrm>
            <a:off x="591709" y="3830669"/>
            <a:ext cx="884306" cy="677333"/>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TAG</a:t>
            </a:r>
          </a:p>
        </p:txBody>
      </p:sp>
      <p:sp>
        <p:nvSpPr>
          <p:cNvPr id="22" name="Right Arrow 21"/>
          <p:cNvSpPr/>
          <p:nvPr/>
        </p:nvSpPr>
        <p:spPr>
          <a:xfrm>
            <a:off x="618059" y="4595495"/>
            <a:ext cx="857956" cy="646286"/>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solidFill>
                  <a:schemeClr val="tx1"/>
                </a:solidFill>
              </a:rPr>
              <a:t>MeO</a:t>
            </a:r>
            <a:r>
              <a:rPr lang="en-US" sz="1200" dirty="0">
                <a:solidFill>
                  <a:schemeClr val="tx1"/>
                </a:solidFill>
              </a:rPr>
              <a:t>-</a:t>
            </a:r>
          </a:p>
        </p:txBody>
      </p:sp>
      <p:grpSp>
        <p:nvGrpSpPr>
          <p:cNvPr id="24" name="Group 23"/>
          <p:cNvGrpSpPr/>
          <p:nvPr/>
        </p:nvGrpSpPr>
        <p:grpSpPr>
          <a:xfrm>
            <a:off x="1659459" y="4739427"/>
            <a:ext cx="1045421" cy="112889"/>
            <a:chOff x="1905000" y="5164667"/>
            <a:chExt cx="2011073" cy="112889"/>
          </a:xfrm>
        </p:grpSpPr>
        <p:sp>
          <p:nvSpPr>
            <p:cNvPr id="7" name="Oval 6"/>
            <p:cNvSpPr/>
            <p:nvPr/>
          </p:nvSpPr>
          <p:spPr>
            <a:xfrm>
              <a:off x="1905000" y="5164667"/>
              <a:ext cx="1012592" cy="112889"/>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2903481" y="5164667"/>
              <a:ext cx="1012592" cy="112889"/>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6" name="Straight Connector 25"/>
          <p:cNvCxnSpPr>
            <a:stCxn id="23" idx="2"/>
          </p:cNvCxnSpPr>
          <p:nvPr/>
        </p:nvCxnSpPr>
        <p:spPr>
          <a:xfrm flipV="1">
            <a:off x="2178502" y="3590780"/>
            <a:ext cx="0" cy="120509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532460" y="5185337"/>
            <a:ext cx="1351652" cy="307777"/>
          </a:xfrm>
          <a:prstGeom prst="rect">
            <a:avLst/>
          </a:prstGeom>
          <a:noFill/>
        </p:spPr>
        <p:txBody>
          <a:bodyPr wrap="none" rtlCol="0">
            <a:spAutoFit/>
          </a:bodyPr>
          <a:lstStyle/>
          <a:p>
            <a:r>
              <a:rPr lang="en-US" sz="1400" dirty="0"/>
              <a:t>batch processor</a:t>
            </a:r>
          </a:p>
        </p:txBody>
      </p:sp>
      <p:cxnSp>
        <p:nvCxnSpPr>
          <p:cNvPr id="29" name="Straight Arrow Connector 28"/>
          <p:cNvCxnSpPr>
            <a:stCxn id="4" idx="3"/>
            <a:endCxn id="15" idx="1"/>
          </p:cNvCxnSpPr>
          <p:nvPr/>
        </p:nvCxnSpPr>
        <p:spPr>
          <a:xfrm>
            <a:off x="2858902" y="4479781"/>
            <a:ext cx="431215"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114206" y="4008467"/>
            <a:ext cx="448149"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114206" y="5055512"/>
            <a:ext cx="448149"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409016" y="5518353"/>
            <a:ext cx="448149"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5409016" y="3082777"/>
            <a:ext cx="448149"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349720" y="5151472"/>
            <a:ext cx="719330" cy="523220"/>
          </a:xfrm>
          <a:prstGeom prst="rect">
            <a:avLst/>
          </a:prstGeom>
          <a:noFill/>
        </p:spPr>
        <p:txBody>
          <a:bodyPr wrap="none" rtlCol="0">
            <a:spAutoFit/>
          </a:bodyPr>
          <a:lstStyle/>
          <a:p>
            <a:pPr algn="ctr"/>
            <a:r>
              <a:rPr lang="en-US" sz="1400" dirty="0"/>
              <a:t>settling</a:t>
            </a:r>
            <a:br>
              <a:rPr lang="en-US" sz="1400" dirty="0"/>
            </a:br>
            <a:r>
              <a:rPr lang="en-US" sz="1400" dirty="0"/>
              <a:t>tank</a:t>
            </a:r>
          </a:p>
        </p:txBody>
      </p:sp>
      <p:cxnSp>
        <p:nvCxnSpPr>
          <p:cNvPr id="37" name="Straight Connector 36"/>
          <p:cNvCxnSpPr/>
          <p:nvPr/>
        </p:nvCxnSpPr>
        <p:spPr>
          <a:xfrm>
            <a:off x="3302903" y="4852316"/>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363355" y="4852316"/>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423099" y="4852316"/>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480122" y="4852316"/>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40574" y="4852316"/>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600318" y="4852316"/>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657341" y="4852316"/>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717793" y="4852316"/>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3777537" y="4852316"/>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834560" y="4852316"/>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895012" y="4852316"/>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954756" y="4852316"/>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004976" y="4849491"/>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543668" y="4016934"/>
            <a:ext cx="996086" cy="307777"/>
          </a:xfrm>
          <a:prstGeom prst="rect">
            <a:avLst/>
          </a:prstGeom>
          <a:noFill/>
        </p:spPr>
        <p:txBody>
          <a:bodyPr wrap="none" rtlCol="0">
            <a:spAutoFit/>
          </a:bodyPr>
          <a:lstStyle/>
          <a:p>
            <a:pPr algn="ctr"/>
            <a:r>
              <a:rPr lang="en-US" sz="1400" dirty="0"/>
              <a:t>evaporator</a:t>
            </a:r>
          </a:p>
        </p:txBody>
      </p:sp>
      <p:sp>
        <p:nvSpPr>
          <p:cNvPr id="51" name="TextBox 50"/>
          <p:cNvSpPr txBox="1"/>
          <p:nvPr/>
        </p:nvSpPr>
        <p:spPr>
          <a:xfrm>
            <a:off x="4543668" y="6269079"/>
            <a:ext cx="996086" cy="307777"/>
          </a:xfrm>
          <a:prstGeom prst="rect">
            <a:avLst/>
          </a:prstGeom>
          <a:noFill/>
        </p:spPr>
        <p:txBody>
          <a:bodyPr wrap="none" rtlCol="0">
            <a:spAutoFit/>
          </a:bodyPr>
          <a:lstStyle/>
          <a:p>
            <a:pPr algn="ctr"/>
            <a:r>
              <a:rPr lang="en-US" sz="1400" dirty="0"/>
              <a:t>evaporator</a:t>
            </a:r>
          </a:p>
        </p:txBody>
      </p:sp>
      <p:sp>
        <p:nvSpPr>
          <p:cNvPr id="52" name="Right Arrow 51"/>
          <p:cNvSpPr/>
          <p:nvPr/>
        </p:nvSpPr>
        <p:spPr>
          <a:xfrm rot="16200000">
            <a:off x="4567047" y="2291607"/>
            <a:ext cx="905006" cy="677333"/>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solidFill>
                  <a:schemeClr val="tx1"/>
                </a:solidFill>
              </a:rPr>
              <a:t>MeOH</a:t>
            </a:r>
            <a:endParaRPr lang="en-US" sz="1200" dirty="0">
              <a:solidFill>
                <a:schemeClr val="tx1"/>
              </a:solidFill>
            </a:endParaRPr>
          </a:p>
        </p:txBody>
      </p:sp>
      <p:sp>
        <p:nvSpPr>
          <p:cNvPr id="54" name="Right Arrow 53"/>
          <p:cNvSpPr/>
          <p:nvPr/>
        </p:nvSpPr>
        <p:spPr>
          <a:xfrm rot="16200000">
            <a:off x="4567048" y="4570091"/>
            <a:ext cx="905006" cy="677333"/>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solidFill>
                  <a:schemeClr val="tx1"/>
                </a:solidFill>
              </a:rPr>
              <a:t>MeOH</a:t>
            </a:r>
            <a:endParaRPr lang="en-US" sz="1200" dirty="0">
              <a:solidFill>
                <a:schemeClr val="tx1"/>
              </a:solidFill>
            </a:endParaRPr>
          </a:p>
        </p:txBody>
      </p:sp>
      <p:sp>
        <p:nvSpPr>
          <p:cNvPr id="55" name="Right Arrow 54"/>
          <p:cNvSpPr/>
          <p:nvPr/>
        </p:nvSpPr>
        <p:spPr>
          <a:xfrm rot="5400000">
            <a:off x="5917599" y="4654280"/>
            <a:ext cx="762950" cy="677333"/>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acid</a:t>
            </a:r>
          </a:p>
        </p:txBody>
      </p:sp>
      <p:sp>
        <p:nvSpPr>
          <p:cNvPr id="57" name="Right Arrow 56"/>
          <p:cNvSpPr/>
          <p:nvPr/>
        </p:nvSpPr>
        <p:spPr>
          <a:xfrm>
            <a:off x="6452045" y="3469422"/>
            <a:ext cx="857956" cy="646286"/>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wash water</a:t>
            </a:r>
          </a:p>
        </p:txBody>
      </p:sp>
      <p:sp>
        <p:nvSpPr>
          <p:cNvPr id="58" name="Right Arrow 57"/>
          <p:cNvSpPr/>
          <p:nvPr/>
        </p:nvSpPr>
        <p:spPr>
          <a:xfrm>
            <a:off x="6461704" y="5099256"/>
            <a:ext cx="857956" cy="664785"/>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crude glycerol</a:t>
            </a:r>
          </a:p>
        </p:txBody>
      </p:sp>
      <p:sp>
        <p:nvSpPr>
          <p:cNvPr id="59" name="TextBox 58"/>
          <p:cNvSpPr txBox="1"/>
          <p:nvPr/>
        </p:nvSpPr>
        <p:spPr>
          <a:xfrm>
            <a:off x="5850083" y="4016933"/>
            <a:ext cx="926218" cy="307777"/>
          </a:xfrm>
          <a:prstGeom prst="rect">
            <a:avLst/>
          </a:prstGeom>
          <a:noFill/>
        </p:spPr>
        <p:txBody>
          <a:bodyPr wrap="none" rtlCol="0">
            <a:spAutoFit/>
          </a:bodyPr>
          <a:lstStyle/>
          <a:p>
            <a:pPr algn="ctr"/>
            <a:r>
              <a:rPr lang="en-US" sz="1400" dirty="0"/>
              <a:t>wash tank</a:t>
            </a:r>
          </a:p>
        </p:txBody>
      </p:sp>
      <p:sp>
        <p:nvSpPr>
          <p:cNvPr id="60" name="Right Arrow 59"/>
          <p:cNvSpPr/>
          <p:nvPr/>
        </p:nvSpPr>
        <p:spPr>
          <a:xfrm rot="5400000">
            <a:off x="5901243" y="2459056"/>
            <a:ext cx="762950" cy="677333"/>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water</a:t>
            </a:r>
          </a:p>
        </p:txBody>
      </p:sp>
      <p:sp>
        <p:nvSpPr>
          <p:cNvPr id="61" name="Right Arrow 60"/>
          <p:cNvSpPr/>
          <p:nvPr/>
        </p:nvSpPr>
        <p:spPr>
          <a:xfrm>
            <a:off x="6461704" y="5764042"/>
            <a:ext cx="857956" cy="646286"/>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salts</a:t>
            </a:r>
          </a:p>
        </p:txBody>
      </p:sp>
      <p:cxnSp>
        <p:nvCxnSpPr>
          <p:cNvPr id="63" name="Straight Arrow Connector 62"/>
          <p:cNvCxnSpPr/>
          <p:nvPr/>
        </p:nvCxnSpPr>
        <p:spPr>
          <a:xfrm>
            <a:off x="6670540" y="3023510"/>
            <a:ext cx="448149"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ight Arrow 63"/>
          <p:cNvSpPr/>
          <p:nvPr/>
        </p:nvSpPr>
        <p:spPr>
          <a:xfrm rot="16200000">
            <a:off x="7137967" y="2220578"/>
            <a:ext cx="762950" cy="677333"/>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water</a:t>
            </a:r>
          </a:p>
        </p:txBody>
      </p:sp>
      <p:sp>
        <p:nvSpPr>
          <p:cNvPr id="65" name="Right Arrow 64"/>
          <p:cNvSpPr/>
          <p:nvPr/>
        </p:nvSpPr>
        <p:spPr>
          <a:xfrm>
            <a:off x="7760167" y="2700367"/>
            <a:ext cx="936615" cy="646286"/>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biodiesel</a:t>
            </a:r>
          </a:p>
        </p:txBody>
      </p:sp>
      <p:sp>
        <p:nvSpPr>
          <p:cNvPr id="66" name="TextBox 65"/>
          <p:cNvSpPr txBox="1"/>
          <p:nvPr/>
        </p:nvSpPr>
        <p:spPr>
          <a:xfrm>
            <a:off x="7248243" y="3315533"/>
            <a:ext cx="582211" cy="307777"/>
          </a:xfrm>
          <a:prstGeom prst="rect">
            <a:avLst/>
          </a:prstGeom>
          <a:noFill/>
        </p:spPr>
        <p:txBody>
          <a:bodyPr wrap="none" rtlCol="0">
            <a:spAutoFit/>
          </a:bodyPr>
          <a:lstStyle/>
          <a:p>
            <a:pPr algn="ctr"/>
            <a:r>
              <a:rPr lang="en-US" sz="1400" dirty="0"/>
              <a:t>dryer</a:t>
            </a:r>
          </a:p>
        </p:txBody>
      </p:sp>
      <p:sp>
        <p:nvSpPr>
          <p:cNvPr id="67" name="Oval 66"/>
          <p:cNvSpPr/>
          <p:nvPr/>
        </p:nvSpPr>
        <p:spPr>
          <a:xfrm>
            <a:off x="1659459" y="3928186"/>
            <a:ext cx="395365" cy="39652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1</a:t>
            </a:r>
          </a:p>
        </p:txBody>
      </p:sp>
      <p:sp>
        <p:nvSpPr>
          <p:cNvPr id="68" name="Oval 67"/>
          <p:cNvSpPr/>
          <p:nvPr/>
        </p:nvSpPr>
        <p:spPr>
          <a:xfrm>
            <a:off x="3495180" y="3953916"/>
            <a:ext cx="395365" cy="39652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2</a:t>
            </a:r>
          </a:p>
        </p:txBody>
      </p:sp>
      <p:sp>
        <p:nvSpPr>
          <p:cNvPr id="69" name="Oval 68"/>
          <p:cNvSpPr/>
          <p:nvPr/>
        </p:nvSpPr>
        <p:spPr>
          <a:xfrm>
            <a:off x="4840086" y="3329335"/>
            <a:ext cx="395365" cy="39652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3</a:t>
            </a:r>
          </a:p>
        </p:txBody>
      </p:sp>
      <p:sp>
        <p:nvSpPr>
          <p:cNvPr id="70" name="Oval 69"/>
          <p:cNvSpPr/>
          <p:nvPr/>
        </p:nvSpPr>
        <p:spPr>
          <a:xfrm>
            <a:off x="4840086" y="5518353"/>
            <a:ext cx="395365" cy="39652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3</a:t>
            </a:r>
          </a:p>
        </p:txBody>
      </p:sp>
      <p:sp>
        <p:nvSpPr>
          <p:cNvPr id="71" name="Oval 70"/>
          <p:cNvSpPr/>
          <p:nvPr/>
        </p:nvSpPr>
        <p:spPr>
          <a:xfrm>
            <a:off x="6002839" y="3366323"/>
            <a:ext cx="395365" cy="39652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4</a:t>
            </a:r>
          </a:p>
        </p:txBody>
      </p:sp>
      <p:sp>
        <p:nvSpPr>
          <p:cNvPr id="72" name="Oval 71"/>
          <p:cNvSpPr/>
          <p:nvPr/>
        </p:nvSpPr>
        <p:spPr>
          <a:xfrm>
            <a:off x="6040939" y="5489578"/>
            <a:ext cx="395365" cy="39652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4</a:t>
            </a:r>
          </a:p>
        </p:txBody>
      </p:sp>
      <p:sp>
        <p:nvSpPr>
          <p:cNvPr id="73" name="Oval 72"/>
          <p:cNvSpPr/>
          <p:nvPr/>
        </p:nvSpPr>
        <p:spPr>
          <a:xfrm>
            <a:off x="7310001" y="2940720"/>
            <a:ext cx="395365" cy="39652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5</a:t>
            </a:r>
          </a:p>
        </p:txBody>
      </p:sp>
    </p:spTree>
    <p:extLst>
      <p:ext uri="{BB962C8B-B14F-4D97-AF65-F5344CB8AC3E}">
        <p14:creationId xmlns:p14="http://schemas.microsoft.com/office/powerpoint/2010/main" val="372128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5"/>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7" grpId="0" animBg="1"/>
      <p:bldP spid="18" grpId="0" animBg="1"/>
      <p:bldP spid="19" grpId="0" animBg="1"/>
      <p:bldP spid="20" grpId="0" animBg="1"/>
      <p:bldP spid="21" grpId="0" animBg="1"/>
      <p:bldP spid="5" grpId="0" animBg="1"/>
      <p:bldP spid="22" grpId="0" animBg="1"/>
      <p:bldP spid="27" grpId="0"/>
      <p:bldP spid="34" grpId="0"/>
      <p:bldP spid="50" grpId="0"/>
      <p:bldP spid="51" grpId="0"/>
      <p:bldP spid="52" grpId="0" animBg="1"/>
      <p:bldP spid="54" grpId="0" animBg="1"/>
      <p:bldP spid="55" grpId="0" animBg="1"/>
      <p:bldP spid="57" grpId="0" animBg="1"/>
      <p:bldP spid="58" grpId="0" animBg="1"/>
      <p:bldP spid="59" grpId="0"/>
      <p:bldP spid="60" grpId="0" animBg="1"/>
      <p:bldP spid="61" grpId="0" animBg="1"/>
      <p:bldP spid="64" grpId="0" animBg="1"/>
      <p:bldP spid="65" grpId="0" animBg="1"/>
      <p:bldP spid="66" grpId="0"/>
      <p:bldP spid="67" grpId="0" animBg="1"/>
      <p:bldP spid="68" grpId="0" animBg="1"/>
      <p:bldP spid="69" grpId="0" animBg="1"/>
      <p:bldP spid="70" grpId="0" animBg="1"/>
      <p:bldP spid="71" grpId="0" animBg="1"/>
      <p:bldP spid="72" grpId="0" animBg="1"/>
      <p:bldP spid="7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ight Arrow 117"/>
          <p:cNvSpPr/>
          <p:nvPr/>
        </p:nvSpPr>
        <p:spPr>
          <a:xfrm>
            <a:off x="1082315" y="3901715"/>
            <a:ext cx="6654537" cy="677333"/>
          </a:xfrm>
          <a:prstGeom prst="rightArrow">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470032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Continuous process</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2113717" cy="307777"/>
          </a:xfrm>
          <a:prstGeom prst="rect">
            <a:avLst/>
          </a:prstGeom>
          <a:noFill/>
        </p:spPr>
        <p:txBody>
          <a:bodyPr wrap="none" rtlCol="0">
            <a:spAutoFit/>
          </a:bodyPr>
          <a:lstStyle/>
          <a:p>
            <a:r>
              <a:rPr lang="en-US" sz="1400" dirty="0" err="1">
                <a:sym typeface="Wingdings"/>
              </a:rPr>
              <a:t>Pahl</a:t>
            </a:r>
            <a:r>
              <a:rPr lang="en-US" sz="1400" dirty="0">
                <a:sym typeface="Wingdings"/>
              </a:rPr>
              <a:t> (2005); </a:t>
            </a:r>
            <a:r>
              <a:rPr lang="en-US" sz="1400" dirty="0" err="1">
                <a:sym typeface="Wingdings"/>
              </a:rPr>
              <a:t>Dahiya</a:t>
            </a:r>
            <a:r>
              <a:rPr lang="en-US" sz="1400" dirty="0">
                <a:sym typeface="Wingdings"/>
              </a:rPr>
              <a:t> (2015)</a:t>
            </a:r>
            <a:endParaRPr lang="en-US" sz="1400" dirty="0"/>
          </a:p>
        </p:txBody>
      </p:sp>
      <p:sp>
        <p:nvSpPr>
          <p:cNvPr id="12" name="TextBox 11"/>
          <p:cNvSpPr txBox="1"/>
          <p:nvPr/>
        </p:nvSpPr>
        <p:spPr>
          <a:xfrm>
            <a:off x="202250" y="692543"/>
            <a:ext cx="8544200" cy="2051459"/>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In a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continuous processor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input chemicals move from one tank to the next as more input is pumped in behind them.</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Inputs flow in continuously while</a:t>
            </a:r>
            <a:r>
              <a:rPr lang="is-IS"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20000"/>
              </a:lnSpc>
              <a:buFont typeface="Arial"/>
              <a:buChar char="•"/>
            </a:pPr>
            <a:r>
              <a:rPr lang="is-IS"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product flows out continuously.</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 second reactor ensures complete conversion of feedstock to biodiesel.</a:t>
            </a:r>
          </a:p>
        </p:txBody>
      </p:sp>
      <p:sp>
        <p:nvSpPr>
          <p:cNvPr id="4" name="Rounded Rectangle 3"/>
          <p:cNvSpPr/>
          <p:nvPr/>
        </p:nvSpPr>
        <p:spPr>
          <a:xfrm>
            <a:off x="1100660" y="3502371"/>
            <a:ext cx="842440" cy="1411112"/>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3240769" y="3513204"/>
            <a:ext cx="807155" cy="1411112"/>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p:cNvSpPr/>
          <p:nvPr/>
        </p:nvSpPr>
        <p:spPr>
          <a:xfrm>
            <a:off x="4318581" y="3502371"/>
            <a:ext cx="807155" cy="1411112"/>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ounded Rectangle 19"/>
          <p:cNvSpPr/>
          <p:nvPr/>
        </p:nvSpPr>
        <p:spPr>
          <a:xfrm>
            <a:off x="5396393" y="3513204"/>
            <a:ext cx="807155" cy="1411112"/>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ight Arrow 4"/>
          <p:cNvSpPr/>
          <p:nvPr/>
        </p:nvSpPr>
        <p:spPr>
          <a:xfrm>
            <a:off x="198009" y="3558815"/>
            <a:ext cx="884306" cy="677333"/>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TAG</a:t>
            </a:r>
          </a:p>
        </p:txBody>
      </p:sp>
      <p:sp>
        <p:nvSpPr>
          <p:cNvPr id="22" name="Right Arrow 21"/>
          <p:cNvSpPr/>
          <p:nvPr/>
        </p:nvSpPr>
        <p:spPr>
          <a:xfrm>
            <a:off x="224359" y="4323641"/>
            <a:ext cx="857956" cy="646286"/>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solidFill>
                  <a:schemeClr val="tx1"/>
                </a:solidFill>
              </a:rPr>
              <a:t>MeO</a:t>
            </a:r>
            <a:r>
              <a:rPr lang="en-US" sz="1200" dirty="0">
                <a:solidFill>
                  <a:schemeClr val="tx1"/>
                </a:solidFill>
              </a:rPr>
              <a:t>-</a:t>
            </a:r>
          </a:p>
        </p:txBody>
      </p:sp>
      <p:sp>
        <p:nvSpPr>
          <p:cNvPr id="27" name="TextBox 26"/>
          <p:cNvSpPr txBox="1"/>
          <p:nvPr/>
        </p:nvSpPr>
        <p:spPr>
          <a:xfrm>
            <a:off x="1138760" y="4860013"/>
            <a:ext cx="671979" cy="307777"/>
          </a:xfrm>
          <a:prstGeom prst="rect">
            <a:avLst/>
          </a:prstGeom>
          <a:noFill/>
        </p:spPr>
        <p:txBody>
          <a:bodyPr wrap="none" rtlCol="0">
            <a:spAutoFit/>
          </a:bodyPr>
          <a:lstStyle/>
          <a:p>
            <a:r>
              <a:rPr lang="en-US" sz="1400" dirty="0"/>
              <a:t>heater</a:t>
            </a:r>
          </a:p>
        </p:txBody>
      </p:sp>
      <p:sp>
        <p:nvSpPr>
          <p:cNvPr id="34" name="TextBox 33"/>
          <p:cNvSpPr txBox="1"/>
          <p:nvPr/>
        </p:nvSpPr>
        <p:spPr>
          <a:xfrm>
            <a:off x="3122444" y="4860013"/>
            <a:ext cx="996086" cy="307777"/>
          </a:xfrm>
          <a:prstGeom prst="rect">
            <a:avLst/>
          </a:prstGeom>
          <a:noFill/>
        </p:spPr>
        <p:txBody>
          <a:bodyPr wrap="none" rtlCol="0">
            <a:spAutoFit/>
          </a:bodyPr>
          <a:lstStyle/>
          <a:p>
            <a:pPr algn="ctr"/>
            <a:r>
              <a:rPr lang="en-US" sz="1400" dirty="0"/>
              <a:t>evaporator</a:t>
            </a:r>
          </a:p>
        </p:txBody>
      </p:sp>
      <p:sp>
        <p:nvSpPr>
          <p:cNvPr id="52" name="Right Arrow 51"/>
          <p:cNvSpPr/>
          <p:nvPr/>
        </p:nvSpPr>
        <p:spPr>
          <a:xfrm rot="16200000">
            <a:off x="3199344" y="2905436"/>
            <a:ext cx="905006" cy="677333"/>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solidFill>
                  <a:schemeClr val="tx1"/>
                </a:solidFill>
              </a:rPr>
              <a:t>MeOH</a:t>
            </a:r>
            <a:endParaRPr lang="en-US" sz="1200" dirty="0">
              <a:solidFill>
                <a:schemeClr val="tx1"/>
              </a:solidFill>
            </a:endParaRPr>
          </a:p>
        </p:txBody>
      </p:sp>
      <p:sp>
        <p:nvSpPr>
          <p:cNvPr id="58" name="Right Arrow 57"/>
          <p:cNvSpPr/>
          <p:nvPr/>
        </p:nvSpPr>
        <p:spPr>
          <a:xfrm rot="2424377">
            <a:off x="4967414" y="4777827"/>
            <a:ext cx="857956" cy="664785"/>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crude glycerol</a:t>
            </a:r>
          </a:p>
        </p:txBody>
      </p:sp>
      <p:sp>
        <p:nvSpPr>
          <p:cNvPr id="67" name="Oval 66"/>
          <p:cNvSpPr/>
          <p:nvPr/>
        </p:nvSpPr>
        <p:spPr>
          <a:xfrm>
            <a:off x="1347634" y="4043414"/>
            <a:ext cx="395365" cy="39652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1</a:t>
            </a:r>
          </a:p>
        </p:txBody>
      </p:sp>
      <p:sp>
        <p:nvSpPr>
          <p:cNvPr id="68" name="Oval 67"/>
          <p:cNvSpPr/>
          <p:nvPr/>
        </p:nvSpPr>
        <p:spPr>
          <a:xfrm>
            <a:off x="3465580" y="4043414"/>
            <a:ext cx="395365" cy="39652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3</a:t>
            </a:r>
          </a:p>
        </p:txBody>
      </p:sp>
      <p:sp>
        <p:nvSpPr>
          <p:cNvPr id="70" name="Oval 69"/>
          <p:cNvSpPr/>
          <p:nvPr/>
        </p:nvSpPr>
        <p:spPr>
          <a:xfrm>
            <a:off x="4514972" y="4043414"/>
            <a:ext cx="395365" cy="39652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4</a:t>
            </a:r>
          </a:p>
        </p:txBody>
      </p:sp>
      <p:sp>
        <p:nvSpPr>
          <p:cNvPr id="72" name="Oval 71"/>
          <p:cNvSpPr/>
          <p:nvPr/>
        </p:nvSpPr>
        <p:spPr>
          <a:xfrm>
            <a:off x="5624784" y="4043414"/>
            <a:ext cx="395365" cy="39652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5</a:t>
            </a:r>
          </a:p>
        </p:txBody>
      </p:sp>
      <p:sp>
        <p:nvSpPr>
          <p:cNvPr id="74" name="Rounded Rectangle 73"/>
          <p:cNvSpPr/>
          <p:nvPr/>
        </p:nvSpPr>
        <p:spPr>
          <a:xfrm>
            <a:off x="2150257" y="3513204"/>
            <a:ext cx="807155" cy="1411112"/>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TextBox 74"/>
          <p:cNvSpPr txBox="1"/>
          <p:nvPr/>
        </p:nvSpPr>
        <p:spPr>
          <a:xfrm>
            <a:off x="2192050" y="4860013"/>
            <a:ext cx="723275" cy="523220"/>
          </a:xfrm>
          <a:prstGeom prst="rect">
            <a:avLst/>
          </a:prstGeom>
          <a:noFill/>
        </p:spPr>
        <p:txBody>
          <a:bodyPr wrap="none" rtlCol="0">
            <a:spAutoFit/>
          </a:bodyPr>
          <a:lstStyle/>
          <a:p>
            <a:pPr algn="ctr"/>
            <a:r>
              <a:rPr lang="en-US" sz="1400" dirty="0"/>
              <a:t>reactor </a:t>
            </a:r>
          </a:p>
          <a:p>
            <a:pPr algn="ctr"/>
            <a:r>
              <a:rPr lang="en-US" sz="1400" dirty="0"/>
              <a:t>1</a:t>
            </a:r>
          </a:p>
        </p:txBody>
      </p:sp>
      <p:sp>
        <p:nvSpPr>
          <p:cNvPr id="89" name="Oval 88"/>
          <p:cNvSpPr/>
          <p:nvPr/>
        </p:nvSpPr>
        <p:spPr>
          <a:xfrm>
            <a:off x="2335454" y="4043414"/>
            <a:ext cx="395365" cy="39652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2</a:t>
            </a:r>
          </a:p>
        </p:txBody>
      </p:sp>
      <p:grpSp>
        <p:nvGrpSpPr>
          <p:cNvPr id="13" name="Group 12"/>
          <p:cNvGrpSpPr/>
          <p:nvPr/>
        </p:nvGrpSpPr>
        <p:grpSpPr>
          <a:xfrm>
            <a:off x="4325788" y="4515548"/>
            <a:ext cx="802513" cy="115715"/>
            <a:chOff x="3582303" y="4730037"/>
            <a:chExt cx="802513" cy="115715"/>
          </a:xfrm>
        </p:grpSpPr>
        <p:cxnSp>
          <p:nvCxnSpPr>
            <p:cNvPr id="92" name="Straight Connector 91"/>
            <p:cNvCxnSpPr/>
            <p:nvPr/>
          </p:nvCxnSpPr>
          <p:spPr>
            <a:xfrm>
              <a:off x="3582303"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3642755"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3702499"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759522"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3819974"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3879718"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3936741"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3997193"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056937"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4113960"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174412"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4234156"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4284376" y="4730037"/>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5" name="TextBox 104"/>
          <p:cNvSpPr txBox="1"/>
          <p:nvPr/>
        </p:nvSpPr>
        <p:spPr>
          <a:xfrm>
            <a:off x="4183978" y="4860013"/>
            <a:ext cx="890538" cy="307777"/>
          </a:xfrm>
          <a:prstGeom prst="rect">
            <a:avLst/>
          </a:prstGeom>
          <a:noFill/>
        </p:spPr>
        <p:txBody>
          <a:bodyPr wrap="none" rtlCol="0">
            <a:spAutoFit/>
          </a:bodyPr>
          <a:lstStyle/>
          <a:p>
            <a:pPr algn="ctr"/>
            <a:r>
              <a:rPr lang="en-US" sz="1400" dirty="0"/>
              <a:t>separator</a:t>
            </a:r>
          </a:p>
        </p:txBody>
      </p:sp>
      <p:sp>
        <p:nvSpPr>
          <p:cNvPr id="106" name="TextBox 105"/>
          <p:cNvSpPr txBox="1"/>
          <p:nvPr/>
        </p:nvSpPr>
        <p:spPr>
          <a:xfrm>
            <a:off x="5683387" y="4860013"/>
            <a:ext cx="723275" cy="523220"/>
          </a:xfrm>
          <a:prstGeom prst="rect">
            <a:avLst/>
          </a:prstGeom>
          <a:noFill/>
        </p:spPr>
        <p:txBody>
          <a:bodyPr wrap="none" rtlCol="0">
            <a:spAutoFit/>
          </a:bodyPr>
          <a:lstStyle/>
          <a:p>
            <a:pPr algn="ctr"/>
            <a:r>
              <a:rPr lang="en-US" sz="1400" dirty="0"/>
              <a:t>reactor</a:t>
            </a:r>
            <a:br>
              <a:rPr lang="en-US" sz="1400" dirty="0"/>
            </a:br>
            <a:r>
              <a:rPr lang="en-US" sz="1400" dirty="0"/>
              <a:t> 2</a:t>
            </a:r>
          </a:p>
        </p:txBody>
      </p:sp>
      <p:sp>
        <p:nvSpPr>
          <p:cNvPr id="107" name="Right Arrow 106"/>
          <p:cNvSpPr/>
          <p:nvPr/>
        </p:nvSpPr>
        <p:spPr>
          <a:xfrm rot="5400000">
            <a:off x="5408668" y="3219228"/>
            <a:ext cx="857956" cy="646286"/>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solidFill>
                  <a:schemeClr val="tx1"/>
                </a:solidFill>
              </a:rPr>
              <a:t>MeO</a:t>
            </a:r>
            <a:r>
              <a:rPr lang="en-US" sz="1200" dirty="0">
                <a:solidFill>
                  <a:schemeClr val="tx1"/>
                </a:solidFill>
              </a:rPr>
              <a:t>-</a:t>
            </a:r>
          </a:p>
        </p:txBody>
      </p:sp>
      <p:sp>
        <p:nvSpPr>
          <p:cNvPr id="108" name="Rounded Rectangle 107"/>
          <p:cNvSpPr/>
          <p:nvPr/>
        </p:nvSpPr>
        <p:spPr>
          <a:xfrm>
            <a:off x="6512305" y="3513204"/>
            <a:ext cx="807155" cy="1411112"/>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TextBox 108"/>
          <p:cNvSpPr txBox="1"/>
          <p:nvPr/>
        </p:nvSpPr>
        <p:spPr>
          <a:xfrm>
            <a:off x="6475244" y="4860013"/>
            <a:ext cx="996086" cy="307777"/>
          </a:xfrm>
          <a:prstGeom prst="rect">
            <a:avLst/>
          </a:prstGeom>
          <a:noFill/>
        </p:spPr>
        <p:txBody>
          <a:bodyPr wrap="none" rtlCol="0">
            <a:spAutoFit/>
          </a:bodyPr>
          <a:lstStyle/>
          <a:p>
            <a:pPr algn="ctr"/>
            <a:r>
              <a:rPr lang="en-US" sz="1400" dirty="0"/>
              <a:t>evaporator</a:t>
            </a:r>
          </a:p>
        </p:txBody>
      </p:sp>
      <p:sp>
        <p:nvSpPr>
          <p:cNvPr id="110" name="Right Arrow 109"/>
          <p:cNvSpPr/>
          <p:nvPr/>
        </p:nvSpPr>
        <p:spPr>
          <a:xfrm rot="16200000">
            <a:off x="6590244" y="2880509"/>
            <a:ext cx="905006" cy="677333"/>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solidFill>
                  <a:schemeClr val="tx1"/>
                </a:solidFill>
              </a:rPr>
              <a:t>MeOH</a:t>
            </a:r>
            <a:endParaRPr lang="en-US" sz="1200" dirty="0">
              <a:solidFill>
                <a:schemeClr val="tx1"/>
              </a:solidFill>
            </a:endParaRPr>
          </a:p>
        </p:txBody>
      </p:sp>
      <p:sp>
        <p:nvSpPr>
          <p:cNvPr id="111" name="Oval 110"/>
          <p:cNvSpPr/>
          <p:nvPr/>
        </p:nvSpPr>
        <p:spPr>
          <a:xfrm>
            <a:off x="6673982" y="4043414"/>
            <a:ext cx="395365" cy="39652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6</a:t>
            </a:r>
          </a:p>
        </p:txBody>
      </p:sp>
      <p:sp>
        <p:nvSpPr>
          <p:cNvPr id="113" name="Rounded Rectangle 112"/>
          <p:cNvSpPr/>
          <p:nvPr/>
        </p:nvSpPr>
        <p:spPr>
          <a:xfrm>
            <a:off x="7640916" y="3513204"/>
            <a:ext cx="807155" cy="1411112"/>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TextBox 113"/>
          <p:cNvSpPr txBox="1"/>
          <p:nvPr/>
        </p:nvSpPr>
        <p:spPr>
          <a:xfrm>
            <a:off x="7449818" y="4860013"/>
            <a:ext cx="890538" cy="307777"/>
          </a:xfrm>
          <a:prstGeom prst="rect">
            <a:avLst/>
          </a:prstGeom>
          <a:noFill/>
        </p:spPr>
        <p:txBody>
          <a:bodyPr wrap="none" rtlCol="0">
            <a:spAutoFit/>
          </a:bodyPr>
          <a:lstStyle/>
          <a:p>
            <a:pPr algn="ctr"/>
            <a:r>
              <a:rPr lang="en-US" sz="1400" dirty="0"/>
              <a:t>separator</a:t>
            </a:r>
          </a:p>
        </p:txBody>
      </p:sp>
      <p:sp>
        <p:nvSpPr>
          <p:cNvPr id="115" name="Right Arrow 114"/>
          <p:cNvSpPr/>
          <p:nvPr/>
        </p:nvSpPr>
        <p:spPr>
          <a:xfrm>
            <a:off x="8193146" y="3574820"/>
            <a:ext cx="950854" cy="677333"/>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biodiesel</a:t>
            </a:r>
          </a:p>
        </p:txBody>
      </p:sp>
      <p:sp>
        <p:nvSpPr>
          <p:cNvPr id="116" name="Oval 115"/>
          <p:cNvSpPr/>
          <p:nvPr/>
        </p:nvSpPr>
        <p:spPr>
          <a:xfrm>
            <a:off x="7825752" y="4043414"/>
            <a:ext cx="395365" cy="39652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7</a:t>
            </a:r>
          </a:p>
        </p:txBody>
      </p:sp>
      <p:sp>
        <p:nvSpPr>
          <p:cNvPr id="117" name="Right Arrow 116"/>
          <p:cNvSpPr/>
          <p:nvPr/>
        </p:nvSpPr>
        <p:spPr>
          <a:xfrm rot="2424377">
            <a:off x="8101007" y="4679525"/>
            <a:ext cx="857956" cy="664785"/>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crude glycerol</a:t>
            </a:r>
          </a:p>
        </p:txBody>
      </p:sp>
      <p:grpSp>
        <p:nvGrpSpPr>
          <p:cNvPr id="119" name="Group 118"/>
          <p:cNvGrpSpPr/>
          <p:nvPr/>
        </p:nvGrpSpPr>
        <p:grpSpPr>
          <a:xfrm>
            <a:off x="7640916" y="4512723"/>
            <a:ext cx="802513" cy="115715"/>
            <a:chOff x="3582303" y="4730037"/>
            <a:chExt cx="802513" cy="115715"/>
          </a:xfrm>
        </p:grpSpPr>
        <p:cxnSp>
          <p:nvCxnSpPr>
            <p:cNvPr id="120" name="Straight Connector 119"/>
            <p:cNvCxnSpPr/>
            <p:nvPr/>
          </p:nvCxnSpPr>
          <p:spPr>
            <a:xfrm>
              <a:off x="3582303"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3642755"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3702499"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3759522"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3819974"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3879718"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3936741"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3997193"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4056937"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4113960"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4174412"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4234156" y="4732862"/>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4284376" y="4730037"/>
              <a:ext cx="100440" cy="1128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4268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1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1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4" grpId="0" animBg="1"/>
      <p:bldP spid="15" grpId="0" animBg="1"/>
      <p:bldP spid="18" grpId="0" animBg="1"/>
      <p:bldP spid="20" grpId="0" animBg="1"/>
      <p:bldP spid="5" grpId="0" animBg="1"/>
      <p:bldP spid="22" grpId="0" animBg="1"/>
      <p:bldP spid="27" grpId="0"/>
      <p:bldP spid="34" grpId="0"/>
      <p:bldP spid="52" grpId="0" animBg="1"/>
      <p:bldP spid="58" grpId="0" animBg="1"/>
      <p:bldP spid="67" grpId="0" animBg="1"/>
      <p:bldP spid="68" grpId="0" animBg="1"/>
      <p:bldP spid="70" grpId="0" animBg="1"/>
      <p:bldP spid="72" grpId="0" animBg="1"/>
      <p:bldP spid="74" grpId="0" animBg="1"/>
      <p:bldP spid="75" grpId="0"/>
      <p:bldP spid="89" grpId="0" animBg="1"/>
      <p:bldP spid="105" grpId="0"/>
      <p:bldP spid="106" grpId="0"/>
      <p:bldP spid="107" grpId="0" animBg="1"/>
      <p:bldP spid="108" grpId="0" animBg="1"/>
      <p:bldP spid="109" grpId="0"/>
      <p:bldP spid="110" grpId="0" animBg="1"/>
      <p:bldP spid="111" grpId="0" animBg="1"/>
      <p:bldP spid="113" grpId="0" animBg="1"/>
      <p:bldP spid="114" grpId="0"/>
      <p:bldP spid="115" grpId="0" animBg="1"/>
      <p:bldP spid="116" grpId="0" animBg="1"/>
      <p:bldP spid="1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418896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Production yields</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2113717" cy="307777"/>
          </a:xfrm>
          <a:prstGeom prst="rect">
            <a:avLst/>
          </a:prstGeom>
          <a:noFill/>
        </p:spPr>
        <p:txBody>
          <a:bodyPr wrap="none" rtlCol="0">
            <a:spAutoFit/>
          </a:bodyPr>
          <a:lstStyle/>
          <a:p>
            <a:r>
              <a:rPr lang="en-US" sz="1400" dirty="0" err="1">
                <a:sym typeface="Wingdings"/>
              </a:rPr>
              <a:t>Dahiya</a:t>
            </a:r>
            <a:r>
              <a:rPr lang="en-US" sz="1400" dirty="0">
                <a:sym typeface="Wingdings"/>
              </a:rPr>
              <a:t> (2015); </a:t>
            </a:r>
            <a:r>
              <a:rPr lang="en-US" sz="1400" dirty="0" err="1">
                <a:sym typeface="Wingdings"/>
              </a:rPr>
              <a:t>Pahl</a:t>
            </a:r>
            <a:r>
              <a:rPr lang="en-US" sz="1400" dirty="0">
                <a:sym typeface="Wingdings"/>
              </a:rPr>
              <a:t> (2005)</a:t>
            </a:r>
            <a:endParaRPr lang="en-US" sz="1400" dirty="0"/>
          </a:p>
        </p:txBody>
      </p:sp>
      <p:sp>
        <p:nvSpPr>
          <p:cNvPr id="12" name="TextBox 11"/>
          <p:cNvSpPr txBox="1"/>
          <p:nvPr/>
        </p:nvSpPr>
        <p:spPr>
          <a:xfrm>
            <a:off x="202250" y="777209"/>
            <a:ext cx="8544200" cy="721864"/>
          </a:xfrm>
          <a:prstGeom prst="rect">
            <a:avLst/>
          </a:prstGeom>
          <a:noFill/>
        </p:spPr>
        <p:txBody>
          <a:bodyPr wrap="square" rtlCol="0">
            <a:spAutoFit/>
          </a:bodyPr>
          <a:lstStyle/>
          <a:p>
            <a:pPr>
              <a:lnSpc>
                <a:spcPct val="120000"/>
              </a:lnSpc>
            </a:pPr>
            <a:r>
              <a:rPr lang="en-US" b="1" dirty="0" err="1">
                <a:solidFill>
                  <a:prstClr val="black"/>
                </a:solidFill>
                <a:latin typeface="Verdana" panose="020B0604030504040204" pitchFamily="34" charset="0"/>
                <a:ea typeface="Verdana" panose="020B0604030504040204" pitchFamily="34" charset="0"/>
                <a:cs typeface="Verdana" panose="020B0604030504040204" pitchFamily="34" charset="0"/>
              </a:rPr>
              <a:t>Transesterification</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is the chemical process that transforms fats into biodiesel</a:t>
            </a:r>
          </a:p>
        </p:txBody>
      </p:sp>
      <p:sp>
        <p:nvSpPr>
          <p:cNvPr id="4" name="Rounded Rectangle 3"/>
          <p:cNvSpPr/>
          <p:nvPr/>
        </p:nvSpPr>
        <p:spPr>
          <a:xfrm>
            <a:off x="1344701" y="1711938"/>
            <a:ext cx="1718236" cy="113553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chemeClr val="tx1"/>
                </a:solidFill>
              </a:rPr>
              <a:t>100 </a:t>
            </a:r>
            <a:r>
              <a:rPr lang="en-US" dirty="0" err="1">
                <a:solidFill>
                  <a:schemeClr val="tx1"/>
                </a:solidFill>
              </a:rPr>
              <a:t>lb</a:t>
            </a:r>
            <a:r>
              <a:rPr lang="en-US" dirty="0">
                <a:solidFill>
                  <a:schemeClr val="tx1"/>
                </a:solidFill>
              </a:rPr>
              <a:t> oil</a:t>
            </a:r>
          </a:p>
        </p:txBody>
      </p:sp>
      <p:sp>
        <p:nvSpPr>
          <p:cNvPr id="5" name="Rounded Rectangle 4"/>
          <p:cNvSpPr/>
          <p:nvPr/>
        </p:nvSpPr>
        <p:spPr>
          <a:xfrm>
            <a:off x="1376652" y="3116408"/>
            <a:ext cx="283882" cy="26894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TextBox 5"/>
          <p:cNvSpPr txBox="1"/>
          <p:nvPr/>
        </p:nvSpPr>
        <p:spPr>
          <a:xfrm>
            <a:off x="1686802" y="3060840"/>
            <a:ext cx="1724864" cy="369332"/>
          </a:xfrm>
          <a:prstGeom prst="rect">
            <a:avLst/>
          </a:prstGeom>
          <a:noFill/>
        </p:spPr>
        <p:txBody>
          <a:bodyPr wrap="none" rtlCol="0">
            <a:spAutoFit/>
          </a:bodyPr>
          <a:lstStyle/>
          <a:p>
            <a:r>
              <a:rPr lang="en-US" dirty="0"/>
              <a:t>10 </a:t>
            </a:r>
            <a:r>
              <a:rPr lang="en-US" dirty="0" err="1"/>
              <a:t>lb</a:t>
            </a:r>
            <a:r>
              <a:rPr lang="en-US" dirty="0"/>
              <a:t> alcohol/Na</a:t>
            </a:r>
          </a:p>
        </p:txBody>
      </p:sp>
      <p:sp>
        <p:nvSpPr>
          <p:cNvPr id="7" name="Right Arrow Callout 6"/>
          <p:cNvSpPr/>
          <p:nvPr/>
        </p:nvSpPr>
        <p:spPr>
          <a:xfrm>
            <a:off x="1150465" y="1592409"/>
            <a:ext cx="4332941" cy="2106706"/>
          </a:xfrm>
          <a:prstGeom prst="rightArrowCallout">
            <a:avLst>
              <a:gd name="adj1" fmla="val 25000"/>
              <a:gd name="adj2" fmla="val 25000"/>
              <a:gd name="adj3" fmla="val 26418"/>
              <a:gd name="adj4" fmla="val 53253"/>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5665689" y="1711938"/>
            <a:ext cx="1718236" cy="113553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chemeClr val="tx1"/>
                </a:solidFill>
              </a:rPr>
              <a:t>100 </a:t>
            </a:r>
            <a:r>
              <a:rPr lang="en-US" dirty="0" err="1">
                <a:solidFill>
                  <a:schemeClr val="tx1"/>
                </a:solidFill>
              </a:rPr>
              <a:t>lb</a:t>
            </a:r>
            <a:r>
              <a:rPr lang="en-US" dirty="0">
                <a:solidFill>
                  <a:schemeClr val="tx1"/>
                </a:solidFill>
              </a:rPr>
              <a:t> biodiesel</a:t>
            </a:r>
          </a:p>
        </p:txBody>
      </p:sp>
      <p:sp>
        <p:nvSpPr>
          <p:cNvPr id="20" name="Rounded Rectangle 19"/>
          <p:cNvSpPr/>
          <p:nvPr/>
        </p:nvSpPr>
        <p:spPr>
          <a:xfrm>
            <a:off x="5697640" y="3116408"/>
            <a:ext cx="283882" cy="26894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 name="TextBox 20"/>
          <p:cNvSpPr txBox="1"/>
          <p:nvPr/>
        </p:nvSpPr>
        <p:spPr>
          <a:xfrm>
            <a:off x="6127319" y="3063827"/>
            <a:ext cx="1431026" cy="369332"/>
          </a:xfrm>
          <a:prstGeom prst="rect">
            <a:avLst/>
          </a:prstGeom>
          <a:noFill/>
        </p:spPr>
        <p:txBody>
          <a:bodyPr wrap="none" rtlCol="0">
            <a:spAutoFit/>
          </a:bodyPr>
          <a:lstStyle/>
          <a:p>
            <a:r>
              <a:rPr lang="en-US" dirty="0"/>
              <a:t>10 </a:t>
            </a:r>
            <a:r>
              <a:rPr lang="en-US" dirty="0" err="1"/>
              <a:t>lb</a:t>
            </a:r>
            <a:r>
              <a:rPr lang="en-US" dirty="0"/>
              <a:t> glycerol</a:t>
            </a:r>
          </a:p>
        </p:txBody>
      </p:sp>
      <p:sp>
        <p:nvSpPr>
          <p:cNvPr id="22" name="TextBox 21"/>
          <p:cNvSpPr txBox="1"/>
          <p:nvPr/>
        </p:nvSpPr>
        <p:spPr>
          <a:xfrm>
            <a:off x="3366843" y="2448254"/>
            <a:ext cx="1897312" cy="369332"/>
          </a:xfrm>
          <a:prstGeom prst="rect">
            <a:avLst/>
          </a:prstGeom>
          <a:noFill/>
        </p:spPr>
        <p:txBody>
          <a:bodyPr wrap="none" rtlCol="0">
            <a:spAutoFit/>
          </a:bodyPr>
          <a:lstStyle/>
          <a:p>
            <a:r>
              <a:rPr lang="en-US" dirty="0" err="1">
                <a:solidFill>
                  <a:srgbClr val="0000FF"/>
                </a:solidFill>
              </a:rPr>
              <a:t>transesterification</a:t>
            </a:r>
            <a:endParaRPr lang="en-US" dirty="0">
              <a:solidFill>
                <a:srgbClr val="0000FF"/>
              </a:solidFill>
            </a:endParaRPr>
          </a:p>
        </p:txBody>
      </p:sp>
      <p:sp>
        <p:nvSpPr>
          <p:cNvPr id="14" name="TextBox 13"/>
          <p:cNvSpPr txBox="1"/>
          <p:nvPr/>
        </p:nvSpPr>
        <p:spPr>
          <a:xfrm>
            <a:off x="318243" y="3742768"/>
            <a:ext cx="1975221" cy="369332"/>
          </a:xfrm>
          <a:prstGeom prst="rect">
            <a:avLst/>
          </a:prstGeom>
          <a:noFill/>
        </p:spPr>
        <p:txBody>
          <a:bodyPr wrap="non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EROI</a:t>
            </a:r>
            <a:r>
              <a:rPr lang="en-US" dirty="0">
                <a:latin typeface="Verdana" panose="020B0604030504040204" pitchFamily="34" charset="0"/>
                <a:ea typeface="Verdana" panose="020B0604030504040204" pitchFamily="34" charset="0"/>
                <a:cs typeface="Verdana" panose="020B0604030504040204" pitchFamily="34" charset="0"/>
              </a:rPr>
              <a:t> ~ 5.54:1</a:t>
            </a:r>
          </a:p>
        </p:txBody>
      </p:sp>
      <p:sp>
        <p:nvSpPr>
          <p:cNvPr id="18" name="TextBox 17"/>
          <p:cNvSpPr txBox="1"/>
          <p:nvPr/>
        </p:nvSpPr>
        <p:spPr>
          <a:xfrm>
            <a:off x="285044" y="4226191"/>
            <a:ext cx="8544200" cy="1054263"/>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Modern biodiesel plants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can use a variety of feedstock oil or a mixed blend of oils and achieve a 100% yield, converting all TAG and FFA into biodiesel esters.</a:t>
            </a:r>
          </a:p>
        </p:txBody>
      </p:sp>
      <p:sp>
        <p:nvSpPr>
          <p:cNvPr id="23" name="TextBox 22"/>
          <p:cNvSpPr txBox="1"/>
          <p:nvPr/>
        </p:nvSpPr>
        <p:spPr>
          <a:xfrm>
            <a:off x="285043" y="5287121"/>
            <a:ext cx="8784251" cy="1054263"/>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market for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glycerol</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affects the costs and profits of biodiesel production.</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market for glycerol is smaller; finding new markets will be critical.</a:t>
            </a:r>
          </a:p>
        </p:txBody>
      </p:sp>
    </p:spTree>
    <p:extLst>
      <p:ext uri="{BB962C8B-B14F-4D97-AF65-F5344CB8AC3E}">
        <p14:creationId xmlns:p14="http://schemas.microsoft.com/office/powerpoint/2010/main" val="337112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14" grpId="0"/>
      <p:bldP spid="18"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2212465" cy="584775"/>
          </a:xfrm>
          <a:prstGeom prst="rect">
            <a:avLst/>
          </a:prstGeom>
          <a:noFill/>
        </p:spPr>
        <p:txBody>
          <a:bodyPr wrap="none" rtlCol="0">
            <a:spAutoFit/>
          </a:bodyPr>
          <a:lstStyle/>
          <a:p>
            <a:pPr defTabSz="914400"/>
            <a:r>
              <a:rPr lang="en-US" sz="3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Jatropha</a:t>
            </a:r>
            <a:endParaRPr lang="en-US" sz="3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7" name="TextBox 16"/>
          <p:cNvSpPr txBox="1"/>
          <p:nvPr/>
        </p:nvSpPr>
        <p:spPr>
          <a:xfrm>
            <a:off x="228600" y="943502"/>
            <a:ext cx="7802852" cy="2605457"/>
          </a:xfrm>
          <a:prstGeom prst="rect">
            <a:avLst/>
          </a:prstGeom>
          <a:noFill/>
        </p:spPr>
        <p:txBody>
          <a:bodyPr wrap="square" rtlCol="0">
            <a:spAutoFit/>
          </a:bodyPr>
          <a:lstStyle/>
          <a:p>
            <a:pPr>
              <a:lnSpc>
                <a:spcPct val="120000"/>
              </a:lnSpc>
            </a:pPr>
            <a:r>
              <a:rPr lang="en-US" b="1" dirty="0" err="1">
                <a:solidFill>
                  <a:prstClr val="black"/>
                </a:solidFill>
                <a:latin typeface="Verdana" panose="020B0604030504040204" pitchFamily="34" charset="0"/>
                <a:ea typeface="Verdana" panose="020B0604030504040204" pitchFamily="34" charset="0"/>
                <a:cs typeface="Verdana" panose="020B0604030504040204" pitchFamily="34" charset="0"/>
              </a:rPr>
              <a:t>Jatropha</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is a bush or small tree:</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Can be grown in marginal &amp; semi-arid conditions.</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Can be used as a hedge to fence in animals or prevent erosion.</a:t>
            </a:r>
          </a:p>
          <a:p>
            <a:pPr marL="285750" indent="-285750">
              <a:lnSpc>
                <a:spcPct val="120000"/>
              </a:lnSpc>
              <a:buFont typeface="Arial"/>
              <a:buChar char="•"/>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Traditionally used as a lamp fuel, source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of soap and medicines.</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Yield of 202 gallons per acre.</a:t>
            </a:r>
          </a:p>
        </p:txBody>
      </p:sp>
      <p:sp>
        <p:nvSpPr>
          <p:cNvPr id="12" name="TextBox 11"/>
          <p:cNvSpPr txBox="1"/>
          <p:nvPr/>
        </p:nvSpPr>
        <p:spPr>
          <a:xfrm>
            <a:off x="305431" y="4527836"/>
            <a:ext cx="2385190" cy="1054263"/>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Jatropha has the </a:t>
            </a: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potential</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to be a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sustainable</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crop.</a:t>
            </a:r>
          </a:p>
        </p:txBody>
      </p:sp>
      <p:sp>
        <p:nvSpPr>
          <p:cNvPr id="13" name="TextBox 12"/>
          <p:cNvSpPr txBox="1"/>
          <p:nvPr/>
        </p:nvSpPr>
        <p:spPr>
          <a:xfrm>
            <a:off x="5588000" y="5969000"/>
            <a:ext cx="761296" cy="369332"/>
          </a:xfrm>
          <a:prstGeom prst="rect">
            <a:avLst/>
          </a:prstGeom>
          <a:noFill/>
        </p:spPr>
        <p:txBody>
          <a:bodyPr wrap="none" rtlCol="0">
            <a:spAutoFit/>
          </a:bodyPr>
          <a:lstStyle/>
          <a:p>
            <a:r>
              <a:rPr lang="en-US" dirty="0">
                <a:solidFill>
                  <a:srgbClr val="FF0000"/>
                </a:solidFill>
              </a:rPr>
              <a:t>Image</a:t>
            </a:r>
          </a:p>
        </p:txBody>
      </p:sp>
      <p:pic>
        <p:nvPicPr>
          <p:cNvPr id="3" name="Picture 2" descr="Screen Shot 2016-11-27 at 9.10.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5812" y="2430658"/>
            <a:ext cx="3263298" cy="4169405"/>
          </a:xfrm>
          <a:prstGeom prst="rect">
            <a:avLst/>
          </a:prstGeom>
        </p:spPr>
      </p:pic>
      <p:pic>
        <p:nvPicPr>
          <p:cNvPr id="4" name="Picture 3" descr="Screen Shot 2016-11-27 at 9.10.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288" y="4061096"/>
            <a:ext cx="3041650" cy="2671462"/>
          </a:xfrm>
          <a:prstGeom prst="rect">
            <a:avLst/>
          </a:prstGeom>
        </p:spPr>
      </p:pic>
    </p:spTree>
    <p:extLst>
      <p:ext uri="{BB962C8B-B14F-4D97-AF65-F5344CB8AC3E}">
        <p14:creationId xmlns:p14="http://schemas.microsoft.com/office/powerpoint/2010/main" val="343909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165622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Step 1</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2" name="TextBox 11"/>
          <p:cNvSpPr txBox="1"/>
          <p:nvPr/>
        </p:nvSpPr>
        <p:spPr>
          <a:xfrm>
            <a:off x="202250" y="692543"/>
            <a:ext cx="8544200" cy="2077492"/>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Determination of free fatty acid content of oil feedstock:</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presence of high levels of free fatty acids: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Is caused by excessive or repeated heating / storage of oil feedstock.</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Can result in the formation of soap rather than biodiesel.</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Requires the use of additional catalyst because the FFAs react with and neutralize hydroxide catalysts.</a:t>
            </a:r>
          </a:p>
        </p:txBody>
      </p:sp>
      <p:sp>
        <p:nvSpPr>
          <p:cNvPr id="15" name="TextBox 14"/>
          <p:cNvSpPr txBox="1"/>
          <p:nvPr/>
        </p:nvSpPr>
        <p:spPr>
          <a:xfrm>
            <a:off x="228600" y="3074499"/>
            <a:ext cx="8544200" cy="2077492"/>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Titration</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is used to determine FFA concentrations in oil feedstock.</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feedstock oil is titrated with sodium hydroxide using a pH indicator like phenol red.</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Neutral pH is indicated by change of color (yellow to pink).</a:t>
            </a:r>
          </a:p>
          <a:p>
            <a:pPr marL="285750" indent="-285750">
              <a:lnSpc>
                <a:spcPct val="120000"/>
              </a:lnSpc>
              <a:buFont typeface="Arial"/>
              <a:buChar char="•"/>
            </a:pP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Isopropal</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alcohol is added to co-solubilize the oil feedstock and the sodium hydroxide used for titration.</a:t>
            </a:r>
          </a:p>
        </p:txBody>
      </p:sp>
    </p:spTree>
    <p:extLst>
      <p:ext uri="{BB962C8B-B14F-4D97-AF65-F5344CB8AC3E}">
        <p14:creationId xmlns:p14="http://schemas.microsoft.com/office/powerpoint/2010/main" val="46382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165622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Step 2</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2" name="TextBox 11"/>
          <p:cNvSpPr txBox="1"/>
          <p:nvPr/>
        </p:nvSpPr>
        <p:spPr>
          <a:xfrm>
            <a:off x="202250" y="692543"/>
            <a:ext cx="8544200" cy="4784515"/>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Creation of the powerful base,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sodium methoxide</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Carefully measured amounts of sodium hydroxide and anhydrous methanol are very carefully mixed to create the </a:t>
            </a: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very powerful</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base.</a:t>
            </a: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Safety is critical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and PPE should include glasses, masks or respirators, gloves and aprons.</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Methoxide</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can create </a:t>
            </a: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fumes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that are very hazardous to human health, so this work must be done in a well ventilated space.</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chemical reaction </a:t>
            </a: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produces heat</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Mixing the chemicals on ice can help prevent boiling.</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Methoxide</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and even sodium hydroxide, can corrode scratched glass containers and should be kept in </a:t>
            </a: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plastic</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Methoxide</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should be used as it is produced and </a:t>
            </a: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not stored</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sp>
        <p:nvSpPr>
          <p:cNvPr id="3" name="TextBox 2"/>
          <p:cNvSpPr txBox="1"/>
          <p:nvPr/>
        </p:nvSpPr>
        <p:spPr>
          <a:xfrm>
            <a:off x="228601" y="5554107"/>
            <a:ext cx="8700510" cy="923330"/>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Several alcohols (1-4C) can be used but </a:t>
            </a:r>
            <a:r>
              <a:rPr lang="en-US" b="1" dirty="0">
                <a:latin typeface="Verdana" panose="020B0604030504040204" pitchFamily="34" charset="0"/>
                <a:ea typeface="Verdana" panose="020B0604030504040204" pitchFamily="34" charset="0"/>
                <a:cs typeface="Verdana" panose="020B0604030504040204" pitchFamily="34" charset="0"/>
              </a:rPr>
              <a:t>water should be &lt;0.08%</a:t>
            </a:r>
            <a:r>
              <a:rPr lang="en-US" dirty="0">
                <a:latin typeface="Verdana" panose="020B0604030504040204" pitchFamily="34" charset="0"/>
                <a:ea typeface="Verdana" panose="020B0604030504040204" pitchFamily="34" charset="0"/>
                <a:cs typeface="Verdana" panose="020B0604030504040204" pitchFamily="34" charset="0"/>
              </a:rPr>
              <a:t>.</a:t>
            </a:r>
          </a:p>
          <a:p>
            <a:pPr marL="285750" indent="-28575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Water interferes with </a:t>
            </a:r>
            <a:r>
              <a:rPr lang="en-US" dirty="0" err="1">
                <a:latin typeface="Verdana" panose="020B0604030504040204" pitchFamily="34" charset="0"/>
                <a:ea typeface="Verdana" panose="020B0604030504040204" pitchFamily="34" charset="0"/>
                <a:cs typeface="Verdana" panose="020B0604030504040204" pitchFamily="34" charset="0"/>
              </a:rPr>
              <a:t>transesterification</a:t>
            </a:r>
            <a:r>
              <a:rPr lang="en-US" dirty="0">
                <a:latin typeface="Verdana" panose="020B0604030504040204" pitchFamily="34" charset="0"/>
                <a:ea typeface="Verdana" panose="020B0604030504040204" pitchFamily="34" charset="0"/>
                <a:cs typeface="Verdana" panose="020B0604030504040204" pitchFamily="34" charset="0"/>
              </a:rPr>
              <a:t> and can enhance soap formation.</a:t>
            </a:r>
          </a:p>
        </p:txBody>
      </p:sp>
    </p:spTree>
    <p:extLst>
      <p:ext uri="{BB962C8B-B14F-4D97-AF65-F5344CB8AC3E}">
        <p14:creationId xmlns:p14="http://schemas.microsoft.com/office/powerpoint/2010/main" val="5449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165622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Step 3</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2" name="TextBox 11"/>
          <p:cNvSpPr txBox="1"/>
          <p:nvPr/>
        </p:nvSpPr>
        <p:spPr>
          <a:xfrm>
            <a:off x="202250" y="692543"/>
            <a:ext cx="8544200" cy="3665620"/>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Mixing of </a:t>
            </a:r>
            <a:r>
              <a:rPr lang="en-US" b="1" dirty="0" err="1">
                <a:solidFill>
                  <a:prstClr val="black"/>
                </a:solidFill>
                <a:latin typeface="Verdana" panose="020B0604030504040204" pitchFamily="34" charset="0"/>
                <a:ea typeface="Verdana" panose="020B0604030504040204" pitchFamily="34" charset="0"/>
                <a:cs typeface="Verdana" panose="020B0604030504040204" pitchFamily="34" charset="0"/>
              </a:rPr>
              <a:t>methoxide</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 and oil feedstock</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Methoxide</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and oil feedstock are mixed and stirred or agitated for a given length of time (generally a 1-2 hours).</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mixture is sometimes heated to 65</a:t>
            </a:r>
            <a:r>
              <a:rPr lang="en-US" dirty="0">
                <a:latin typeface="Verdana" panose="020B0604030504040204" pitchFamily="34" charset="0"/>
                <a:ea typeface="Verdana" panose="020B0604030504040204" pitchFamily="34" charset="0"/>
                <a:cs typeface="Verdana" panose="020B0604030504040204" pitchFamily="34" charset="0"/>
              </a:rPr>
              <a:t>°C (25-85°C).</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Mixing should be thorough but if overly vigorous a fine emulsion may be produced that will not settle and separate.</a:t>
            </a:r>
          </a:p>
          <a:p>
            <a:pPr marL="742950" lvl="1"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Slowing mixing near the end of the reaction will encourage early phase separation and completion of the reaction.</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b="1" dirty="0" err="1">
                <a:solidFill>
                  <a:prstClr val="black"/>
                </a:solidFill>
                <a:latin typeface="Verdana" panose="020B0604030504040204" pitchFamily="34" charset="0"/>
                <a:ea typeface="Verdana" panose="020B0604030504040204" pitchFamily="34" charset="0"/>
                <a:cs typeface="Verdana" panose="020B0604030504040204" pitchFamily="34" charset="0"/>
              </a:rPr>
              <a:t>Transesterification</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occurs here! (aka ‘cracking’)</a:t>
            </a:r>
          </a:p>
        </p:txBody>
      </p:sp>
      <p:sp>
        <p:nvSpPr>
          <p:cNvPr id="3" name="TextBox 2"/>
          <p:cNvSpPr txBox="1"/>
          <p:nvPr/>
        </p:nvSpPr>
        <p:spPr>
          <a:xfrm>
            <a:off x="228600" y="4515556"/>
            <a:ext cx="8755602" cy="1054263"/>
          </a:xfrm>
          <a:prstGeom prst="rect">
            <a:avLst/>
          </a:prstGeom>
          <a:noFill/>
        </p:spPr>
        <p:txBody>
          <a:bodyPr wrap="none" rtlCol="0">
            <a:spAutoFit/>
          </a:bodyPr>
          <a:lstStyle/>
          <a:p>
            <a:pPr>
              <a:lnSpc>
                <a:spcPct val="120000"/>
              </a:lnSpc>
            </a:pPr>
            <a:r>
              <a:rPr lang="en-US" b="1" dirty="0">
                <a:latin typeface="Verdana" panose="020B0604030504040204" pitchFamily="34" charset="0"/>
                <a:ea typeface="Verdana" panose="020B0604030504040204" pitchFamily="34" charset="0"/>
                <a:cs typeface="Verdana" panose="020B0604030504040204" pitchFamily="34" charset="0"/>
              </a:rPr>
              <a:t>Neutralizers</a:t>
            </a:r>
            <a:r>
              <a:rPr lang="en-US" dirty="0">
                <a:latin typeface="Verdana" panose="020B0604030504040204" pitchFamily="34" charset="0"/>
                <a:ea typeface="Verdana" panose="020B0604030504040204" pitchFamily="34" charset="0"/>
                <a:cs typeface="Verdana" panose="020B0604030504040204" pitchFamily="34" charset="0"/>
              </a:rPr>
              <a:t> are sometimes added to deactivate any unreacted catalyst.</a:t>
            </a:r>
          </a:p>
          <a:p>
            <a:pPr marL="285750" indent="-285750">
              <a:lnSpc>
                <a:spcPct val="120000"/>
              </a:lnSpc>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For basic catalysts the neutralizer is a small amount of acid.</a:t>
            </a:r>
          </a:p>
          <a:p>
            <a:pPr marL="285750" indent="-285750">
              <a:lnSpc>
                <a:spcPct val="120000"/>
              </a:lnSpc>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Alternatively, the acid may be added in the water wash.</a:t>
            </a:r>
          </a:p>
        </p:txBody>
      </p:sp>
    </p:spTree>
    <p:extLst>
      <p:ext uri="{BB962C8B-B14F-4D97-AF65-F5344CB8AC3E}">
        <p14:creationId xmlns:p14="http://schemas.microsoft.com/office/powerpoint/2010/main" val="259549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165622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Step 4</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2" name="TextBox 11"/>
          <p:cNvSpPr txBox="1"/>
          <p:nvPr/>
        </p:nvSpPr>
        <p:spPr>
          <a:xfrm>
            <a:off x="202250" y="692543"/>
            <a:ext cx="8544200" cy="3813352"/>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Settling / separation</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Mixing is stopped and the mixture is allowed to settle and phase separate for eight hours or more.</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biodiesel (an oil) rises to the top of the container.</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Glycerol (water-soluble) sinks to the bottom.</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interface contains partially reacted molecules and other contaminants and is usually discarded. </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 centrifuge can be used to speed up separation.</a:t>
            </a:r>
          </a:p>
          <a:p>
            <a:pPr marL="285750" indent="-285750">
              <a:lnSpc>
                <a:spcPct val="120000"/>
              </a:lnSpc>
              <a:buFont typeface="Arial"/>
              <a:buChar char="•"/>
            </a:pP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49602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165622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Step 5</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2" name="TextBox 11"/>
          <p:cNvSpPr txBox="1"/>
          <p:nvPr/>
        </p:nvSpPr>
        <p:spPr>
          <a:xfrm>
            <a:off x="202250" y="692543"/>
            <a:ext cx="8544200" cy="5486245"/>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Washing / polishing</a:t>
            </a: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biodiesel layer may still contain contaminants like alcohol, base, glycerol or unreacted free fatty acids. These are all water-soluble to differing degrees.</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Water is mixed into the biodiesel, sometimes by bubbling up through.</a:t>
            </a:r>
          </a:p>
          <a:p>
            <a:pPr marL="742950" lvl="1"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Acidic water is sometimes used to neutralize free fatty acids &amp; unreacted </a:t>
            </a:r>
            <a:r>
              <a:rPr lang="en-US" dirty="0" err="1">
                <a:solidFill>
                  <a:prstClr val="black"/>
                </a:solidFill>
                <a:latin typeface="Verdana" panose="020B0604030504040204" pitchFamily="34" charset="0"/>
                <a:ea typeface="Verdana" panose="020B0604030504040204" pitchFamily="34" charset="0"/>
                <a:cs typeface="Verdana" panose="020B0604030504040204" pitchFamily="34" charset="0"/>
              </a:rPr>
              <a:t>methoxide</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mixture is left to settle again.</a:t>
            </a:r>
          </a:p>
          <a:p>
            <a:pPr marL="742950" lvl="1"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Clean biodiesel rises to the top.</a:t>
            </a:r>
          </a:p>
          <a:p>
            <a:pPr marL="742950" lvl="1"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impurities settle with the water in the lower layer &amp; can be removed.</a:t>
            </a:r>
          </a:p>
          <a:p>
            <a:pPr lvl="1">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Larger producers may use columns of resins to remove these water-soluble contaminants.</a:t>
            </a:r>
          </a:p>
          <a:p>
            <a:pPr marL="742950" lvl="1"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The capital and O&amp;M costs are greater.</a:t>
            </a:r>
          </a:p>
          <a:p>
            <a:pPr marL="742950" lvl="1"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But the process is much faster.</a:t>
            </a:r>
          </a:p>
        </p:txBody>
      </p:sp>
    </p:spTree>
    <p:extLst>
      <p:ext uri="{BB962C8B-B14F-4D97-AF65-F5344CB8AC3E}">
        <p14:creationId xmlns:p14="http://schemas.microsoft.com/office/powerpoint/2010/main" val="16514518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165622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Step 6</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2113717" cy="307777"/>
          </a:xfrm>
          <a:prstGeom prst="rect">
            <a:avLst/>
          </a:prstGeom>
          <a:noFill/>
        </p:spPr>
        <p:txBody>
          <a:bodyPr wrap="none" rtlCol="0">
            <a:spAutoFit/>
          </a:bodyPr>
          <a:lstStyle/>
          <a:p>
            <a:r>
              <a:rPr lang="en-US" sz="1400" dirty="0" err="1">
                <a:sym typeface="Wingdings"/>
              </a:rPr>
              <a:t>Pahl</a:t>
            </a:r>
            <a:r>
              <a:rPr lang="en-US" sz="1400" dirty="0">
                <a:sym typeface="Wingdings"/>
              </a:rPr>
              <a:t> (2005); </a:t>
            </a:r>
            <a:r>
              <a:rPr lang="en-US" sz="1400" dirty="0" err="1">
                <a:sym typeface="Wingdings"/>
              </a:rPr>
              <a:t>Dahiya</a:t>
            </a:r>
            <a:r>
              <a:rPr lang="en-US" sz="1400" dirty="0">
                <a:sym typeface="Wingdings"/>
              </a:rPr>
              <a:t> (2015)</a:t>
            </a:r>
            <a:endParaRPr lang="en-US" sz="1400" dirty="0"/>
          </a:p>
        </p:txBody>
      </p:sp>
      <p:sp>
        <p:nvSpPr>
          <p:cNvPr id="12" name="TextBox 11"/>
          <p:cNvSpPr txBox="1"/>
          <p:nvPr/>
        </p:nvSpPr>
        <p:spPr>
          <a:xfrm>
            <a:off x="202250" y="692543"/>
            <a:ext cx="8544200" cy="3196388"/>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QA / QC</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Clear-and-bright test: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 quick test for biodiesel fuel quality</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Flush the system.</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Collect a sample in a clear glass container and allow to settle for a bit.</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Hold the sample up against a printed surface in good light.</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Good biodiesel should show the printing clearly.</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Look for sediments.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Swirl the container; no change in density patters should occur. </a:t>
            </a:r>
          </a:p>
        </p:txBody>
      </p:sp>
    </p:spTree>
    <p:extLst>
      <p:ext uri="{BB962C8B-B14F-4D97-AF65-F5344CB8AC3E}">
        <p14:creationId xmlns:p14="http://schemas.microsoft.com/office/powerpoint/2010/main" val="14264820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A62886F1-E959-5B4F-B838-AAE77927B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5995" y="1718832"/>
            <a:ext cx="4813300" cy="50419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488306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Shear force reactors</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5469702" cy="307777"/>
          </a:xfrm>
          <a:prstGeom prst="rect">
            <a:avLst/>
          </a:prstGeom>
          <a:noFill/>
        </p:spPr>
        <p:txBody>
          <a:bodyPr wrap="none" rtlCol="0">
            <a:spAutoFit/>
          </a:bodyPr>
          <a:lstStyle/>
          <a:p>
            <a:r>
              <a:rPr lang="en-US" sz="1400" dirty="0">
                <a:sym typeface="Wingdings"/>
                <a:hlinkClick r:id="rId3"/>
              </a:rPr>
              <a:t>https://www.sciencedirect.com/science/article/pii/S096085241001792X</a:t>
            </a:r>
            <a:r>
              <a:rPr lang="en-US" sz="1400" dirty="0">
                <a:sym typeface="Wingdings"/>
              </a:rPr>
              <a:t> </a:t>
            </a:r>
            <a:endParaRPr lang="en-US" sz="1400" dirty="0"/>
          </a:p>
        </p:txBody>
      </p:sp>
      <p:sp>
        <p:nvSpPr>
          <p:cNvPr id="12" name="TextBox 11"/>
          <p:cNvSpPr txBox="1"/>
          <p:nvPr/>
        </p:nvSpPr>
        <p:spPr>
          <a:xfrm>
            <a:off x="199398" y="739584"/>
            <a:ext cx="8544200" cy="721864"/>
          </a:xfrm>
          <a:prstGeom prst="rect">
            <a:avLst/>
          </a:prstGeom>
          <a:noFill/>
        </p:spPr>
        <p:txBody>
          <a:bodyPr wrap="square" rtlCol="0">
            <a:spAutoFit/>
          </a:bodyPr>
          <a:lstStyle/>
          <a:p>
            <a:pPr>
              <a:lnSpc>
                <a:spcPct val="120000"/>
              </a:lnSpc>
            </a:pPr>
            <a:r>
              <a:rPr lang="en-US" dirty="0">
                <a:latin typeface="Verdana" panose="020B0604030504040204" pitchFamily="34" charset="0"/>
                <a:ea typeface="Verdana" panose="020B0604030504040204" pitchFamily="34" charset="0"/>
                <a:cs typeface="Verdana" panose="020B0604030504040204" pitchFamily="34" charset="0"/>
              </a:rPr>
              <a:t>An </a:t>
            </a:r>
            <a:r>
              <a:rPr lang="en-US" b="1" dirty="0">
                <a:latin typeface="Verdana" panose="020B0604030504040204" pitchFamily="34" charset="0"/>
                <a:ea typeface="Verdana" panose="020B0604030504040204" pitchFamily="34" charset="0"/>
                <a:cs typeface="Verdana" panose="020B0604030504040204" pitchFamily="34" charset="0"/>
              </a:rPr>
              <a:t>ultra-shear reactor (USR) </a:t>
            </a:r>
            <a:r>
              <a:rPr lang="en-US" dirty="0">
                <a:latin typeface="Verdana" panose="020B0604030504040204" pitchFamily="34" charset="0"/>
                <a:ea typeface="Verdana" panose="020B0604030504040204" pitchFamily="34" charset="0"/>
                <a:cs typeface="Verdana" panose="020B0604030504040204" pitchFamily="34" charset="0"/>
              </a:rPr>
              <a:t>uses shear force to create very small droplets and high rates of mixing of oil and reactants.</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BE8B5927-790D-EE4F-B9D7-33E70963B88F}"/>
              </a:ext>
            </a:extLst>
          </p:cNvPr>
          <p:cNvSpPr txBox="1"/>
          <p:nvPr/>
        </p:nvSpPr>
        <p:spPr>
          <a:xfrm>
            <a:off x="199398" y="1570276"/>
            <a:ext cx="4912270" cy="1755994"/>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Speeds the </a:t>
            </a:r>
            <a:r>
              <a:rPr lang="en-US" b="1" dirty="0">
                <a:latin typeface="Verdana" panose="020B0604030504040204" pitchFamily="34" charset="0"/>
                <a:ea typeface="Verdana" panose="020B0604030504040204" pitchFamily="34" charset="0"/>
                <a:cs typeface="Verdana" panose="020B0604030504040204" pitchFamily="34" charset="0"/>
              </a:rPr>
              <a:t>rate</a:t>
            </a:r>
            <a:r>
              <a:rPr lang="en-US" dirty="0">
                <a:latin typeface="Verdana" panose="020B0604030504040204" pitchFamily="34" charset="0"/>
                <a:ea typeface="Verdana" panose="020B0604030504040204" pitchFamily="34" charset="0"/>
                <a:cs typeface="Verdana" panose="020B0604030504040204" pitchFamily="34" charset="0"/>
              </a:rPr>
              <a:t> of conversion</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Increases the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efficiency</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of conversion</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continuous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process</a:t>
            </a:r>
          </a:p>
        </p:txBody>
      </p:sp>
    </p:spTree>
    <p:extLst>
      <p:ext uri="{BB962C8B-B14F-4D97-AF65-F5344CB8AC3E}">
        <p14:creationId xmlns:p14="http://schemas.microsoft.com/office/powerpoint/2010/main" val="28765029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6" name="TextBox 5"/>
          <p:cNvSpPr txBox="1"/>
          <p:nvPr/>
        </p:nvSpPr>
        <p:spPr>
          <a:xfrm>
            <a:off x="425618" y="2622994"/>
            <a:ext cx="8351493" cy="1323439"/>
          </a:xfrm>
          <a:prstGeom prst="rect">
            <a:avLst/>
          </a:prstGeom>
          <a:noFill/>
        </p:spPr>
        <p:txBody>
          <a:bodyPr wrap="square" rtlCol="0">
            <a:spAutoFit/>
          </a:bodyPr>
          <a:lstStyle/>
          <a:p>
            <a:pPr algn="ctr"/>
            <a:r>
              <a:rPr lang="en-US" sz="4000" b="1" i="1" dirty="0">
                <a:solidFill>
                  <a:prstClr val="black"/>
                </a:solidFill>
                <a:latin typeface="Avenir Black"/>
                <a:cs typeface="Avenir Black"/>
              </a:rPr>
              <a:t>7.6: Small-scale (on-farm) production</a:t>
            </a:r>
          </a:p>
        </p:txBody>
      </p:sp>
      <p:grpSp>
        <p:nvGrpSpPr>
          <p:cNvPr id="7" name="Group 6"/>
          <p:cNvGrpSpPr/>
          <p:nvPr/>
        </p:nvGrpSpPr>
        <p:grpSpPr>
          <a:xfrm>
            <a:off x="8098116" y="14530"/>
            <a:ext cx="830994" cy="634504"/>
            <a:chOff x="2066934" y="1319924"/>
            <a:chExt cx="3038142" cy="2464745"/>
          </a:xfrm>
        </p:grpSpPr>
        <p:sp>
          <p:nvSpPr>
            <p:cNvPr id="8" name="Oval 7"/>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ardrop 8"/>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28305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708078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On-farm biodiesel: challenges</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197363" cy="307777"/>
          </a:xfrm>
          <a:prstGeom prst="rect">
            <a:avLst/>
          </a:prstGeom>
          <a:noFill/>
        </p:spPr>
        <p:txBody>
          <a:bodyPr wrap="none" rtlCol="0">
            <a:spAutoFit/>
          </a:bodyPr>
          <a:lstStyle/>
          <a:p>
            <a:r>
              <a:rPr lang="en-US" sz="1400" dirty="0" err="1">
                <a:sym typeface="Wingdings"/>
              </a:rPr>
              <a:t>Dahiya</a:t>
            </a:r>
            <a:r>
              <a:rPr lang="en-US" sz="1400" dirty="0">
                <a:sym typeface="Wingdings"/>
              </a:rPr>
              <a:t> (2015)</a:t>
            </a:r>
            <a:endParaRPr lang="en-US" sz="1400" dirty="0"/>
          </a:p>
        </p:txBody>
      </p:sp>
      <p:sp>
        <p:nvSpPr>
          <p:cNvPr id="12" name="TextBox 11"/>
          <p:cNvSpPr txBox="1"/>
          <p:nvPr/>
        </p:nvSpPr>
        <p:spPr>
          <a:xfrm>
            <a:off x="202250" y="777209"/>
            <a:ext cx="8544200" cy="3196388"/>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Safety: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two chemicals used in biodiesel production can be hazards</a:t>
            </a:r>
          </a:p>
          <a:p>
            <a:pPr marL="800100" lvl="1" indent="-342900">
              <a:lnSpc>
                <a:spcPct val="120000"/>
              </a:lnSpc>
              <a:buFont typeface="+mj-lt"/>
              <a:buAutoNum type="arabicPeriod"/>
            </a:pP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Base</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(sodium or potassium hydroxide) is caustic &amp; corrosive</a:t>
            </a:r>
          </a:p>
          <a:p>
            <a:pPr marL="800100" lvl="1" indent="-342900">
              <a:lnSpc>
                <a:spcPct val="120000"/>
              </a:lnSpc>
              <a:buFont typeface="+mj-lt"/>
              <a:buAutoNum type="arabicPeriod"/>
            </a:pPr>
            <a:r>
              <a:rPr lang="en-US" u="sng" dirty="0">
                <a:solidFill>
                  <a:prstClr val="black"/>
                </a:solidFill>
                <a:latin typeface="Verdana" panose="020B0604030504040204" pitchFamily="34" charset="0"/>
                <a:ea typeface="Verdana" panose="020B0604030504040204" pitchFamily="34" charset="0"/>
                <a:cs typeface="Verdana" panose="020B0604030504040204" pitchFamily="34" charset="0"/>
              </a:rPr>
              <a:t>Methanol</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is toxic &amp; extremely flammable</a:t>
            </a: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br>
              <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Precautions?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Goggles, gloves, dust masks, protocols designed to minimize handling, transfer and exposure. Use of sensors for combustible fumes.</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Consider conducting a hazard review and failure modes &amp; effects analysis before constructing &amp; operating a biodiesel production facility.</a:t>
            </a:r>
          </a:p>
        </p:txBody>
      </p:sp>
    </p:spTree>
    <p:extLst>
      <p:ext uri="{BB962C8B-B14F-4D97-AF65-F5344CB8AC3E}">
        <p14:creationId xmlns:p14="http://schemas.microsoft.com/office/powerpoint/2010/main" val="40578261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676018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On-farm biodiesel: modeling</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197363" cy="307777"/>
          </a:xfrm>
          <a:prstGeom prst="rect">
            <a:avLst/>
          </a:prstGeom>
          <a:noFill/>
        </p:spPr>
        <p:txBody>
          <a:bodyPr wrap="none" rtlCol="0">
            <a:spAutoFit/>
          </a:bodyPr>
          <a:lstStyle/>
          <a:p>
            <a:r>
              <a:rPr lang="en-US" sz="1400" dirty="0" err="1">
                <a:sym typeface="Wingdings"/>
              </a:rPr>
              <a:t>Dahiya</a:t>
            </a:r>
            <a:r>
              <a:rPr lang="en-US" sz="1400" dirty="0">
                <a:sym typeface="Wingdings"/>
              </a:rPr>
              <a:t> (2015)</a:t>
            </a:r>
            <a:endParaRPr lang="en-US" sz="1400" dirty="0"/>
          </a:p>
        </p:txBody>
      </p:sp>
      <p:sp>
        <p:nvSpPr>
          <p:cNvPr id="12" name="TextBox 11"/>
          <p:cNvSpPr txBox="1"/>
          <p:nvPr/>
        </p:nvSpPr>
        <p:spPr>
          <a:xfrm>
            <a:off x="202250" y="777209"/>
            <a:ext cx="8544200" cy="747897"/>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Chris Callahan of UVM extension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modeled production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of biodiesel from sunflowers at several on-farm scales.</a:t>
            </a:r>
          </a:p>
        </p:txBody>
      </p:sp>
      <p:graphicFrame>
        <p:nvGraphicFramePr>
          <p:cNvPr id="3" name="Table 2"/>
          <p:cNvGraphicFramePr>
            <a:graphicFrameLocks noGrp="1"/>
          </p:cNvGraphicFramePr>
          <p:nvPr>
            <p:extLst>
              <p:ext uri="{D42A27DB-BD31-4B8C-83A1-F6EECF244321}">
                <p14:modId xmlns:p14="http://schemas.microsoft.com/office/powerpoint/2010/main" val="173762527"/>
              </p:ext>
            </p:extLst>
          </p:nvPr>
        </p:nvGraphicFramePr>
        <p:xfrm>
          <a:off x="1509569" y="3138617"/>
          <a:ext cx="6297737" cy="1483360"/>
        </p:xfrm>
        <a:graphic>
          <a:graphicData uri="http://schemas.openxmlformats.org/drawingml/2006/table">
            <a:tbl>
              <a:tblPr firstRow="1" bandRow="1">
                <a:tableStyleId>{2D5ABB26-0587-4C30-8999-92F81FD0307C}</a:tableStyleId>
              </a:tblPr>
              <a:tblGrid>
                <a:gridCol w="2242556">
                  <a:extLst>
                    <a:ext uri="{9D8B030D-6E8A-4147-A177-3AD203B41FA5}">
                      <a16:colId xmlns:a16="http://schemas.microsoft.com/office/drawing/2014/main" val="20000"/>
                    </a:ext>
                  </a:extLst>
                </a:gridCol>
                <a:gridCol w="1977081">
                  <a:extLst>
                    <a:ext uri="{9D8B030D-6E8A-4147-A177-3AD203B41FA5}">
                      <a16:colId xmlns:a16="http://schemas.microsoft.com/office/drawing/2014/main" val="20001"/>
                    </a:ext>
                  </a:extLst>
                </a:gridCol>
                <a:gridCol w="2078100">
                  <a:extLst>
                    <a:ext uri="{9D8B030D-6E8A-4147-A177-3AD203B41FA5}">
                      <a16:colId xmlns:a16="http://schemas.microsoft.com/office/drawing/2014/main" val="20002"/>
                    </a:ext>
                  </a:extLst>
                </a:gridCol>
              </a:tblGrid>
              <a:tr h="370840">
                <a:tc>
                  <a:txBody>
                    <a:bodyPr/>
                    <a:lstStyle/>
                    <a:p>
                      <a:r>
                        <a:rPr lang="en-US" b="1" dirty="0">
                          <a:solidFill>
                            <a:schemeClr val="bg1"/>
                          </a:solidFill>
                        </a:rPr>
                        <a:t>Small-scale</a:t>
                      </a:r>
                    </a:p>
                  </a:txBody>
                  <a:tcPr>
                    <a:solidFill>
                      <a:srgbClr val="6666FF"/>
                    </a:solidFill>
                  </a:tcPr>
                </a:tc>
                <a:tc>
                  <a:txBody>
                    <a:bodyPr/>
                    <a:lstStyle/>
                    <a:p>
                      <a:pPr algn="r"/>
                      <a:r>
                        <a:rPr lang="en-US" b="1" dirty="0">
                          <a:solidFill>
                            <a:schemeClr val="bg1"/>
                          </a:solidFill>
                        </a:rPr>
                        <a:t>4,000</a:t>
                      </a:r>
                      <a:r>
                        <a:rPr lang="en-US" b="1" baseline="0" dirty="0">
                          <a:solidFill>
                            <a:schemeClr val="bg1"/>
                          </a:solidFill>
                        </a:rPr>
                        <a:t> gallons/year</a:t>
                      </a:r>
                      <a:endParaRPr lang="en-US" b="1" dirty="0">
                        <a:solidFill>
                          <a:schemeClr val="bg1"/>
                        </a:solidFill>
                      </a:endParaRPr>
                    </a:p>
                  </a:txBody>
                  <a:tcPr>
                    <a:solidFill>
                      <a:srgbClr val="6666FF"/>
                    </a:solidFill>
                  </a:tcPr>
                </a:tc>
                <a:tc>
                  <a:txBody>
                    <a:bodyPr/>
                    <a:lstStyle/>
                    <a:p>
                      <a:pPr algn="r"/>
                      <a:r>
                        <a:rPr lang="en-US" b="1" dirty="0">
                          <a:solidFill>
                            <a:schemeClr val="bg1"/>
                          </a:solidFill>
                        </a:rPr>
                        <a:t>13,000 gallons/year</a:t>
                      </a:r>
                    </a:p>
                  </a:txBody>
                  <a:tcPr>
                    <a:solidFill>
                      <a:srgbClr val="6666FF"/>
                    </a:solidFill>
                  </a:tcPr>
                </a:tc>
                <a:extLst>
                  <a:ext uri="{0D108BD9-81ED-4DB2-BD59-A6C34878D82A}">
                    <a16:rowId xmlns:a16="http://schemas.microsoft.com/office/drawing/2014/main" val="10000"/>
                  </a:ext>
                </a:extLst>
              </a:tr>
              <a:tr h="370840">
                <a:tc>
                  <a:txBody>
                    <a:bodyPr/>
                    <a:lstStyle/>
                    <a:p>
                      <a:r>
                        <a:rPr lang="en-US" dirty="0"/>
                        <a:t>Acres of</a:t>
                      </a:r>
                      <a:r>
                        <a:rPr lang="en-US" baseline="0" dirty="0"/>
                        <a:t> sunflowers</a:t>
                      </a:r>
                      <a:endParaRPr lang="en-US" dirty="0"/>
                    </a:p>
                  </a:txBody>
                  <a:tcPr/>
                </a:tc>
                <a:tc>
                  <a:txBody>
                    <a:bodyPr/>
                    <a:lstStyle/>
                    <a:p>
                      <a:pPr algn="r"/>
                      <a:r>
                        <a:rPr lang="en-US" dirty="0"/>
                        <a:t>66</a:t>
                      </a:r>
                    </a:p>
                  </a:txBody>
                  <a:tcPr/>
                </a:tc>
                <a:tc>
                  <a:txBody>
                    <a:bodyPr/>
                    <a:lstStyle/>
                    <a:p>
                      <a:pPr algn="r"/>
                      <a:r>
                        <a:rPr lang="en-US" dirty="0"/>
                        <a:t>214</a:t>
                      </a:r>
                    </a:p>
                  </a:txBody>
                  <a:tcPr/>
                </a:tc>
                <a:extLst>
                  <a:ext uri="{0D108BD9-81ED-4DB2-BD59-A6C34878D82A}">
                    <a16:rowId xmlns:a16="http://schemas.microsoft.com/office/drawing/2014/main" val="10001"/>
                  </a:ext>
                </a:extLst>
              </a:tr>
              <a:tr h="370840">
                <a:tc>
                  <a:txBody>
                    <a:bodyPr/>
                    <a:lstStyle/>
                    <a:p>
                      <a:r>
                        <a:rPr lang="en-US" dirty="0"/>
                        <a:t>Biodiesel</a:t>
                      </a:r>
                      <a:r>
                        <a:rPr lang="en-US" baseline="0" dirty="0"/>
                        <a:t> production</a:t>
                      </a:r>
                      <a:endParaRPr lang="en-US" dirty="0"/>
                    </a:p>
                  </a:txBody>
                  <a:tcPr/>
                </a:tc>
                <a:tc>
                  <a:txBody>
                    <a:bodyPr/>
                    <a:lstStyle/>
                    <a:p>
                      <a:pPr algn="r"/>
                      <a:r>
                        <a:rPr lang="en-US" dirty="0"/>
                        <a:t>$2.52/gallon</a:t>
                      </a:r>
                    </a:p>
                  </a:txBody>
                  <a:tcPr/>
                </a:tc>
                <a:tc>
                  <a:txBody>
                    <a:bodyPr/>
                    <a:lstStyle/>
                    <a:p>
                      <a:pPr algn="r"/>
                      <a:r>
                        <a:rPr lang="en-US" dirty="0"/>
                        <a:t>$2.29/gallon</a:t>
                      </a:r>
                    </a:p>
                  </a:txBody>
                  <a:tcPr/>
                </a:tc>
                <a:extLst>
                  <a:ext uri="{0D108BD9-81ED-4DB2-BD59-A6C34878D82A}">
                    <a16:rowId xmlns:a16="http://schemas.microsoft.com/office/drawing/2014/main" val="10002"/>
                  </a:ext>
                </a:extLst>
              </a:tr>
              <a:tr h="370840">
                <a:tc>
                  <a:txBody>
                    <a:bodyPr/>
                    <a:lstStyle/>
                    <a:p>
                      <a:r>
                        <a:rPr lang="en-US" dirty="0"/>
                        <a:t>Meal production</a:t>
                      </a:r>
                    </a:p>
                  </a:txBody>
                  <a:tcPr/>
                </a:tc>
                <a:tc>
                  <a:txBody>
                    <a:bodyPr/>
                    <a:lstStyle/>
                    <a:p>
                      <a:pPr algn="r"/>
                      <a:r>
                        <a:rPr lang="en-US" dirty="0"/>
                        <a:t>$389/ton</a:t>
                      </a:r>
                    </a:p>
                  </a:txBody>
                  <a:tcPr/>
                </a:tc>
                <a:tc>
                  <a:txBody>
                    <a:bodyPr/>
                    <a:lstStyle/>
                    <a:p>
                      <a:pPr algn="r"/>
                      <a:r>
                        <a:rPr lang="en-US" dirty="0"/>
                        <a:t>$353/ton</a:t>
                      </a:r>
                    </a:p>
                  </a:txBody>
                  <a:tcPr/>
                </a:tc>
                <a:extLst>
                  <a:ext uri="{0D108BD9-81ED-4DB2-BD59-A6C34878D82A}">
                    <a16:rowId xmlns:a16="http://schemas.microsoft.com/office/drawing/2014/main" val="10003"/>
                  </a:ext>
                </a:extLst>
              </a:tr>
            </a:tbl>
          </a:graphicData>
        </a:graphic>
      </p:graphicFrame>
      <p:sp>
        <p:nvSpPr>
          <p:cNvPr id="13" name="TextBox 12"/>
          <p:cNvSpPr txBox="1"/>
          <p:nvPr/>
        </p:nvSpPr>
        <p:spPr>
          <a:xfrm>
            <a:off x="1163219" y="1677506"/>
            <a:ext cx="5050725" cy="1054263"/>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Smaller scale: 	4,000 -  13,000 gallons/year</a:t>
            </a:r>
          </a:p>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Larger scale: 	100,000 gallons/year </a:t>
            </a:r>
          </a:p>
        </p:txBody>
      </p:sp>
      <p:sp>
        <p:nvSpPr>
          <p:cNvPr id="14" name="TextBox 13"/>
          <p:cNvSpPr txBox="1"/>
          <p:nvPr/>
        </p:nvSpPr>
        <p:spPr>
          <a:xfrm>
            <a:off x="354650" y="5301990"/>
            <a:ext cx="8544200" cy="747897"/>
          </a:xfrm>
          <a:prstGeom prst="rect">
            <a:avLst/>
          </a:prstGeom>
          <a:noFill/>
        </p:spPr>
        <p:txBody>
          <a:bodyPr wrap="square" rtlCol="0">
            <a:spAutoFit/>
          </a:bodyPr>
          <a:lstStyle/>
          <a:p>
            <a:pPr>
              <a:lnSpc>
                <a:spcPct val="12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When biodiesel is produced and used </a:t>
            </a: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on-farm</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as opposed to on-road, both transportation costs and taxes can be avoided.</a:t>
            </a:r>
          </a:p>
        </p:txBody>
      </p:sp>
      <p:sp>
        <p:nvSpPr>
          <p:cNvPr id="15" name="TextBox 14">
            <a:extLst>
              <a:ext uri="{FF2B5EF4-FFF2-40B4-BE49-F238E27FC236}">
                <a16:creationId xmlns:a16="http://schemas.microsoft.com/office/drawing/2014/main" id="{93700B91-33FB-AD40-B058-079A71B4EC83}"/>
              </a:ext>
            </a:extLst>
          </p:cNvPr>
          <p:cNvSpPr txBox="1"/>
          <p:nvPr/>
        </p:nvSpPr>
        <p:spPr>
          <a:xfrm>
            <a:off x="74705" y="6500907"/>
            <a:ext cx="1197363" cy="307777"/>
          </a:xfrm>
          <a:prstGeom prst="rect">
            <a:avLst/>
          </a:prstGeom>
          <a:noFill/>
        </p:spPr>
        <p:txBody>
          <a:bodyPr wrap="none" rtlCol="0">
            <a:spAutoFit/>
          </a:bodyPr>
          <a:lstStyle/>
          <a:p>
            <a:r>
              <a:rPr lang="en-US" sz="1400" dirty="0" err="1">
                <a:sym typeface="Wingdings"/>
              </a:rPr>
              <a:t>Dahiya</a:t>
            </a:r>
            <a:r>
              <a:rPr lang="en-US" sz="1400" dirty="0">
                <a:sym typeface="Wingdings"/>
              </a:rPr>
              <a:t> (2015)</a:t>
            </a:r>
            <a:endParaRPr lang="en-US" sz="1400" dirty="0"/>
          </a:p>
        </p:txBody>
      </p:sp>
    </p:spTree>
    <p:extLst>
      <p:ext uri="{BB962C8B-B14F-4D97-AF65-F5344CB8AC3E}">
        <p14:creationId xmlns:p14="http://schemas.microsoft.com/office/powerpoint/2010/main" val="291818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4423006" cy="584775"/>
          </a:xfrm>
          <a:prstGeom prst="rect">
            <a:avLst/>
          </a:prstGeom>
          <a:noFill/>
        </p:spPr>
        <p:txBody>
          <a:bodyPr wrap="none" rtlCol="0">
            <a:spAutoFit/>
          </a:bodyPr>
          <a:lstStyle/>
          <a:p>
            <a:pPr defTabSz="914400"/>
            <a:r>
              <a:rPr lang="en-US" sz="3200" b="1" dirty="0">
                <a:solidFill>
                  <a:srgbClr val="FFFFFF"/>
                </a:solidFill>
                <a:latin typeface="Verdana" panose="020B0604030504040204" pitchFamily="34" charset="0"/>
                <a:ea typeface="Verdana" panose="020B0604030504040204" pitchFamily="34" charset="0"/>
                <a:cs typeface="Verdana" panose="020B0604030504040204" pitchFamily="34" charset="0"/>
              </a:rPr>
              <a:t>Canola / rapeseed</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7" name="TextBox 16"/>
          <p:cNvSpPr txBox="1"/>
          <p:nvPr/>
        </p:nvSpPr>
        <p:spPr>
          <a:xfrm>
            <a:off x="228599" y="831992"/>
            <a:ext cx="8684773" cy="2937856"/>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Canola</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is also known as rapeseed:</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Already a major commercial crop in Europe and NA for oil and livestock feed.</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Temperate zone crop.</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Yields 127 gallons per acre: highest for conventional oilseed crops.</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Currently the largest global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source for biodiesel feedstock.</a:t>
            </a:r>
          </a:p>
        </p:txBody>
      </p:sp>
      <p:sp>
        <p:nvSpPr>
          <p:cNvPr id="13" name="TextBox 12"/>
          <p:cNvSpPr txBox="1"/>
          <p:nvPr/>
        </p:nvSpPr>
        <p:spPr>
          <a:xfrm>
            <a:off x="5588000" y="5969000"/>
            <a:ext cx="761296" cy="369332"/>
          </a:xfrm>
          <a:prstGeom prst="rect">
            <a:avLst/>
          </a:prstGeom>
          <a:noFill/>
        </p:spPr>
        <p:txBody>
          <a:bodyPr wrap="none" rtlCol="0">
            <a:spAutoFit/>
          </a:bodyPr>
          <a:lstStyle/>
          <a:p>
            <a:r>
              <a:rPr lang="en-US" dirty="0">
                <a:solidFill>
                  <a:srgbClr val="FF0000"/>
                </a:solidFill>
              </a:rPr>
              <a:t>Image</a:t>
            </a:r>
          </a:p>
        </p:txBody>
      </p:sp>
      <p:pic>
        <p:nvPicPr>
          <p:cNvPr id="3" name="Picture 2" descr="Screen Shot 2016-11-27 at 6.09.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146" y="3971630"/>
            <a:ext cx="3556000" cy="2366702"/>
          </a:xfrm>
          <a:prstGeom prst="rect">
            <a:avLst/>
          </a:prstGeom>
        </p:spPr>
      </p:pic>
      <p:pic>
        <p:nvPicPr>
          <p:cNvPr id="4" name="Picture 3" descr="Screen Shot 2016-11-27 at 6.18.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6204" y="3020994"/>
            <a:ext cx="4467168" cy="3681216"/>
          </a:xfrm>
          <a:prstGeom prst="rect">
            <a:avLst/>
          </a:prstGeom>
        </p:spPr>
      </p:pic>
    </p:spTree>
    <p:extLst>
      <p:ext uri="{BB962C8B-B14F-4D97-AF65-F5344CB8AC3E}">
        <p14:creationId xmlns:p14="http://schemas.microsoft.com/office/powerpoint/2010/main" val="149612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1803699" cy="584775"/>
          </a:xfrm>
          <a:prstGeom prst="rect">
            <a:avLst/>
          </a:prstGeom>
          <a:noFill/>
        </p:spPr>
        <p:txBody>
          <a:bodyPr wrap="none" rtlCol="0">
            <a:spAutoFit/>
          </a:bodyPr>
          <a:lstStyle/>
          <a:p>
            <a:pPr defTabSz="914400"/>
            <a:r>
              <a:rPr lang="en-US" sz="3200" b="1" dirty="0">
                <a:solidFill>
                  <a:srgbClr val="FFFFFF"/>
                </a:solidFill>
                <a:latin typeface="Verdana" panose="020B0604030504040204" pitchFamily="34" charset="0"/>
                <a:ea typeface="Verdana" panose="020B0604030504040204" pitchFamily="34" charset="0"/>
                <a:cs typeface="Verdana" panose="020B0604030504040204" pitchFamily="34" charset="0"/>
              </a:rPr>
              <a:t>Peanut</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7" name="TextBox 16"/>
          <p:cNvSpPr txBox="1"/>
          <p:nvPr/>
        </p:nvSpPr>
        <p:spPr>
          <a:xfrm>
            <a:off x="228600" y="887879"/>
            <a:ext cx="8393289" cy="3085588"/>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Peanut:</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Peanut oil is now produced as a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cooking oil and ingredient in a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variety of foods, drugs, soaps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and lubricants.</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Grown in warm climates with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sandy soils. </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Yields 113 gallons per acre.</a:t>
            </a:r>
          </a:p>
        </p:txBody>
      </p:sp>
      <p:sp>
        <p:nvSpPr>
          <p:cNvPr id="12" name="TextBox 11"/>
          <p:cNvSpPr txBox="1"/>
          <p:nvPr/>
        </p:nvSpPr>
        <p:spPr>
          <a:xfrm>
            <a:off x="5588000" y="5969000"/>
            <a:ext cx="761296" cy="369332"/>
          </a:xfrm>
          <a:prstGeom prst="rect">
            <a:avLst/>
          </a:prstGeom>
          <a:noFill/>
        </p:spPr>
        <p:txBody>
          <a:bodyPr wrap="none" rtlCol="0">
            <a:spAutoFit/>
          </a:bodyPr>
          <a:lstStyle/>
          <a:p>
            <a:r>
              <a:rPr lang="en-US" dirty="0">
                <a:solidFill>
                  <a:srgbClr val="FF0000"/>
                </a:solidFill>
              </a:rPr>
              <a:t>Image</a:t>
            </a:r>
          </a:p>
        </p:txBody>
      </p:sp>
      <p:pic>
        <p:nvPicPr>
          <p:cNvPr id="3" name="Picture 2" descr="Screen Shot 2016-11-27 at 10.46.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780" y="1531816"/>
            <a:ext cx="3895671" cy="5262262"/>
          </a:xfrm>
          <a:prstGeom prst="rect">
            <a:avLst/>
          </a:prstGeom>
        </p:spPr>
      </p:pic>
    </p:spTree>
    <p:extLst>
      <p:ext uri="{BB962C8B-B14F-4D97-AF65-F5344CB8AC3E}">
        <p14:creationId xmlns:p14="http://schemas.microsoft.com/office/powerpoint/2010/main" val="2397068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228600" y="49316"/>
            <a:ext cx="2534668" cy="584775"/>
          </a:xfrm>
          <a:prstGeom prst="rect">
            <a:avLst/>
          </a:prstGeom>
          <a:noFill/>
        </p:spPr>
        <p:txBody>
          <a:bodyPr wrap="none" rtlCol="0">
            <a:spAutoFit/>
          </a:bodyPr>
          <a:lstStyle/>
          <a:p>
            <a:pPr defTabSz="914400"/>
            <a:r>
              <a:rPr lang="en-US" sz="3200" b="1" dirty="0">
                <a:solidFill>
                  <a:srgbClr val="FFFFFF"/>
                </a:solidFill>
                <a:latin typeface="Verdana" panose="020B0604030504040204" pitchFamily="34" charset="0"/>
                <a:ea typeface="Verdana" panose="020B0604030504040204" pitchFamily="34" charset="0"/>
                <a:cs typeface="Verdana" panose="020B0604030504040204" pitchFamily="34" charset="0"/>
              </a:rPr>
              <a:t>Sunflower</a:t>
            </a:r>
          </a:p>
        </p:txBody>
      </p:sp>
      <p:grpSp>
        <p:nvGrpSpPr>
          <p:cNvPr id="9" name="Group 8"/>
          <p:cNvGrpSpPr/>
          <p:nvPr/>
        </p:nvGrpSpPr>
        <p:grpSpPr>
          <a:xfrm>
            <a:off x="8098116" y="14530"/>
            <a:ext cx="830994" cy="634504"/>
            <a:chOff x="2066934" y="1319924"/>
            <a:chExt cx="3038142" cy="2464745"/>
          </a:xfrm>
        </p:grpSpPr>
        <p:sp>
          <p:nvSpPr>
            <p:cNvPr id="10" name="Oval 9"/>
            <p:cNvSpPr/>
            <p:nvPr/>
          </p:nvSpPr>
          <p:spPr>
            <a:xfrm>
              <a:off x="2066934" y="1319924"/>
              <a:ext cx="3038142" cy="2464745"/>
            </a:xfrm>
            <a:prstGeom prst="ellipse">
              <a:avLst/>
            </a:prstGeom>
            <a:solidFill>
              <a:srgbClr val="FFFF66"/>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p:cNvSpPr/>
            <p:nvPr/>
          </p:nvSpPr>
          <p:spPr>
            <a:xfrm rot="18889386">
              <a:off x="3048839" y="2373762"/>
              <a:ext cx="1171394" cy="1167773"/>
            </a:xfrm>
            <a:prstGeom prst="teardrop">
              <a:avLst>
                <a:gd name="adj" fmla="val 146493"/>
              </a:avLst>
            </a:prstGeom>
            <a:ln>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grpSp>
      <p:sp>
        <p:nvSpPr>
          <p:cNvPr id="16" name="TextBox 15"/>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7" name="TextBox 16"/>
          <p:cNvSpPr txBox="1"/>
          <p:nvPr/>
        </p:nvSpPr>
        <p:spPr>
          <a:xfrm>
            <a:off x="228599" y="943502"/>
            <a:ext cx="8393289" cy="4599849"/>
          </a:xfrm>
          <a:prstGeom prst="rect">
            <a:avLst/>
          </a:prstGeom>
          <a:noFill/>
        </p:spPr>
        <p:txBody>
          <a:bodyPr wrap="square" rtlCol="0">
            <a:spAutoFit/>
          </a:bodyPr>
          <a:lstStyle/>
          <a:p>
            <a:pPr>
              <a:lnSpc>
                <a:spcPct val="12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Sunflower:</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World’s second most common edible oil.</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Grows in temperate and tropical regions.</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Yields 102 gallons per acre.</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Used for cooking,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lamp oil,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lubricants, soaps,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paints &amp; varnishes.</a:t>
            </a:r>
          </a:p>
          <a:p>
            <a:pPr marL="285750" indent="-285750">
              <a:lnSpc>
                <a:spcPct val="120000"/>
              </a:lnSpc>
              <a:buFont typeface="Arial" panose="020B0604020202020204" pitchFamily="34" charset="0"/>
              <a:buChar char="•"/>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Cake is a high-</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protein animal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feed.</a:t>
            </a:r>
          </a:p>
        </p:txBody>
      </p:sp>
      <p:sp>
        <p:nvSpPr>
          <p:cNvPr id="12" name="TextBox 11"/>
          <p:cNvSpPr txBox="1"/>
          <p:nvPr/>
        </p:nvSpPr>
        <p:spPr>
          <a:xfrm>
            <a:off x="5588000" y="5969000"/>
            <a:ext cx="761296" cy="369332"/>
          </a:xfrm>
          <a:prstGeom prst="rect">
            <a:avLst/>
          </a:prstGeom>
          <a:noFill/>
        </p:spPr>
        <p:txBody>
          <a:bodyPr wrap="none" rtlCol="0">
            <a:spAutoFit/>
          </a:bodyPr>
          <a:lstStyle/>
          <a:p>
            <a:r>
              <a:rPr lang="en-US" dirty="0">
                <a:solidFill>
                  <a:srgbClr val="FF0000"/>
                </a:solidFill>
              </a:rPr>
              <a:t>Image</a:t>
            </a:r>
          </a:p>
        </p:txBody>
      </p:sp>
      <p:pic>
        <p:nvPicPr>
          <p:cNvPr id="3" name="Picture 2" descr="Screen Shot 2016-11-27 at 10.27.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074" y="3020994"/>
            <a:ext cx="5930078" cy="3700143"/>
          </a:xfrm>
          <a:prstGeom prst="rect">
            <a:avLst/>
          </a:prstGeom>
        </p:spPr>
      </p:pic>
    </p:spTree>
    <p:extLst>
      <p:ext uri="{BB962C8B-B14F-4D97-AF65-F5344CB8AC3E}">
        <p14:creationId xmlns:p14="http://schemas.microsoft.com/office/powerpoint/2010/main" val="22578319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7640</TotalTime>
  <Words>5436</Words>
  <Application>Microsoft Macintosh PowerPoint</Application>
  <PresentationFormat>On-screen Show (4:3)</PresentationFormat>
  <Paragraphs>857</Paragraphs>
  <Slides>69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Avenir Black</vt:lpstr>
      <vt:lpstr>Calibri</vt:lpstr>
      <vt:lpstr>Calibri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Richmond-Hall</dc:creator>
  <cp:lastModifiedBy>Joan Richmond-Hall</cp:lastModifiedBy>
  <cp:revision>226</cp:revision>
  <dcterms:created xsi:type="dcterms:W3CDTF">2019-10-24T17:46:41Z</dcterms:created>
  <dcterms:modified xsi:type="dcterms:W3CDTF">2019-10-31T16:31:49Z</dcterms:modified>
</cp:coreProperties>
</file>