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79" r:id="rId3"/>
    <p:sldId id="380" r:id="rId4"/>
    <p:sldId id="388" r:id="rId5"/>
    <p:sldId id="397" r:id="rId6"/>
    <p:sldId id="390" r:id="rId7"/>
    <p:sldId id="389" r:id="rId8"/>
    <p:sldId id="391" r:id="rId9"/>
    <p:sldId id="392" r:id="rId10"/>
    <p:sldId id="393" r:id="rId11"/>
    <p:sldId id="394" r:id="rId12"/>
    <p:sldId id="395" r:id="rId13"/>
    <p:sldId id="396" r:id="rId14"/>
    <p:sldId id="382" r:id="rId15"/>
    <p:sldId id="383" r:id="rId16"/>
    <p:sldId id="38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8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9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9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C1EC-6E53-C34A-88CC-C10CA926A26D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014B-9CB4-674D-A36A-1B440FE5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0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438" y="1205060"/>
            <a:ext cx="8292672" cy="34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8: Biodiesel uses and future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biodiesel to petro-diesel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Running diesel engines on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Heating with biodiesel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Life-cycle analysis: biodiesel EROI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Future: Europe’s lead, promise and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482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370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Cetane</a:t>
            </a:r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number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5187131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Cetane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number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47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53.9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52.2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– 53.2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613: a measure of the fuel’s ignition delay; higher is better</a:t>
            </a:r>
          </a:p>
        </p:txBody>
      </p:sp>
    </p:spTree>
    <p:extLst>
      <p:ext uri="{BB962C8B-B14F-4D97-AF65-F5344CB8AC3E}">
        <p14:creationId xmlns:p14="http://schemas.microsoft.com/office/powerpoint/2010/main" val="176993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281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Cloud point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8462" y="1358631"/>
          <a:ext cx="6757074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Cloud point (°C)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Cloud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point (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°F)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-18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8 - 42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46 - 108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2500: temperature at which wax crystals begin to form</a:t>
            </a:r>
          </a:p>
        </p:txBody>
      </p:sp>
    </p:spTree>
    <p:extLst>
      <p:ext uri="{BB962C8B-B14F-4D97-AF65-F5344CB8AC3E}">
        <p14:creationId xmlns:p14="http://schemas.microsoft.com/office/powerpoint/2010/main" val="348609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386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Low-temperature flow test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8462" y="1358631"/>
          <a:ext cx="6757074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CFPP (°C)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CFPP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°F)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-18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-4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- 11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34 - 52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4539: temperature at which wax crystals will plug a fuel filter</a:t>
            </a:r>
          </a:p>
        </p:txBody>
      </p:sp>
    </p:spTree>
    <p:extLst>
      <p:ext uri="{BB962C8B-B14F-4D97-AF65-F5344CB8AC3E}">
        <p14:creationId xmlns:p14="http://schemas.microsoft.com/office/powerpoint/2010/main" val="239891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220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Lubricity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8462" y="1358631"/>
          <a:ext cx="4798969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3600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&gt;7000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&gt;7000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&gt;7000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&gt;7000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&gt;7000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85669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6078: indicates the lubricating property; weight that floats on film</a:t>
            </a:r>
          </a:p>
        </p:txBody>
      </p:sp>
    </p:spTree>
    <p:extLst>
      <p:ext uri="{BB962C8B-B14F-4D97-AF65-F5344CB8AC3E}">
        <p14:creationId xmlns:p14="http://schemas.microsoft.com/office/powerpoint/2010/main" val="380932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Emissions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has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lead, and very low sulfur and aromatics content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result, emissions are less hazardous. Fewer: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Unburned hydrocarbons;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Carbon monoxide;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Particulates.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155" y="2705546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NOX emissions are higher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there is nitrogen in plant-derived oils.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9155" y="3746950"/>
            <a:ext cx="8544200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Carbon cycling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in an overall loss of 78% in carbon dioxide emissions.</a:t>
            </a:r>
          </a:p>
        </p:txBody>
      </p:sp>
    </p:spTree>
    <p:extLst>
      <p:ext uri="{BB962C8B-B14F-4D97-AF65-F5344CB8AC3E}">
        <p14:creationId xmlns:p14="http://schemas.microsoft.com/office/powerpoint/2010/main" val="3261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330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Biodegradability &amp; toxicity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(B100) is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biodegradable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biodegradable as sugar.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spill of biodiesel would be biodegraded in 3-4 weeks.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361" y="2213720"/>
            <a:ext cx="854420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(B100) is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non-toxic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 times less toxic than table salt.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Petro-diesel and even its fumes are toxic to human health.</a:t>
            </a:r>
          </a:p>
        </p:txBody>
      </p:sp>
    </p:spTree>
    <p:extLst>
      <p:ext uri="{BB962C8B-B14F-4D97-AF65-F5344CB8AC3E}">
        <p14:creationId xmlns:p14="http://schemas.microsoft.com/office/powerpoint/2010/main" val="35241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681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Safety: transportation &amp; storage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flashpoint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(temperature at which fumes ignite) for biodiesel is higher (260°F) than that of petro-diesel (125°F).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the percent of biodiesel in blends increases, so does the flashpoint of the blend.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can be shipped by UPS or FedEx.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4583" y="2891053"/>
            <a:ext cx="8544200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can be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using the same infrastructure used to store petro-diesel.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warm conditions, small amounts of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biocides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should be added to prevent growth of microbes in biodiesel stored for prolonged periods of time.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Generally, biodiesel should not be stored for more than 6 months.</a:t>
            </a:r>
          </a:p>
        </p:txBody>
      </p:sp>
    </p:spTree>
    <p:extLst>
      <p:ext uri="{BB962C8B-B14F-4D97-AF65-F5344CB8AC3E}">
        <p14:creationId xmlns:p14="http://schemas.microsoft.com/office/powerpoint/2010/main" val="40269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34" y="2622994"/>
            <a:ext cx="8480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8.1: Comparing biodiesel </a:t>
            </a:r>
            <a:b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petro-diesel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30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3937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content?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energy content is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10-12% lower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 that of petro-diesel.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469125" y="1358631"/>
          <a:ext cx="4219637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Btu per gallon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Biodiesel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9155" y="2705546"/>
            <a:ext cx="85442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Biodiesel contains oxygen which is nearly absent in petro-diesel.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Oxygen increases combustion efficiency.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Oxygen reduces energy content (does not combust).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9155" y="4043281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Result? Biodiesel has a 5% lower torque value.</a:t>
            </a:r>
          </a:p>
        </p:txBody>
      </p:sp>
    </p:spTree>
    <p:extLst>
      <p:ext uri="{BB962C8B-B14F-4D97-AF65-F5344CB8AC3E}">
        <p14:creationId xmlns:p14="http://schemas.microsoft.com/office/powerpoint/2010/main" val="318271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005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fuel specifications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0840" y="1368789"/>
          <a:ext cx="8205986" cy="509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Property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ASTM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biodiesel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limits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petro-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limits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units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Flashpoint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D93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100.0 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52.0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°C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Water &amp;</a:t>
                      </a:r>
                      <a:r>
                        <a:rPr lang="en-US" b="0" baseline="0" dirty="0"/>
                        <a:t> sediment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D1796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0.050 max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Vol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 (%)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Carbon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residue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D524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0.050 max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0.35 max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Wt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 (%)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Sulfated ash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D874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0.020 max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0.010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max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Wt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(%)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Kinematic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viscosity @ 40°C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D445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1.9 –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6.5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1.9 – 4.1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centistokes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sulfur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D2622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0.050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0.050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Wt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cetane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40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min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40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point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n-US" b="0">
                          <a:solidFill>
                            <a:srgbClr val="000000"/>
                          </a:solidFill>
                        </a:rPr>
                        <a:t>y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By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°C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Copper strip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corrosion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No. 3b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Acid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D664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0.80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mg KOH/g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Free glycerin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GC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0.020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max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Wt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Total glycerin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GC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0.240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</a:rPr>
                        <a:t> max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>
                          <a:solidFill>
                            <a:srgbClr val="000000"/>
                          </a:solidFill>
                        </a:rPr>
                        <a:t>Wt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testing methods and limits</a:t>
            </a:r>
          </a:p>
        </p:txBody>
      </p:sp>
    </p:spTree>
    <p:extLst>
      <p:ext uri="{BB962C8B-B14F-4D97-AF65-F5344CB8AC3E}">
        <p14:creationId xmlns:p14="http://schemas.microsoft.com/office/powerpoint/2010/main" val="400413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297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Flash points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6826049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Flashpoint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(°C)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Flashpoint (°F)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167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163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326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263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147 - 160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297 - 320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93</a:t>
            </a:r>
          </a:p>
        </p:txBody>
      </p:sp>
    </p:spTree>
    <p:extLst>
      <p:ext uri="{BB962C8B-B14F-4D97-AF65-F5344CB8AC3E}">
        <p14:creationId xmlns:p14="http://schemas.microsoft.com/office/powerpoint/2010/main" val="376518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682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 of combustion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5202809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Btu/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lb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18,600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17,153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17,241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17,165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17,154- 17,215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D240: determined using a bomb calorimeter.</a:t>
            </a:r>
          </a:p>
        </p:txBody>
      </p:sp>
    </p:spTree>
    <p:extLst>
      <p:ext uri="{BB962C8B-B14F-4D97-AF65-F5344CB8AC3E}">
        <p14:creationId xmlns:p14="http://schemas.microsoft.com/office/powerpoint/2010/main" val="70827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641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Kinematic viscosity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5187131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Viscosity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(centistokes)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2.45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4.546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4.63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4.85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4.66 – 5.62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445</a:t>
            </a:r>
          </a:p>
        </p:txBody>
      </p:sp>
    </p:spTree>
    <p:extLst>
      <p:ext uri="{BB962C8B-B14F-4D97-AF65-F5344CB8AC3E}">
        <p14:creationId xmlns:p14="http://schemas.microsoft.com/office/powerpoint/2010/main" val="393322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3449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Ash formation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5187131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Ash (%)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0.01%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0.01 – 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D 482</a:t>
            </a:r>
          </a:p>
        </p:txBody>
      </p:sp>
    </p:spTree>
    <p:extLst>
      <p:ext uri="{BB962C8B-B14F-4D97-AF65-F5344CB8AC3E}">
        <p14:creationId xmlns:p14="http://schemas.microsoft.com/office/powerpoint/2010/main" val="262902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692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Ramsbottom</a:t>
            </a:r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carbon residue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77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Kinast</a:t>
            </a:r>
            <a:r>
              <a:rPr lang="en-US" sz="1400" dirty="0">
                <a:sym typeface="Wingdings"/>
              </a:rPr>
              <a:t>, Production of biodiesels from multiple </a:t>
            </a:r>
            <a:r>
              <a:rPr lang="en-US" sz="1400" dirty="0" err="1">
                <a:sym typeface="Wingdings"/>
              </a:rPr>
              <a:t>feedstocks</a:t>
            </a:r>
            <a:r>
              <a:rPr lang="en-US" sz="1400" dirty="0">
                <a:sym typeface="Wingdings"/>
              </a:rPr>
              <a:t> and properties of biodiesels and blends (NREL)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2068" y="1358631"/>
          <a:ext cx="5704494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Carbon residue (%)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2D Petro</a:t>
                      </a:r>
                      <a:r>
                        <a:rPr lang="en-US" baseline="0" dirty="0"/>
                        <a:t>-diesel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000000"/>
                          </a:solidFill>
                        </a:rPr>
                        <a:t>0.35%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Biodiesels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Soy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Canola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Lard methyl 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Edible tallow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methy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Inedible tallow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Yellow grease methyl 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0.04- 0.05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2250" y="777209"/>
            <a:ext cx="8544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ASTM D 524: propensity to form coke, or carbon deposits</a:t>
            </a:r>
          </a:p>
        </p:txBody>
      </p:sp>
    </p:spTree>
    <p:extLst>
      <p:ext uri="{BB962C8B-B14F-4D97-AF65-F5344CB8AC3E}">
        <p14:creationId xmlns:p14="http://schemas.microsoft.com/office/powerpoint/2010/main" val="83858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1131</Words>
  <Application>Microsoft Macintosh PowerPoint</Application>
  <PresentationFormat>On-screen Show (4:3)</PresentationFormat>
  <Paragraphs>320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Avenir Medium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cp:lastPrinted>2019-11-05T14:12:20Z</cp:lastPrinted>
  <dcterms:created xsi:type="dcterms:W3CDTF">2019-11-05T14:10:53Z</dcterms:created>
  <dcterms:modified xsi:type="dcterms:W3CDTF">2019-11-05T14:15:18Z</dcterms:modified>
</cp:coreProperties>
</file>