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365" r:id="rId3"/>
    <p:sldId id="366" r:id="rId4"/>
    <p:sldId id="367" r:id="rId5"/>
    <p:sldId id="368" r:id="rId6"/>
    <p:sldId id="369" r:id="rId7"/>
    <p:sldId id="373" r:id="rId8"/>
    <p:sldId id="370" r:id="rId9"/>
    <p:sldId id="39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63"/>
  </p:normalViewPr>
  <p:slideViewPr>
    <p:cSldViewPr snapToGrid="0" snapToObjects="1">
      <p:cViewPr varScale="1">
        <p:scale>
          <a:sx n="120" d="100"/>
          <a:sy n="120" d="100"/>
        </p:scale>
        <p:origin x="11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FA15D9-07D5-CB4D-9556-2DCC4C627C95}"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295825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FA15D9-07D5-CB4D-9556-2DCC4C627C95}"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3673845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FA15D9-07D5-CB4D-9556-2DCC4C627C95}"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361336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FA15D9-07D5-CB4D-9556-2DCC4C627C95}"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214185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FA15D9-07D5-CB4D-9556-2DCC4C627C95}"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63145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FA15D9-07D5-CB4D-9556-2DCC4C627C95}"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427856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FA15D9-07D5-CB4D-9556-2DCC4C627C95}"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399775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FA15D9-07D5-CB4D-9556-2DCC4C627C95}"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192118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A15D9-07D5-CB4D-9556-2DCC4C627C95}"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258692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FA15D9-07D5-CB4D-9556-2DCC4C627C95}"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384989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FA15D9-07D5-CB4D-9556-2DCC4C627C95}"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B06C9-6CF4-AD49-809C-5D9C50A9B6CD}" type="slidenum">
              <a:rPr lang="en-US" smtClean="0"/>
              <a:t>‹#›</a:t>
            </a:fld>
            <a:endParaRPr lang="en-US"/>
          </a:p>
        </p:txBody>
      </p:sp>
    </p:spTree>
    <p:extLst>
      <p:ext uri="{BB962C8B-B14F-4D97-AF65-F5344CB8AC3E}">
        <p14:creationId xmlns:p14="http://schemas.microsoft.com/office/powerpoint/2010/main" val="346519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A15D9-07D5-CB4D-9556-2DCC4C627C95}" type="datetimeFigureOut">
              <a:rPr lang="en-US" smtClean="0"/>
              <a:t>11/5/19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B06C9-6CF4-AD49-809C-5D9C50A9B6CD}" type="slidenum">
              <a:rPr lang="en-US" smtClean="0"/>
              <a:t>‹#›</a:t>
            </a:fld>
            <a:endParaRPr lang="en-US"/>
          </a:p>
        </p:txBody>
      </p:sp>
    </p:spTree>
    <p:extLst>
      <p:ext uri="{BB962C8B-B14F-4D97-AF65-F5344CB8AC3E}">
        <p14:creationId xmlns:p14="http://schemas.microsoft.com/office/powerpoint/2010/main" val="2600255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e360.yale.edu/digest/diesel-vehicles-face-a-grim-future-in-europes-citi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636438" y="1205060"/>
            <a:ext cx="8292672" cy="3480120"/>
          </a:xfrm>
          <a:prstGeom prst="rect">
            <a:avLst/>
          </a:prstGeom>
          <a:noFill/>
        </p:spPr>
        <p:txBody>
          <a:bodyPr wrap="square" rtlCol="0">
            <a:spAutoFit/>
          </a:bodyPr>
          <a:lstStyle/>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Module 8: Biodiesel uses and future</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8.1: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Comparing biodiesel to petro-diesel</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8.2: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Running diesel engines on biodiesel</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8.3: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Heating with biodiesel</a:t>
            </a: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8.4: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Life-cycle analysis: biodiesel EROI</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8.5: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Future: Europe’s lead, promise and problems</a:t>
            </a:r>
          </a:p>
        </p:txBody>
      </p:sp>
      <p:sp>
        <p:nvSpPr>
          <p:cNvPr id="8" name="TextBox 7"/>
          <p:cNvSpPr txBox="1"/>
          <p:nvPr/>
        </p:nvSpPr>
        <p:spPr>
          <a:xfrm>
            <a:off x="228600" y="49316"/>
            <a:ext cx="5096267"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MEC 3040: Bioenergy</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751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425618" y="2622994"/>
            <a:ext cx="8351493" cy="1323439"/>
          </a:xfrm>
          <a:prstGeom prst="rect">
            <a:avLst/>
          </a:prstGeom>
          <a:noFill/>
        </p:spPr>
        <p:txBody>
          <a:bodyPr wrap="square" rtlCol="0">
            <a:spAutoFit/>
          </a:bodyPr>
          <a:lstStyle/>
          <a:p>
            <a:pPr algn="ctr"/>
            <a:r>
              <a:rPr lang="en-US" sz="4000" b="1" i="1" dirty="0">
                <a:solidFill>
                  <a:prstClr val="black"/>
                </a:solidFill>
                <a:latin typeface="Verdana" panose="020B0604030504040204" pitchFamily="34" charset="0"/>
                <a:ea typeface="Verdana" panose="020B0604030504040204" pitchFamily="34" charset="0"/>
                <a:cs typeface="Verdana" panose="020B0604030504040204" pitchFamily="34" charset="0"/>
              </a:rPr>
              <a:t>8.2: The diesel engine </a:t>
            </a:r>
            <a:br>
              <a:rPr lang="en-US" sz="4000" b="1" i="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4000" b="1" i="1" dirty="0">
                <a:solidFill>
                  <a:prstClr val="black"/>
                </a:solidFill>
                <a:latin typeface="Verdana" panose="020B0604030504040204" pitchFamily="34" charset="0"/>
                <a:ea typeface="Verdana" panose="020B0604030504040204" pitchFamily="34" charset="0"/>
                <a:cs typeface="Verdana" panose="020B0604030504040204" pitchFamily="34" charset="0"/>
              </a:rPr>
              <a:t>running on biodiesel</a:t>
            </a: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040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70" y="762268"/>
            <a:ext cx="8326186" cy="1745093"/>
          </a:xfrm>
          <a:prstGeom prst="rect">
            <a:avLst/>
          </a:prstGeom>
          <a:noFill/>
        </p:spPr>
        <p:txBody>
          <a:bodyPr wrap="square" rtlCol="0">
            <a:spAutoFit/>
          </a:bodyPr>
          <a:lstStyle/>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Diesel engines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4, 6, or 8 cylinders with pistons connected to a crankshaft.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Up-down motion of the pistons turns the crankshaft.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crankshaft turns the driveshaft.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driveshaft turns the vehicles wheels.</a:t>
            </a:r>
          </a:p>
        </p:txBody>
      </p:sp>
      <p:sp>
        <p:nvSpPr>
          <p:cNvPr id="8" name="TextBox 7"/>
          <p:cNvSpPr txBox="1"/>
          <p:nvPr/>
        </p:nvSpPr>
        <p:spPr>
          <a:xfrm>
            <a:off x="253370" y="49316"/>
            <a:ext cx="353814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Diesel engines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3" name="TextBox 12"/>
          <p:cNvSpPr txBox="1"/>
          <p:nvPr/>
        </p:nvSpPr>
        <p:spPr>
          <a:xfrm>
            <a:off x="253370" y="2659761"/>
            <a:ext cx="8326186" cy="3048655"/>
          </a:xfrm>
          <a:prstGeom prst="rect">
            <a:avLst/>
          </a:prstGeom>
          <a:noFill/>
        </p:spPr>
        <p:txBody>
          <a:bodyPr wrap="square" rtlCol="0">
            <a:spAutoFit/>
          </a:bodyPr>
          <a:lstStyle/>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Compression ignition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While gasoline engines use spark-ignition systems</a:t>
            </a: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a:t>
            </a: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iesel engines use extremely high temperature and pressure (1,000</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 at the top of the cylinder to ignite the fuel in the cylinder spontaneously. </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 spark is required.</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engine has to be more ruggedly built to create the high rates of compression needed to ignite the fuel. Diesel engines cost more.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Diesel engines can run 200-300,000 miles before overhaul.</a:t>
            </a:r>
          </a:p>
        </p:txBody>
      </p:sp>
      <p:sp>
        <p:nvSpPr>
          <p:cNvPr id="17" name="TextBox 16"/>
          <p:cNvSpPr txBox="1"/>
          <p:nvPr/>
        </p:nvSpPr>
        <p:spPr>
          <a:xfrm>
            <a:off x="253370" y="5711472"/>
            <a:ext cx="8326186" cy="747897"/>
          </a:xfrm>
          <a:prstGeom prst="rect">
            <a:avLst/>
          </a:prstGeom>
          <a:noFill/>
        </p:spPr>
        <p:txBody>
          <a:bodyPr wrap="square" rtlCol="0">
            <a:spAutoFit/>
          </a:bodyPr>
          <a:lstStyle/>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Diesel engines use a glow plug</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 to preheat the combustion chamber and help the fuel ignite.</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6934012" y="1502270"/>
            <a:ext cx="2102050" cy="1754326"/>
          </a:xfrm>
          <a:prstGeom prst="rect">
            <a:avLst/>
          </a:prstGeom>
          <a:noFill/>
          <a:ln>
            <a:solidFill>
              <a:srgbClr val="0000FF"/>
            </a:solidFill>
            <a:prstDash val="sysDash"/>
          </a:ln>
        </p:spPr>
        <p:txBody>
          <a:bodyPr wrap="none" rtlCol="0">
            <a:spAutoFit/>
          </a:bodyPr>
          <a:lstStyle/>
          <a:p>
            <a:pPr algn="ctr"/>
            <a:r>
              <a:rPr lang="en-US" dirty="0">
                <a:solidFill>
                  <a:srgbClr val="0000FF"/>
                </a:solidFill>
              </a:rPr>
              <a:t>fuel tank</a:t>
            </a:r>
          </a:p>
          <a:p>
            <a:pPr algn="ctr"/>
            <a:endParaRPr lang="en-US" dirty="0">
              <a:solidFill>
                <a:srgbClr val="0000FF"/>
              </a:solidFill>
            </a:endParaRPr>
          </a:p>
          <a:p>
            <a:pPr algn="ctr"/>
            <a:r>
              <a:rPr lang="en-US" dirty="0">
                <a:solidFill>
                  <a:srgbClr val="0000FF"/>
                </a:solidFill>
              </a:rPr>
              <a:t>direct injection (TDI)</a:t>
            </a:r>
          </a:p>
          <a:p>
            <a:pPr algn="ctr"/>
            <a:r>
              <a:rPr lang="en-US" dirty="0">
                <a:solidFill>
                  <a:srgbClr val="0000FF"/>
                </a:solidFill>
              </a:rPr>
              <a:t>[quieter &amp; cleaner]</a:t>
            </a:r>
          </a:p>
          <a:p>
            <a:pPr algn="ctr"/>
            <a:endParaRPr lang="en-US" dirty="0">
              <a:solidFill>
                <a:srgbClr val="0000FF"/>
              </a:solidFill>
            </a:endParaRPr>
          </a:p>
          <a:p>
            <a:pPr algn="ctr"/>
            <a:r>
              <a:rPr lang="en-US" dirty="0">
                <a:solidFill>
                  <a:srgbClr val="0000FF"/>
                </a:solidFill>
              </a:rPr>
              <a:t>diesel engine</a:t>
            </a:r>
          </a:p>
        </p:txBody>
      </p:sp>
      <p:cxnSp>
        <p:nvCxnSpPr>
          <p:cNvPr id="7" name="Straight Arrow Connector 6"/>
          <p:cNvCxnSpPr/>
          <p:nvPr/>
        </p:nvCxnSpPr>
        <p:spPr>
          <a:xfrm>
            <a:off x="7937995" y="1812717"/>
            <a:ext cx="0" cy="296333"/>
          </a:xfrm>
          <a:prstGeom prst="straightConnector1">
            <a:avLst/>
          </a:prstGeom>
          <a:ln>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7916731" y="2653578"/>
            <a:ext cx="0" cy="296333"/>
          </a:xfrm>
          <a:prstGeom prst="straightConnector1">
            <a:avLst/>
          </a:prstGeom>
          <a:ln>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531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69" y="762268"/>
            <a:ext cx="8794937" cy="2383858"/>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Diesel engines are notorious for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being hard to start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cold weather. Why?</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Petro-diesel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‘clouds’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20°F: crystals of paraffin wax begin to form.</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crystals clog fuel filters and stall the engine.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colder temperatures petro-diesel fuels reach a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pour-point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at which it does not pour and won’t travel through fuel lines.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Finally, at 15°F petro-diesel gels to the consistency of petroleum jelly.</a:t>
            </a:r>
          </a:p>
        </p:txBody>
      </p:sp>
      <p:sp>
        <p:nvSpPr>
          <p:cNvPr id="8" name="TextBox 7"/>
          <p:cNvSpPr txBox="1"/>
          <p:nvPr/>
        </p:nvSpPr>
        <p:spPr>
          <a:xfrm>
            <a:off x="253370" y="49316"/>
            <a:ext cx="512351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Cold-weather issues?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3" name="TextBox 12"/>
          <p:cNvSpPr txBox="1"/>
          <p:nvPr/>
        </p:nvSpPr>
        <p:spPr>
          <a:xfrm>
            <a:off x="253370" y="3356655"/>
            <a:ext cx="8326186" cy="108029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Biodiesel also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clouds and gels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but at higher temperatures, making it even more difficult to use as an engine fuel.</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performance of biodiesel depends on the fuel source.</a:t>
            </a:r>
          </a:p>
        </p:txBody>
      </p:sp>
      <p:sp>
        <p:nvSpPr>
          <p:cNvPr id="14" name="TextBox 13"/>
          <p:cNvSpPr txBox="1"/>
          <p:nvPr/>
        </p:nvSpPr>
        <p:spPr>
          <a:xfrm>
            <a:off x="276554" y="4631882"/>
            <a:ext cx="8326186" cy="1745093"/>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Winterizing agents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are added to petro-diesel during the winter in colder regions.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These agents can also be used with biodiesel.</a:t>
            </a:r>
          </a:p>
          <a:p>
            <a:pPr marL="285750"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Blends?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Lower blends (B5 or B20) are better for use in the winter while higher blends (B50 – B100) can be used in warmer weather.</a:t>
            </a:r>
          </a:p>
        </p:txBody>
      </p:sp>
    </p:spTree>
    <p:extLst>
      <p:ext uri="{BB962C8B-B14F-4D97-AF65-F5344CB8AC3E}">
        <p14:creationId xmlns:p14="http://schemas.microsoft.com/office/powerpoint/2010/main" val="187149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70" y="815433"/>
            <a:ext cx="8784304" cy="72186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Biodiesel is more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polar</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than petro-diesel so acts as a very effective solvent.</a:t>
            </a:r>
          </a:p>
        </p:txBody>
      </p:sp>
      <p:sp>
        <p:nvSpPr>
          <p:cNvPr id="8" name="TextBox 7"/>
          <p:cNvSpPr txBox="1"/>
          <p:nvPr/>
        </p:nvSpPr>
        <p:spPr>
          <a:xfrm>
            <a:off x="253370" y="49316"/>
            <a:ext cx="730841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Solvents, seals, sludge &amp; slime</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2" name="TextBox 11"/>
          <p:cNvSpPr txBox="1"/>
          <p:nvPr/>
        </p:nvSpPr>
        <p:spPr>
          <a:xfrm>
            <a:off x="281592" y="1691676"/>
            <a:ext cx="8756082" cy="1054263"/>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Rubber</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seals, hoses and gaskets in engines built before 1994 can be degraded (solubilized) by high biodiesel blends, particularly B100.</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Rubber should be replaced by a less polar material like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Viton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p:txBody>
      </p:sp>
      <p:sp>
        <p:nvSpPr>
          <p:cNvPr id="15" name="TextBox 14"/>
          <p:cNvSpPr txBox="1"/>
          <p:nvPr/>
        </p:nvSpPr>
        <p:spPr>
          <a:xfrm>
            <a:off x="309814" y="2969193"/>
            <a:ext cx="8326186" cy="2051459"/>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sludge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that typically coats old fuel tanks and lines is dissolved and cleaned off by biodiesel.</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That sounds good</a:t>
            </a: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marL="285750" indent="-285750">
              <a:lnSpc>
                <a:spcPct val="120000"/>
              </a:lnSpc>
              <a:buFont typeface="Arial"/>
              <a:buChar char="•"/>
            </a:pP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a:t>
            </a: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ut the moving sludge can clog fuel filters and cause other malfunctions.</a:t>
            </a:r>
          </a:p>
          <a:p>
            <a:pPr marL="285750" indent="-285750">
              <a:lnSpc>
                <a:spcPct val="120000"/>
              </a:lnSpc>
              <a:buFont typeface="Arial"/>
              <a:buChar char="•"/>
            </a:pPr>
            <a:r>
              <a:rPr lang="is-IS" dirty="0">
                <a:solidFill>
                  <a:prstClr val="black"/>
                </a:solidFill>
                <a:latin typeface="Verdana" panose="020B0604030504040204" pitchFamily="34" charset="0"/>
                <a:ea typeface="Verdana" panose="020B0604030504040204" pitchFamily="34" charset="0"/>
                <a:cs typeface="Verdana" panose="020B0604030504040204" pitchFamily="34" charset="0"/>
              </a:rPr>
              <a:t>Sludge problems are temporary.</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253370" y="5158231"/>
            <a:ext cx="8326186" cy="108029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Greenish black slime can form if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bacteria</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grow in biodiesel in engines and lines during warm weather.</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Biocides can eliminate this problem.</a:t>
            </a:r>
          </a:p>
        </p:txBody>
      </p:sp>
    </p:spTree>
    <p:extLst>
      <p:ext uri="{BB962C8B-B14F-4D97-AF65-F5344CB8AC3E}">
        <p14:creationId xmlns:p14="http://schemas.microsoft.com/office/powerpoint/2010/main" val="117185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70" y="762268"/>
            <a:ext cx="8326186" cy="747897"/>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Now that biodiesel is more common, most US diesel engine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warranties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are not voided if blends of B20 or lower are used as fuel.</a:t>
            </a:r>
          </a:p>
        </p:txBody>
      </p:sp>
      <p:sp>
        <p:nvSpPr>
          <p:cNvPr id="8" name="TextBox 7"/>
          <p:cNvSpPr txBox="1"/>
          <p:nvPr/>
        </p:nvSpPr>
        <p:spPr>
          <a:xfrm>
            <a:off x="253370" y="49316"/>
            <a:ext cx="438453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Engine warranties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3" name="TextBox 12"/>
          <p:cNvSpPr txBox="1"/>
          <p:nvPr/>
        </p:nvSpPr>
        <p:spPr>
          <a:xfrm>
            <a:off x="274437" y="1730970"/>
            <a:ext cx="8326186" cy="271625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Note that for fuel-related problems the engine maker is not liable, rather the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fuel producer is responsible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 fuel should meet ASTM standards.</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National Biodiesel Board has formed the National Biodiesel Accreditation Commission (NBAC) to support biodiesel fuel quality standards.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Look for the “Certified Biodiesel Marketer” seal of approval.</a:t>
            </a:r>
          </a:p>
        </p:txBody>
      </p:sp>
    </p:spTree>
    <p:extLst>
      <p:ext uri="{BB962C8B-B14F-4D97-AF65-F5344CB8AC3E}">
        <p14:creationId xmlns:p14="http://schemas.microsoft.com/office/powerpoint/2010/main" val="185232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70" y="705824"/>
            <a:ext cx="8326186" cy="646331"/>
          </a:xfrm>
          <a:prstGeom prst="rect">
            <a:avLst/>
          </a:prstGeom>
          <a:noFill/>
        </p:spPr>
        <p:txBody>
          <a:bodyPr wrap="square" rtlCol="0">
            <a:spAutoFit/>
          </a:bodyPr>
          <a:lstStyle/>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 variety of types of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additives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are available to prevent problems or enhance performance in winter conditions.</a:t>
            </a:r>
          </a:p>
        </p:txBody>
      </p:sp>
      <p:sp>
        <p:nvSpPr>
          <p:cNvPr id="8" name="TextBox 7"/>
          <p:cNvSpPr txBox="1"/>
          <p:nvPr/>
        </p:nvSpPr>
        <p:spPr>
          <a:xfrm>
            <a:off x="253370" y="49316"/>
            <a:ext cx="232948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Additives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2113717" cy="307777"/>
          </a:xfrm>
          <a:prstGeom prst="rect">
            <a:avLst/>
          </a:prstGeom>
          <a:noFill/>
        </p:spPr>
        <p:txBody>
          <a:bodyPr wrap="none" rtlCol="0">
            <a:spAutoFit/>
          </a:bodyPr>
          <a:lstStyle/>
          <a:p>
            <a:r>
              <a:rPr lang="en-US" sz="1400" dirty="0" err="1">
                <a:sym typeface="Wingdings"/>
              </a:rPr>
              <a:t>Pahl</a:t>
            </a:r>
            <a:r>
              <a:rPr lang="en-US" sz="1400" dirty="0">
                <a:sym typeface="Wingdings"/>
              </a:rPr>
              <a:t> (2005); </a:t>
            </a:r>
            <a:r>
              <a:rPr lang="en-US" sz="1400" dirty="0" err="1">
                <a:sym typeface="Wingdings"/>
              </a:rPr>
              <a:t>Dahiya</a:t>
            </a:r>
            <a:r>
              <a:rPr lang="en-US" sz="1400" dirty="0">
                <a:sym typeface="Wingdings"/>
              </a:rPr>
              <a:t> (2015)</a:t>
            </a:r>
            <a:endParaRPr lang="en-US" sz="1400" dirty="0"/>
          </a:p>
        </p:txBody>
      </p:sp>
      <p:sp>
        <p:nvSpPr>
          <p:cNvPr id="13" name="TextBox 12"/>
          <p:cNvSpPr txBox="1"/>
          <p:nvPr/>
        </p:nvSpPr>
        <p:spPr>
          <a:xfrm>
            <a:off x="253369" y="1466591"/>
            <a:ext cx="8763039" cy="1477328"/>
          </a:xfrm>
          <a:prstGeom prst="rect">
            <a:avLst/>
          </a:prstGeom>
          <a:noFill/>
        </p:spPr>
        <p:txBody>
          <a:bodyPr wrap="square" rtlCol="0">
            <a:spAutoFit/>
          </a:bodyPr>
          <a:lstStyle/>
          <a:p>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Cold-flow improvers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lower the temperature at which fuel can be used.</a:t>
            </a:r>
          </a:p>
          <a:p>
            <a:pPr marL="285750" indent="-285750">
              <a:buFont typeface="Arial"/>
              <a:buChar char="•"/>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Pour point reducers (aka </a:t>
            </a:r>
            <a:r>
              <a:rPr lang="en-US" u="sng" dirty="0" err="1">
                <a:solidFill>
                  <a:prstClr val="black"/>
                </a:solidFill>
                <a:latin typeface="Verdana" panose="020B0604030504040204" pitchFamily="34" charset="0"/>
                <a:ea typeface="Verdana" panose="020B0604030504040204" pitchFamily="34" charset="0"/>
                <a:cs typeface="Verdana" panose="020B0604030504040204" pitchFamily="34" charset="0"/>
              </a:rPr>
              <a:t>antigels</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lower the temperature at which fuel gels or becomes semi-solid.</a:t>
            </a:r>
          </a:p>
          <a:p>
            <a:pPr marL="285750" indent="-285750">
              <a:buFont typeface="Arial"/>
              <a:buChar char="•"/>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Cold-filter plug point reducers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lower the temperature at which wax crystals form and plug fuel filters.</a:t>
            </a:r>
            <a:endPar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Box 11"/>
          <p:cNvSpPr txBox="1"/>
          <p:nvPr/>
        </p:nvSpPr>
        <p:spPr>
          <a:xfrm>
            <a:off x="239259" y="5259644"/>
            <a:ext cx="8326186" cy="1200329"/>
          </a:xfrm>
          <a:prstGeom prst="rect">
            <a:avLst/>
          </a:prstGeom>
          <a:noFill/>
        </p:spPr>
        <p:txBody>
          <a:bodyPr wrap="square" rtlCol="0">
            <a:spAutoFit/>
          </a:bodyPr>
          <a:lstStyle/>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What if it biodiesel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gels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Sometimes addition of kerosene (~ 5 gallons to an oil tank) will break up the wax crystals and liquefy the fuel in place.</a:t>
            </a:r>
          </a:p>
          <a:p>
            <a:pPr marL="285750"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Heat tape is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not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recommended.</a:t>
            </a:r>
          </a:p>
        </p:txBody>
      </p:sp>
      <p:sp>
        <p:nvSpPr>
          <p:cNvPr id="14" name="TextBox 13"/>
          <p:cNvSpPr txBox="1"/>
          <p:nvPr/>
        </p:nvSpPr>
        <p:spPr>
          <a:xfrm>
            <a:off x="239258" y="2951874"/>
            <a:ext cx="8777149" cy="1200329"/>
          </a:xfrm>
          <a:prstGeom prst="rect">
            <a:avLst/>
          </a:prstGeom>
          <a:noFill/>
        </p:spPr>
        <p:txBody>
          <a:bodyPr wrap="square" rtlCol="0">
            <a:spAutoFit/>
          </a:bodyPr>
          <a:lstStyle/>
          <a:p>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Dispersants / detergents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keep ‘stuff’ in solution so that it does not settle to the bottom of the tank and clog filters or lines. When first used, detergents may clean sludge out of lines and filters will clog until the system is clean.</a:t>
            </a:r>
            <a:endPar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250549" y="4171001"/>
            <a:ext cx="8765858" cy="369332"/>
          </a:xfrm>
          <a:prstGeom prst="rect">
            <a:avLst/>
          </a:prstGeom>
          <a:noFill/>
        </p:spPr>
        <p:txBody>
          <a:bodyPr wrap="square" rtlCol="0">
            <a:spAutoFit/>
          </a:bodyPr>
          <a:lstStyle/>
          <a:p>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Antioxidants / metal deactivators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slow or prevent fuel degradation.</a:t>
            </a:r>
            <a:endPar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250549" y="4586802"/>
            <a:ext cx="8326186" cy="646331"/>
          </a:xfrm>
          <a:prstGeom prst="rect">
            <a:avLst/>
          </a:prstGeom>
          <a:noFill/>
        </p:spPr>
        <p:txBody>
          <a:bodyPr wrap="square" rtlCol="0">
            <a:spAutoFit/>
          </a:bodyPr>
          <a:lstStyle/>
          <a:p>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Biocides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prevent growth of microbes in the biodiesel.</a:t>
            </a:r>
          </a:p>
          <a:p>
            <a:pPr marL="285750"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They must be oil-soluble and caution is needed as they are toxins.</a:t>
            </a:r>
          </a:p>
        </p:txBody>
      </p:sp>
    </p:spTree>
    <p:extLst>
      <p:ext uri="{BB962C8B-B14F-4D97-AF65-F5344CB8AC3E}">
        <p14:creationId xmlns:p14="http://schemas.microsoft.com/office/powerpoint/2010/main" val="205276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14" grpId="0"/>
      <p:bldP spid="15"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70" y="705824"/>
            <a:ext cx="8326186" cy="38946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the US, 70% of petroleum fuels are consumed in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transportation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p:txBody>
      </p:sp>
      <p:sp>
        <p:nvSpPr>
          <p:cNvPr id="8" name="TextBox 7"/>
          <p:cNvSpPr txBox="1"/>
          <p:nvPr/>
        </p:nvSpPr>
        <p:spPr>
          <a:xfrm>
            <a:off x="253370" y="49316"/>
            <a:ext cx="532389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Use of diesel engines?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2" name="TextBox 11"/>
          <p:cNvSpPr txBox="1"/>
          <p:nvPr/>
        </p:nvSpPr>
        <p:spPr>
          <a:xfrm>
            <a:off x="253370" y="1136334"/>
            <a:ext cx="8326186" cy="108029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Passenger cars: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1% diesel in the US</a:t>
            </a:r>
          </a:p>
          <a:p>
            <a:pPr marL="742950" lvl="1"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36% diesel in Europe</a:t>
            </a:r>
          </a:p>
        </p:txBody>
      </p:sp>
      <p:sp>
        <p:nvSpPr>
          <p:cNvPr id="14" name="TextBox 13"/>
          <p:cNvSpPr txBox="1"/>
          <p:nvPr/>
        </p:nvSpPr>
        <p:spPr>
          <a:xfrm>
            <a:off x="239259" y="2244568"/>
            <a:ext cx="8326186" cy="1719060"/>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Fleet vehicles: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much more use of diesel in this sector</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Biodiesel is used in more than 500 fleets in the US, including:</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Postal Service;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Military (all four branches);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School districts and municipal fleets.</a:t>
            </a:r>
          </a:p>
        </p:txBody>
      </p:sp>
      <p:sp>
        <p:nvSpPr>
          <p:cNvPr id="15" name="TextBox 14"/>
          <p:cNvSpPr txBox="1"/>
          <p:nvPr/>
        </p:nvSpPr>
        <p:spPr>
          <a:xfrm>
            <a:off x="239259" y="4036209"/>
            <a:ext cx="8326186" cy="1080296"/>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Mass transit: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90% of vehicles are diesel</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Many city bus fleets are using biodiesel.</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School buses are also increasingly switching to biodiesel.</a:t>
            </a:r>
          </a:p>
        </p:txBody>
      </p:sp>
      <p:sp>
        <p:nvSpPr>
          <p:cNvPr id="17" name="TextBox 16"/>
          <p:cNvSpPr txBox="1"/>
          <p:nvPr/>
        </p:nvSpPr>
        <p:spPr>
          <a:xfrm>
            <a:off x="211037" y="5177024"/>
            <a:ext cx="8326186" cy="141269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Trucks and heavy equipment</a:t>
            </a:r>
          </a:p>
          <a:p>
            <a:pPr marL="742950" lvl="1"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Farm equipment (an early adopter)</a:t>
            </a:r>
          </a:p>
          <a:p>
            <a:pPr marL="742950" lvl="1"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Boats</a:t>
            </a:r>
          </a:p>
          <a:p>
            <a:pPr marL="742950" lvl="1"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Trains</a:t>
            </a:r>
          </a:p>
        </p:txBody>
      </p:sp>
    </p:spTree>
    <p:extLst>
      <p:ext uri="{BB962C8B-B14F-4D97-AF65-F5344CB8AC3E}">
        <p14:creationId xmlns:p14="http://schemas.microsoft.com/office/powerpoint/2010/main" val="364149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70" y="705824"/>
            <a:ext cx="8326186" cy="1054263"/>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By 2030:</a:t>
            </a:r>
          </a:p>
          <a:p>
            <a:pPr marL="285750"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24 European cities will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ban diesel vehicles</a:t>
            </a:r>
          </a:p>
          <a:p>
            <a:pPr marL="285750"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13           “		   will ban all internal combustion vehicles</a:t>
            </a:r>
          </a:p>
        </p:txBody>
      </p:sp>
      <p:sp>
        <p:nvSpPr>
          <p:cNvPr id="8" name="TextBox 7"/>
          <p:cNvSpPr txBox="1"/>
          <p:nvPr/>
        </p:nvSpPr>
        <p:spPr>
          <a:xfrm>
            <a:off x="253370" y="49316"/>
            <a:ext cx="465383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Coming diesel bans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6071149" cy="307777"/>
          </a:xfrm>
          <a:prstGeom prst="rect">
            <a:avLst/>
          </a:prstGeom>
          <a:noFill/>
        </p:spPr>
        <p:txBody>
          <a:bodyPr wrap="none" rtlCol="0">
            <a:spAutoFit/>
          </a:bodyPr>
          <a:lstStyle/>
          <a:p>
            <a:r>
              <a:rPr lang="en-US" sz="1400" dirty="0">
                <a:sym typeface="Wingdings"/>
                <a:hlinkClick r:id="rId2"/>
              </a:rPr>
              <a:t>https://e360.yale.edu/digest/diesel-vehicles-face-a-grim-future-in-europes-cities</a:t>
            </a:r>
            <a:r>
              <a:rPr lang="en-US" sz="1400" dirty="0">
                <a:sym typeface="Wingdings"/>
              </a:rPr>
              <a:t> </a:t>
            </a:r>
            <a:endParaRPr lang="en-US" sz="1400" dirty="0"/>
          </a:p>
        </p:txBody>
      </p:sp>
      <p:sp>
        <p:nvSpPr>
          <p:cNvPr id="13" name="TextBox 12">
            <a:extLst>
              <a:ext uri="{FF2B5EF4-FFF2-40B4-BE49-F238E27FC236}">
                <a16:creationId xmlns:a16="http://schemas.microsoft.com/office/drawing/2014/main" id="{D9ED44B5-50C8-D143-9458-A3FE07C23D94}"/>
              </a:ext>
            </a:extLst>
          </p:cNvPr>
          <p:cNvSpPr txBox="1"/>
          <p:nvPr/>
        </p:nvSpPr>
        <p:spPr>
          <a:xfrm>
            <a:off x="253370" y="1961519"/>
            <a:ext cx="8326186" cy="1386662"/>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Why?</a:t>
            </a:r>
          </a:p>
          <a:p>
            <a:pPr marL="742950" lvl="1"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Air pollution</a:t>
            </a:r>
          </a:p>
          <a:p>
            <a:pPr marL="742950" lvl="1"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Climate change</a:t>
            </a:r>
          </a:p>
          <a:p>
            <a:pPr marL="742950" lvl="1"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Volkswagen scandal of faked emissions testing</a:t>
            </a:r>
          </a:p>
        </p:txBody>
      </p:sp>
    </p:spTree>
    <p:extLst>
      <p:ext uri="{BB962C8B-B14F-4D97-AF65-F5344CB8AC3E}">
        <p14:creationId xmlns:p14="http://schemas.microsoft.com/office/powerpoint/2010/main" val="28573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959</Words>
  <Application>Microsoft Macintosh PowerPoint</Application>
  <PresentationFormat>On-screen Show (4:3)</PresentationFormat>
  <Paragraphs>105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2019-11-05T14:15:34Z</dcterms:created>
  <dcterms:modified xsi:type="dcterms:W3CDTF">2019-11-05T14:16:27Z</dcterms:modified>
</cp:coreProperties>
</file>