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6" r:id="rId3"/>
    <p:sldId id="277" r:id="rId4"/>
    <p:sldId id="278" r:id="rId5"/>
    <p:sldId id="279" r:id="rId6"/>
    <p:sldId id="280" r:id="rId7"/>
    <p:sldId id="349" r:id="rId8"/>
    <p:sldId id="35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2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3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34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5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8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4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57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89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236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2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73E3-A476-1940-B81B-FA64DB2EEF04}" type="datetimeFigureOut">
              <a:rPr lang="en-US" smtClean="0"/>
              <a:t>11/5/19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E6F07-0B0F-4D40-B100-73EF84E54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2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438" y="1205060"/>
            <a:ext cx="8292672" cy="3480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Module 8: Biodiesel uses and future</a:t>
            </a:r>
          </a:p>
          <a:p>
            <a:pPr>
              <a:lnSpc>
                <a:spcPct val="120000"/>
              </a:lnSpc>
            </a:pPr>
            <a:endParaRPr lang="en-US" sz="10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8.1: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Comparing biodiesel to petro-diesel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8.2: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Running diesel engines on biodiesel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8.3: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Heating with biodiesel</a:t>
            </a: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8.4: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Life-cycle analysis: biodiesel EROI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8.5: </a:t>
            </a:r>
            <a:r>
              <a:rPr lang="en-US" sz="2400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Future: Europe’s lead, promise and problems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096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 3040: Bioenergy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2838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618" y="2622994"/>
            <a:ext cx="83514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8.4: Life-cycle assessment: </a:t>
            </a:r>
            <a:b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b="1" i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EROI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8" name="Oval 7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ardrop 8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562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5937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Factors affecting biodiesel EROI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EROI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a measure of the energy produced by a fuel relative to the energy needed to produce it.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1:1 is a breakeven ratio.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higher the ratio, the better the return on investment.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8600" y="2603524"/>
            <a:ext cx="8835390" cy="2346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EROI values for biodiesel vary greatly.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Why? </a:t>
            </a:r>
          </a:p>
          <a:p>
            <a:pPr>
              <a:lnSpc>
                <a:spcPct val="120000"/>
              </a:lnSpc>
            </a:pPr>
            <a:endParaRPr lang="en-US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u="sng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Three factors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 for most differences: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No standard system boundaries used in deciding which cost to include.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No standard methods applied to estimate energy costs.</a:t>
            </a:r>
          </a:p>
          <a:p>
            <a:pPr>
              <a:lnSpc>
                <a:spcPct val="120000"/>
              </a:lnSpc>
            </a:pPr>
            <a:endParaRPr lang="en-US" sz="8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No standard methods used to account for co-products.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F55569-935B-7848-852E-C0C1680AB2ED}"/>
              </a:ext>
            </a:extLst>
          </p:cNvPr>
          <p:cNvSpPr txBox="1"/>
          <p:nvPr/>
        </p:nvSpPr>
        <p:spPr>
          <a:xfrm>
            <a:off x="228600" y="5347494"/>
            <a:ext cx="883539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Also: feedstock can be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(low EROI) or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used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(higher EROI)</a:t>
            </a:r>
          </a:p>
        </p:txBody>
      </p:sp>
    </p:spTree>
    <p:extLst>
      <p:ext uri="{BB962C8B-B14F-4D97-AF65-F5344CB8AC3E}">
        <p14:creationId xmlns:p14="http://schemas.microsoft.com/office/powerpoint/2010/main" val="417074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224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EROI values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60781" y="1349202"/>
          <a:ext cx="3824285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8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13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Reclaimed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vegetable oil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EROI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Elsayed</a:t>
                      </a:r>
                      <a:r>
                        <a:rPr lang="en-US" sz="1800" dirty="0"/>
                        <a:t> et al. (2003)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4.85 – 5.88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Soybean oil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EROI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Pimental</a:t>
                      </a:r>
                      <a:r>
                        <a:rPr lang="en-US" sz="1800" baseline="0" dirty="0"/>
                        <a:t> &amp; </a:t>
                      </a:r>
                      <a:r>
                        <a:rPr lang="en-US" sz="1800" baseline="0" dirty="0" err="1"/>
                        <a:t>Patzek</a:t>
                      </a:r>
                      <a:r>
                        <a:rPr lang="en-US" sz="1800" baseline="0" dirty="0"/>
                        <a:t> (2005)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0.78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Carraretto</a:t>
                      </a:r>
                      <a:r>
                        <a:rPr lang="en-US" sz="1800" baseline="0" dirty="0"/>
                        <a:t> et al. (2004)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Ahmet</a:t>
                      </a:r>
                      <a:r>
                        <a:rPr lang="en-US" sz="1800" dirty="0"/>
                        <a:t> et</a:t>
                      </a:r>
                      <a:r>
                        <a:rPr lang="en-US" sz="1800" baseline="0" dirty="0"/>
                        <a:t> al. (1994)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/>
                        <a:t>Sheehan</a:t>
                      </a:r>
                      <a:r>
                        <a:rPr lang="en-US" sz="1800" baseline="0" dirty="0"/>
                        <a:t> et al. (1998)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3.215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/>
                        <a:t>Hill et al. (2006)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3.67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Pradhan</a:t>
                      </a:r>
                      <a:r>
                        <a:rPr lang="en-US" sz="1800" dirty="0"/>
                        <a:t> et al. (2009)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4.56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635403" y="1349202"/>
          <a:ext cx="3965619" cy="475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13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Sunflower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oil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EROI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Pimental</a:t>
                      </a:r>
                      <a:r>
                        <a:rPr lang="en-US" sz="1800" baseline="0" dirty="0"/>
                        <a:t> &amp; </a:t>
                      </a:r>
                      <a:r>
                        <a:rPr lang="en-US" sz="1800" baseline="0" dirty="0" err="1"/>
                        <a:t>Patzek</a:t>
                      </a:r>
                      <a:r>
                        <a:rPr lang="en-US" sz="1800" baseline="0" dirty="0"/>
                        <a:t> (2005)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0.76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/>
                        <a:t>Edwards et</a:t>
                      </a:r>
                      <a:r>
                        <a:rPr lang="en-US" sz="1800" baseline="0"/>
                        <a:t> al. (2006)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0.85 – 1.08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/>
                        <a:t>Bona et al. (1999)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1.3 – 8.7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/>
                        <a:t>ADEME &amp; DIREM (2002)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3.16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dirty="0" err="1"/>
                        <a:t>Kallivroussis</a:t>
                      </a:r>
                      <a:r>
                        <a:rPr lang="en-US" sz="1800" baseline="0" dirty="0"/>
                        <a:t> et al. (2002)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4.5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Rapeseed</a:t>
                      </a:r>
                      <a:r>
                        <a:rPr lang="en-US" sz="1800" b="1" baseline="0" dirty="0">
                          <a:solidFill>
                            <a:srgbClr val="FFFFFF"/>
                          </a:solidFill>
                        </a:rPr>
                        <a:t> oil</a:t>
                      </a:r>
                      <a:endParaRPr lang="en-US" sz="18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EROI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/>
                        <a:t>Edwards</a:t>
                      </a:r>
                      <a:r>
                        <a:rPr lang="en-US" sz="1800" baseline="0"/>
                        <a:t> et al. (2006)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1.05 – 1.38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/>
                        <a:t>IEA</a:t>
                      </a:r>
                      <a:r>
                        <a:rPr lang="en-US" sz="1800" baseline="0"/>
                        <a:t> (1999)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1.09 – 2.48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7136">
                <a:tc>
                  <a:txBody>
                    <a:bodyPr/>
                    <a:lstStyle/>
                    <a:p>
                      <a:r>
                        <a:rPr lang="en-US" sz="1800"/>
                        <a:t>Elsayed</a:t>
                      </a:r>
                      <a:r>
                        <a:rPr lang="en-US" sz="1800" baseline="0"/>
                        <a:t> et al. (2003)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2.17 – 2.42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3202">
                <a:tc>
                  <a:txBody>
                    <a:bodyPr/>
                    <a:lstStyle/>
                    <a:p>
                      <a:r>
                        <a:rPr lang="en-US" sz="1800"/>
                        <a:t>ADEME</a:t>
                      </a:r>
                      <a:r>
                        <a:rPr lang="en-US" sz="1800" baseline="0"/>
                        <a:t> &amp; DIREM (2002)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/>
                        <a:t>2.99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3202">
                <a:tc>
                  <a:txBody>
                    <a:bodyPr/>
                    <a:lstStyle/>
                    <a:p>
                      <a:r>
                        <a:rPr lang="en-US" sz="1800"/>
                        <a:t>Richards (2000)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3.71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122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3741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EROI can be studied at 3 levels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First-order EROI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calculated as: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5051" y="1330620"/>
            <a:ext cx="153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EROI =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endParaRPr lang="en-US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E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42376" y="1338718"/>
            <a:ext cx="5436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energy contained in one unit of fuel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42376" y="1708050"/>
            <a:ext cx="628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energy required to convert that unit of fuel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8600" y="2993135"/>
            <a:ext cx="8544200" cy="389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Second-order EROI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calculated as: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1401" y="3546546"/>
            <a:ext cx="22717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EROI = </a:t>
            </a:r>
            <a:r>
              <a:rPr lang="en-US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E</a:t>
            </a:r>
            <a:r>
              <a:rPr lang="en-US" sz="1600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    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E</a:t>
            </a:r>
            <a:r>
              <a:rPr lang="en-US" sz="1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 + EI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94776" y="3823545"/>
            <a:ext cx="5368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indirect cost to deliver a unit of fuel</a:t>
            </a:r>
            <a:b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(aka embodied energy costs)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1107" y="2143202"/>
            <a:ext cx="794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First-order EROI is straightforward with a high level of certainty.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4897" y="4719892"/>
            <a:ext cx="84067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Second-order EROI has a much broader scope that first-order EROI.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Indirect costs are difficult and tedious to estimate.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no agreed upon methods of analysis.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 certain than first-order analysis.</a:t>
            </a:r>
          </a:p>
        </p:txBody>
      </p:sp>
    </p:spTree>
    <p:extLst>
      <p:ext uri="{BB962C8B-B14F-4D97-AF65-F5344CB8AC3E}">
        <p14:creationId xmlns:p14="http://schemas.microsoft.com/office/powerpoint/2010/main" val="240370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764035" y="1394005"/>
            <a:ext cx="212609" cy="23290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7E4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Down Arrow 45"/>
          <p:cNvSpPr/>
          <p:nvPr/>
        </p:nvSpPr>
        <p:spPr>
          <a:xfrm>
            <a:off x="3024014" y="5634566"/>
            <a:ext cx="403412" cy="3688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816862" y="1192707"/>
            <a:ext cx="418353" cy="495729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2807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Input costs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1973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Dahiya</a:t>
            </a:r>
            <a:r>
              <a:rPr lang="en-US" sz="1400" dirty="0">
                <a:sym typeface="Wingdings"/>
              </a:rPr>
              <a:t> (2015)</a:t>
            </a:r>
            <a:endParaRPr lang="en-US" sz="1400" dirty="0"/>
          </a:p>
        </p:txBody>
      </p:sp>
      <p:sp>
        <p:nvSpPr>
          <p:cNvPr id="3" name="Rounded Rectangle 2"/>
          <p:cNvSpPr/>
          <p:nvPr/>
        </p:nvSpPr>
        <p:spPr>
          <a:xfrm>
            <a:off x="4344642" y="1394005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seed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344642" y="1917534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planting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4344642" y="2441063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cultivation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344642" y="2964592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harvest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3976644" y="3488121"/>
            <a:ext cx="2020371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drying / cleaning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4344642" y="4011650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storage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4344642" y="4535179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pressing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344642" y="5357528"/>
            <a:ext cx="1313243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processing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4344642" y="6149997"/>
            <a:ext cx="1313243" cy="357776"/>
          </a:xfrm>
          <a:prstGeom prst="roundRect">
            <a:avLst/>
          </a:prstGeom>
          <a:solidFill>
            <a:srgbClr val="FFFF66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biodiesel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739796" y="1497378"/>
            <a:ext cx="2021252" cy="357776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farm equipment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739796" y="2083287"/>
            <a:ext cx="2021252" cy="357776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fertilizers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742783" y="2645338"/>
            <a:ext cx="2021252" cy="357776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pesticides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736809" y="4535718"/>
            <a:ext cx="2021252" cy="357776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oil-seed press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455097" y="5372469"/>
            <a:ext cx="2302964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bodiesel</a:t>
            </a:r>
            <a:r>
              <a:rPr lang="en-US" sz="2000" dirty="0">
                <a:solidFill>
                  <a:schemeClr val="tx1"/>
                </a:solidFill>
              </a:rPr>
              <a:t> processor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2588524" y="5819006"/>
            <a:ext cx="1175511" cy="357776"/>
          </a:xfrm>
          <a:prstGeom prst="roundRect">
            <a:avLst/>
          </a:prstGeom>
          <a:solidFill>
            <a:schemeClr val="bg1"/>
          </a:solidFill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reagents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6334305" y="4535718"/>
            <a:ext cx="1175511" cy="357776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meal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6334305" y="5363160"/>
            <a:ext cx="1175511" cy="357776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glycerol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84369" y="4964848"/>
            <a:ext cx="539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20%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184369" y="5739167"/>
            <a:ext cx="539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82%</a:t>
            </a:r>
          </a:p>
        </p:txBody>
      </p:sp>
      <p:sp>
        <p:nvSpPr>
          <p:cNvPr id="40" name="Down Arrow 39"/>
          <p:cNvSpPr/>
          <p:nvPr/>
        </p:nvSpPr>
        <p:spPr>
          <a:xfrm rot="16200000">
            <a:off x="5813351" y="5274728"/>
            <a:ext cx="403412" cy="57003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Down Arrow 40"/>
          <p:cNvSpPr/>
          <p:nvPr/>
        </p:nvSpPr>
        <p:spPr>
          <a:xfrm rot="16200000">
            <a:off x="5813353" y="4452408"/>
            <a:ext cx="403412" cy="570032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646173" y="4335956"/>
            <a:ext cx="539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80%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657888" y="5162985"/>
            <a:ext cx="5393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0000FF"/>
                </a:solidFill>
              </a:rPr>
              <a:t>18%</a:t>
            </a:r>
          </a:p>
        </p:txBody>
      </p:sp>
      <p:sp>
        <p:nvSpPr>
          <p:cNvPr id="44" name="Down Arrow 43"/>
          <p:cNvSpPr/>
          <p:nvPr/>
        </p:nvSpPr>
        <p:spPr>
          <a:xfrm rot="16200000">
            <a:off x="3887223" y="4552445"/>
            <a:ext cx="403412" cy="3688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Down Arrow 44"/>
          <p:cNvSpPr/>
          <p:nvPr/>
        </p:nvSpPr>
        <p:spPr>
          <a:xfrm rot="16200000">
            <a:off x="3855183" y="5369963"/>
            <a:ext cx="403412" cy="368880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4003662" y="1280233"/>
            <a:ext cx="212609" cy="440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7E4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5400000">
            <a:off x="3996525" y="1906046"/>
            <a:ext cx="212609" cy="440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7E4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3996364" y="2425261"/>
            <a:ext cx="212609" cy="440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7E4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5400000">
            <a:off x="3996363" y="2952193"/>
            <a:ext cx="212609" cy="44015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D7E4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54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72683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Biodiesel regulations in the US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138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25575" indent="-1425575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1999 – 2001: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ASTM standards for biodiesel were published for B100 and blends ranging from B5 to B20.</a:t>
            </a:r>
          </a:p>
          <a:p>
            <a:pPr marL="1593850" indent="-225425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standard gave vehicle manufacturers guidance &amp; certainty.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540" y="2112412"/>
            <a:ext cx="854420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indent="-692150"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1992: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Energy Policy Act of 1992 required fleets to buy vehicles that used non-petroleum fuels.</a:t>
            </a:r>
          </a:p>
          <a:p>
            <a:pPr marL="973138" indent="-280988">
              <a:lnSpc>
                <a:spcPct val="120000"/>
              </a:lnSpc>
              <a:buFont typeface="Arial"/>
              <a:buChar char="•"/>
              <a:tabLst>
                <a:tab pos="860425" algn="l"/>
                <a:tab pos="917575" algn="l"/>
              </a:tabLs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1998 amendment allowed use of biodiesel.</a:t>
            </a:r>
          </a:p>
          <a:p>
            <a:pPr marL="973138" indent="-280988">
              <a:lnSpc>
                <a:spcPct val="120000"/>
              </a:lnSpc>
              <a:buFont typeface="Arial"/>
              <a:buChar char="•"/>
              <a:tabLst>
                <a:tab pos="860425" algn="l"/>
                <a:tab pos="917575" algn="l"/>
              </a:tabLs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1999 major fleets were switching to B20 in order to comply.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4830" y="3565722"/>
            <a:ext cx="8544200" cy="138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indent="-692150"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1998: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EPA found that biodiesel had lower emissions (except for </a:t>
            </a:r>
            <a:r>
              <a:rPr lang="en-US" dirty="0" err="1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NOx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than petro-diesel.</a:t>
            </a:r>
          </a:p>
          <a:p>
            <a:pPr marL="973138" indent="-280988" defTabSz="-171450">
              <a:lnSpc>
                <a:spcPct val="120000"/>
              </a:lnSpc>
              <a:buFont typeface="Arial"/>
              <a:buChar char="•"/>
              <a:tabLst>
                <a:tab pos="860425" algn="l"/>
                <a:tab pos="917575" algn="l"/>
              </a:tabLst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EPA found that biodiesel was a lower threat to human heath.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6120" y="4963437"/>
            <a:ext cx="854420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indent="-692150"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EPA ruled that sulfur levels in petro-diesel had to be reduced from 500 to 15 ppm by 2010. Biodiesel can do this.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5632" y="5772953"/>
            <a:ext cx="854420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indent="-692150"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Biodiesel Accreditation Commission runs a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voluntary quality assurance program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BQ-9000.</a:t>
            </a:r>
          </a:p>
        </p:txBody>
      </p:sp>
    </p:spTree>
    <p:extLst>
      <p:ext uri="{BB962C8B-B14F-4D97-AF65-F5344CB8AC3E}">
        <p14:creationId xmlns:p14="http://schemas.microsoft.com/office/powerpoint/2010/main" val="244249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9316"/>
            <a:ext cx="53110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 biodiesel subsidies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098116" y="14530"/>
            <a:ext cx="830994" cy="634504"/>
            <a:chOff x="2066934" y="1319924"/>
            <a:chExt cx="3038142" cy="2464745"/>
          </a:xfrm>
        </p:grpSpPr>
        <p:sp>
          <p:nvSpPr>
            <p:cNvPr id="10" name="Oval 9"/>
            <p:cNvSpPr/>
            <p:nvPr/>
          </p:nvSpPr>
          <p:spPr>
            <a:xfrm>
              <a:off x="2066934" y="1319924"/>
              <a:ext cx="3038142" cy="2464745"/>
            </a:xfrm>
            <a:prstGeom prst="ellipse">
              <a:avLst/>
            </a:prstGeom>
            <a:solidFill>
              <a:srgbClr val="FFFF66"/>
            </a:solidFill>
            <a:ln>
              <a:solidFill>
                <a:srgbClr val="FFCC6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ardrop 10"/>
            <p:cNvSpPr/>
            <p:nvPr/>
          </p:nvSpPr>
          <p:spPr>
            <a:xfrm rot="18889386">
              <a:off x="3048839" y="2373762"/>
              <a:ext cx="1171394" cy="1167773"/>
            </a:xfrm>
            <a:prstGeom prst="teardrop">
              <a:avLst>
                <a:gd name="adj" fmla="val 146493"/>
              </a:avLst>
            </a:prstGeom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4705" y="6523471"/>
            <a:ext cx="10123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ym typeface="Wingdings"/>
              </a:rPr>
              <a:t>Pahl</a:t>
            </a:r>
            <a:r>
              <a:rPr lang="en-US" sz="1400" dirty="0">
                <a:sym typeface="Wingdings"/>
              </a:rPr>
              <a:t> (2005)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02250" y="777209"/>
            <a:ext cx="8544200" cy="1386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6450" indent="-806450">
              <a:lnSpc>
                <a:spcPct val="120000"/>
              </a:lnSpc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2000: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USDA’s Commodity Credit Corporation (CCC) launched the US Bioenergy Program to spur construction of alternative fuel plants.</a:t>
            </a:r>
          </a:p>
          <a:p>
            <a:pPr marL="976313" indent="-285750">
              <a:lnSpc>
                <a:spcPct val="120000"/>
              </a:lnSpc>
              <a:buFont typeface="Arial"/>
              <a:buChar char="•"/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program offered subsidies for growth of soybean oil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540" y="2359779"/>
            <a:ext cx="854420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92150" indent="-692150"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2002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The Farm Bill broadened the subsidy to support recycled FOG, though at much lower levels.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120" y="3368011"/>
            <a:ext cx="854420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Both subsidies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lowered biodiesel prices to consumers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about $1.00 and helped to create a market for biodiesel.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6120" y="4425237"/>
            <a:ext cx="8692990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tabLst>
                <a:tab pos="860425" algn="l"/>
                <a:tab pos="917575" algn="l"/>
              </a:tabLst>
            </a:pP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soy bias </a:t>
            </a:r>
            <a:r>
              <a:rPr lang="en-US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was a result of lobbying and limited the supply of biodiesel feedstock.</a:t>
            </a:r>
          </a:p>
        </p:txBody>
      </p:sp>
    </p:spTree>
    <p:extLst>
      <p:ext uri="{BB962C8B-B14F-4D97-AF65-F5344CB8AC3E}">
        <p14:creationId xmlns:p14="http://schemas.microsoft.com/office/powerpoint/2010/main" val="15889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724</Words>
  <Application>Microsoft Macintosh PowerPoint</Application>
  <PresentationFormat>On-screen Show (4:3)</PresentationFormat>
  <Paragraphs>128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2019-11-05T14:17:37Z</dcterms:created>
  <dcterms:modified xsi:type="dcterms:W3CDTF">2019-11-05T14:18:42Z</dcterms:modified>
</cp:coreProperties>
</file>