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357" r:id="rId3"/>
    <p:sldId id="360" r:id="rId4"/>
    <p:sldId id="361" r:id="rId5"/>
    <p:sldId id="362" r:id="rId6"/>
    <p:sldId id="399" r:id="rId7"/>
    <p:sldId id="363" r:id="rId8"/>
    <p:sldId id="3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63"/>
  </p:normalViewPr>
  <p:slideViewPr>
    <p:cSldViewPr snapToGrid="0" snapToObjects="1">
      <p:cViewPr varScale="1">
        <p:scale>
          <a:sx n="120" d="100"/>
          <a:sy n="120" d="100"/>
        </p:scale>
        <p:origin x="11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9B0E25-399B-364A-8F72-31EDCEADBEBF}"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3B3CD-F31E-6443-91BC-217070D0BF6F}" type="slidenum">
              <a:rPr lang="en-US" smtClean="0"/>
              <a:t>‹#›</a:t>
            </a:fld>
            <a:endParaRPr lang="en-US"/>
          </a:p>
        </p:txBody>
      </p:sp>
    </p:spTree>
    <p:extLst>
      <p:ext uri="{BB962C8B-B14F-4D97-AF65-F5344CB8AC3E}">
        <p14:creationId xmlns:p14="http://schemas.microsoft.com/office/powerpoint/2010/main" val="188213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9B0E25-399B-364A-8F72-31EDCEADBEBF}"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3B3CD-F31E-6443-91BC-217070D0BF6F}" type="slidenum">
              <a:rPr lang="en-US" smtClean="0"/>
              <a:t>‹#›</a:t>
            </a:fld>
            <a:endParaRPr lang="en-US"/>
          </a:p>
        </p:txBody>
      </p:sp>
    </p:spTree>
    <p:extLst>
      <p:ext uri="{BB962C8B-B14F-4D97-AF65-F5344CB8AC3E}">
        <p14:creationId xmlns:p14="http://schemas.microsoft.com/office/powerpoint/2010/main" val="1132216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9B0E25-399B-364A-8F72-31EDCEADBEBF}"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3B3CD-F31E-6443-91BC-217070D0BF6F}" type="slidenum">
              <a:rPr lang="en-US" smtClean="0"/>
              <a:t>‹#›</a:t>
            </a:fld>
            <a:endParaRPr lang="en-US"/>
          </a:p>
        </p:txBody>
      </p:sp>
    </p:spTree>
    <p:extLst>
      <p:ext uri="{BB962C8B-B14F-4D97-AF65-F5344CB8AC3E}">
        <p14:creationId xmlns:p14="http://schemas.microsoft.com/office/powerpoint/2010/main" val="127549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9B0E25-399B-364A-8F72-31EDCEADBEBF}"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3B3CD-F31E-6443-91BC-217070D0BF6F}" type="slidenum">
              <a:rPr lang="en-US" smtClean="0"/>
              <a:t>‹#›</a:t>
            </a:fld>
            <a:endParaRPr lang="en-US"/>
          </a:p>
        </p:txBody>
      </p:sp>
    </p:spTree>
    <p:extLst>
      <p:ext uri="{BB962C8B-B14F-4D97-AF65-F5344CB8AC3E}">
        <p14:creationId xmlns:p14="http://schemas.microsoft.com/office/powerpoint/2010/main" val="303227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9B0E25-399B-364A-8F72-31EDCEADBEBF}"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3B3CD-F31E-6443-91BC-217070D0BF6F}" type="slidenum">
              <a:rPr lang="en-US" smtClean="0"/>
              <a:t>‹#›</a:t>
            </a:fld>
            <a:endParaRPr lang="en-US"/>
          </a:p>
        </p:txBody>
      </p:sp>
    </p:spTree>
    <p:extLst>
      <p:ext uri="{BB962C8B-B14F-4D97-AF65-F5344CB8AC3E}">
        <p14:creationId xmlns:p14="http://schemas.microsoft.com/office/powerpoint/2010/main" val="1839542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9B0E25-399B-364A-8F72-31EDCEADBEBF}"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3B3CD-F31E-6443-91BC-217070D0BF6F}" type="slidenum">
              <a:rPr lang="en-US" smtClean="0"/>
              <a:t>‹#›</a:t>
            </a:fld>
            <a:endParaRPr lang="en-US"/>
          </a:p>
        </p:txBody>
      </p:sp>
    </p:spTree>
    <p:extLst>
      <p:ext uri="{BB962C8B-B14F-4D97-AF65-F5344CB8AC3E}">
        <p14:creationId xmlns:p14="http://schemas.microsoft.com/office/powerpoint/2010/main" val="240554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9B0E25-399B-364A-8F72-31EDCEADBEBF}" type="datetimeFigureOut">
              <a:rPr lang="en-US" smtClean="0"/>
              <a:t>11/5/19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3B3CD-F31E-6443-91BC-217070D0BF6F}" type="slidenum">
              <a:rPr lang="en-US" smtClean="0"/>
              <a:t>‹#›</a:t>
            </a:fld>
            <a:endParaRPr lang="en-US"/>
          </a:p>
        </p:txBody>
      </p:sp>
    </p:spTree>
    <p:extLst>
      <p:ext uri="{BB962C8B-B14F-4D97-AF65-F5344CB8AC3E}">
        <p14:creationId xmlns:p14="http://schemas.microsoft.com/office/powerpoint/2010/main" val="1259738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9B0E25-399B-364A-8F72-31EDCEADBEBF}" type="datetimeFigureOut">
              <a:rPr lang="en-US" smtClean="0"/>
              <a:t>11/5/19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3B3CD-F31E-6443-91BC-217070D0BF6F}" type="slidenum">
              <a:rPr lang="en-US" smtClean="0"/>
              <a:t>‹#›</a:t>
            </a:fld>
            <a:endParaRPr lang="en-US"/>
          </a:p>
        </p:txBody>
      </p:sp>
    </p:spTree>
    <p:extLst>
      <p:ext uri="{BB962C8B-B14F-4D97-AF65-F5344CB8AC3E}">
        <p14:creationId xmlns:p14="http://schemas.microsoft.com/office/powerpoint/2010/main" val="189660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B0E25-399B-364A-8F72-31EDCEADBEBF}" type="datetimeFigureOut">
              <a:rPr lang="en-US" smtClean="0"/>
              <a:t>11/5/19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3B3CD-F31E-6443-91BC-217070D0BF6F}" type="slidenum">
              <a:rPr lang="en-US" smtClean="0"/>
              <a:t>‹#›</a:t>
            </a:fld>
            <a:endParaRPr lang="en-US"/>
          </a:p>
        </p:txBody>
      </p:sp>
    </p:spTree>
    <p:extLst>
      <p:ext uri="{BB962C8B-B14F-4D97-AF65-F5344CB8AC3E}">
        <p14:creationId xmlns:p14="http://schemas.microsoft.com/office/powerpoint/2010/main" val="389447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9B0E25-399B-364A-8F72-31EDCEADBEBF}"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3B3CD-F31E-6443-91BC-217070D0BF6F}" type="slidenum">
              <a:rPr lang="en-US" smtClean="0"/>
              <a:t>‹#›</a:t>
            </a:fld>
            <a:endParaRPr lang="en-US"/>
          </a:p>
        </p:txBody>
      </p:sp>
    </p:spTree>
    <p:extLst>
      <p:ext uri="{BB962C8B-B14F-4D97-AF65-F5344CB8AC3E}">
        <p14:creationId xmlns:p14="http://schemas.microsoft.com/office/powerpoint/2010/main" val="753926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9B0E25-399B-364A-8F72-31EDCEADBEBF}"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3B3CD-F31E-6443-91BC-217070D0BF6F}" type="slidenum">
              <a:rPr lang="en-US" smtClean="0"/>
              <a:t>‹#›</a:t>
            </a:fld>
            <a:endParaRPr lang="en-US"/>
          </a:p>
        </p:txBody>
      </p:sp>
    </p:spTree>
    <p:extLst>
      <p:ext uri="{BB962C8B-B14F-4D97-AF65-F5344CB8AC3E}">
        <p14:creationId xmlns:p14="http://schemas.microsoft.com/office/powerpoint/2010/main" val="4128199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B0E25-399B-364A-8F72-31EDCEADBEBF}" type="datetimeFigureOut">
              <a:rPr lang="en-US" smtClean="0"/>
              <a:t>11/5/19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3B3CD-F31E-6443-91BC-217070D0BF6F}" type="slidenum">
              <a:rPr lang="en-US" smtClean="0"/>
              <a:t>‹#›</a:t>
            </a:fld>
            <a:endParaRPr lang="en-US"/>
          </a:p>
        </p:txBody>
      </p:sp>
    </p:spTree>
    <p:extLst>
      <p:ext uri="{BB962C8B-B14F-4D97-AF65-F5344CB8AC3E}">
        <p14:creationId xmlns:p14="http://schemas.microsoft.com/office/powerpoint/2010/main" val="1587539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transportenvironment.org/press/almost-two-thirds-palm-oil-consumed-eu-burned-energy-new-data"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636438" y="1205060"/>
            <a:ext cx="8292672" cy="3480120"/>
          </a:xfrm>
          <a:prstGeom prst="rect">
            <a:avLst/>
          </a:prstGeom>
          <a:noFill/>
        </p:spPr>
        <p:txBody>
          <a:bodyPr wrap="square" rtlCol="0">
            <a:spAutoFit/>
          </a:bodyPr>
          <a:lstStyle/>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Module 8: Biodiesel uses and future</a:t>
            </a:r>
          </a:p>
          <a:p>
            <a:pPr>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8.1: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Comparing biodiesel to petro-diesel</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8.2: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Running diesel engines on biodiesel</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8.3: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Heating with biodiesel</a:t>
            </a: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8.4: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Life-cycle analysis: biodiesel EROI</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8.5: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Future: Europe’s lead, promise and problems</a:t>
            </a:r>
          </a:p>
        </p:txBody>
      </p:sp>
      <p:sp>
        <p:nvSpPr>
          <p:cNvPr id="8" name="TextBox 7"/>
          <p:cNvSpPr txBox="1"/>
          <p:nvPr/>
        </p:nvSpPr>
        <p:spPr>
          <a:xfrm>
            <a:off x="228600" y="49316"/>
            <a:ext cx="5096267"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MEC 3040: Bioenergy</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11384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98618" y="2394394"/>
            <a:ext cx="8351493" cy="1323439"/>
          </a:xfrm>
          <a:prstGeom prst="rect">
            <a:avLst/>
          </a:prstGeom>
          <a:noFill/>
        </p:spPr>
        <p:txBody>
          <a:bodyPr wrap="square" rtlCol="0">
            <a:spAutoFit/>
          </a:bodyPr>
          <a:lstStyle/>
          <a:p>
            <a:pPr algn="ctr"/>
            <a:r>
              <a:rPr lang="en-US" sz="4000" b="1" i="1" dirty="0">
                <a:solidFill>
                  <a:prstClr val="black"/>
                </a:solidFill>
                <a:latin typeface="Verdana" panose="020B0604030504040204" pitchFamily="34" charset="0"/>
                <a:ea typeface="Verdana" panose="020B0604030504040204" pitchFamily="34" charset="0"/>
                <a:cs typeface="Verdana" panose="020B0604030504040204" pitchFamily="34" charset="0"/>
              </a:rPr>
              <a:t>8.5: The future of biodiesel?</a:t>
            </a:r>
            <a:br>
              <a:rPr lang="en-US" sz="1000" b="1" i="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4000" b="1" i="1" dirty="0">
                <a:solidFill>
                  <a:prstClr val="black"/>
                </a:solidFill>
                <a:latin typeface="Verdana" panose="020B0604030504040204" pitchFamily="34" charset="0"/>
                <a:ea typeface="Verdana" panose="020B0604030504040204" pitchFamily="34" charset="0"/>
                <a:cs typeface="Verdana" panose="020B0604030504040204" pitchFamily="34" charset="0"/>
              </a:rPr>
              <a:t>Lessons from Europe</a:t>
            </a:r>
            <a:endParaRPr lang="en-US" sz="3600" b="1" i="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2050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53370" y="762268"/>
            <a:ext cx="8326186" cy="271625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As of 2005, Europe had more than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50 biodiesel plants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with a capacity of 637 million gallons annually:</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Germany		&gt;1 million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tonnes</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France		   502,000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tonnes</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Italy			   419,000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tonnes</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Austria		   100,000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tonnes</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Spain		     70,000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tonnes</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8" name="TextBox 7"/>
          <p:cNvSpPr txBox="1"/>
          <p:nvPr/>
        </p:nvSpPr>
        <p:spPr>
          <a:xfrm>
            <a:off x="228600" y="49316"/>
            <a:ext cx="4610558" cy="584775"/>
          </a:xfrm>
          <a:prstGeom prst="rect">
            <a:avLst/>
          </a:prstGeom>
          <a:noFill/>
        </p:spPr>
        <p:txBody>
          <a:bodyPr wrap="none" rtlCol="0">
            <a:spAutoFit/>
          </a:bodyPr>
          <a:lstStyle/>
          <a:p>
            <a:pPr defTabSz="914400"/>
            <a:r>
              <a:rPr lang="en-US" sz="3200" b="1" dirty="0">
                <a:solidFill>
                  <a:srgbClr val="FFFFFF"/>
                </a:solidFill>
                <a:latin typeface="Verdana" panose="020B0604030504040204" pitchFamily="34" charset="0"/>
                <a:ea typeface="Verdana" panose="020B0604030504040204" pitchFamily="34" charset="0"/>
                <a:cs typeface="Verdana" panose="020B0604030504040204" pitchFamily="34" charset="0"/>
              </a:rPr>
              <a:t>Biodiesel in Europe</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012392" cy="307777"/>
          </a:xfrm>
          <a:prstGeom prst="rect">
            <a:avLst/>
          </a:prstGeom>
          <a:noFill/>
        </p:spPr>
        <p:txBody>
          <a:bodyPr wrap="none" rtlCol="0">
            <a:spAutoFit/>
          </a:bodyPr>
          <a:lstStyle/>
          <a:p>
            <a:r>
              <a:rPr lang="en-US" sz="1400" dirty="0" err="1">
                <a:sym typeface="Wingdings"/>
              </a:rPr>
              <a:t>Pahl</a:t>
            </a:r>
            <a:r>
              <a:rPr lang="en-US" sz="1400" dirty="0">
                <a:sym typeface="Wingdings"/>
              </a:rPr>
              <a:t> (2005)</a:t>
            </a:r>
            <a:endParaRPr lang="en-US" sz="1400" dirty="0"/>
          </a:p>
        </p:txBody>
      </p:sp>
      <p:sp>
        <p:nvSpPr>
          <p:cNvPr id="14" name="TextBox 13"/>
          <p:cNvSpPr txBox="1"/>
          <p:nvPr/>
        </p:nvSpPr>
        <p:spPr>
          <a:xfrm>
            <a:off x="228600" y="3735674"/>
            <a:ext cx="8326186" cy="38946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Eastern Europe is gaining with about biodiesel 30 plants.</a:t>
            </a:r>
          </a:p>
        </p:txBody>
      </p:sp>
      <p:sp>
        <p:nvSpPr>
          <p:cNvPr id="4" name="Right Bracket 3"/>
          <p:cNvSpPr/>
          <p:nvPr/>
        </p:nvSpPr>
        <p:spPr>
          <a:xfrm>
            <a:off x="4440758" y="1851397"/>
            <a:ext cx="112889" cy="1577603"/>
          </a:xfrm>
          <a:prstGeom prst="rightBracket">
            <a:avLst/>
          </a:prstGeom>
          <a:ln>
            <a:solidFill>
              <a:srgbClr val="0000FF"/>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4474822" y="2231234"/>
            <a:ext cx="3407224" cy="646331"/>
          </a:xfrm>
          <a:prstGeom prst="rect">
            <a:avLst/>
          </a:prstGeom>
          <a:noFill/>
        </p:spPr>
        <p:txBody>
          <a:bodyPr wrap="square" rtlCol="0">
            <a:spAutoFit/>
          </a:bodyPr>
          <a:lstStyle/>
          <a:p>
            <a:r>
              <a:rPr lang="en-US" dirty="0">
                <a:solidFill>
                  <a:srgbClr val="0000FF"/>
                </a:solidFill>
                <a:latin typeface="Verdana" panose="020B0604030504040204" pitchFamily="34" charset="0"/>
                <a:ea typeface="Verdana" panose="020B0604030504040204" pitchFamily="34" charset="0"/>
                <a:cs typeface="Verdana" panose="020B0604030504040204" pitchFamily="34" charset="0"/>
              </a:rPr>
              <a:t>Actual production is about half of these figures</a:t>
            </a:r>
          </a:p>
        </p:txBody>
      </p:sp>
    </p:spTree>
    <p:extLst>
      <p:ext uri="{BB962C8B-B14F-4D97-AF65-F5344CB8AC3E}">
        <p14:creationId xmlns:p14="http://schemas.microsoft.com/office/powerpoint/2010/main" val="97320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53369" y="762268"/>
            <a:ext cx="8777741" cy="1412694"/>
          </a:xfrm>
          <a:prstGeom prst="rect">
            <a:avLst/>
          </a:prstGeom>
          <a:noFill/>
        </p:spPr>
        <p:txBody>
          <a:bodyPr wrap="square" rtlCol="0">
            <a:spAutoFit/>
          </a:bodyPr>
          <a:lstStyle/>
          <a:p>
            <a:pPr marL="635000" indent="-635000">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1992: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EU’s Common Agricultural Policy instructed farmers to set aside 10% of their arable land. This land could not be used for food crops but could be planted with oil-seed crops. This spurred the production of biodiesel feedstock.</a:t>
            </a:r>
          </a:p>
        </p:txBody>
      </p:sp>
      <p:sp>
        <p:nvSpPr>
          <p:cNvPr id="8" name="TextBox 7"/>
          <p:cNvSpPr txBox="1"/>
          <p:nvPr/>
        </p:nvSpPr>
        <p:spPr>
          <a:xfrm>
            <a:off x="228600" y="49316"/>
            <a:ext cx="4859022"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European incentives</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012392" cy="307777"/>
          </a:xfrm>
          <a:prstGeom prst="rect">
            <a:avLst/>
          </a:prstGeom>
          <a:noFill/>
        </p:spPr>
        <p:txBody>
          <a:bodyPr wrap="none" rtlCol="0">
            <a:spAutoFit/>
          </a:bodyPr>
          <a:lstStyle/>
          <a:p>
            <a:r>
              <a:rPr lang="en-US" sz="1400" dirty="0" err="1">
                <a:sym typeface="Wingdings"/>
              </a:rPr>
              <a:t>Pahl</a:t>
            </a:r>
            <a:r>
              <a:rPr lang="en-US" sz="1400" dirty="0">
                <a:sym typeface="Wingdings"/>
              </a:rPr>
              <a:t> (2005)</a:t>
            </a:r>
            <a:endParaRPr lang="en-US" sz="1400" dirty="0"/>
          </a:p>
        </p:txBody>
      </p:sp>
      <p:sp>
        <p:nvSpPr>
          <p:cNvPr id="13" name="TextBox 12"/>
          <p:cNvSpPr txBox="1"/>
          <p:nvPr/>
        </p:nvSpPr>
        <p:spPr>
          <a:xfrm>
            <a:off x="872474" y="2172141"/>
            <a:ext cx="8777741" cy="389466"/>
          </a:xfrm>
          <a:prstGeom prst="rect">
            <a:avLst/>
          </a:prstGeom>
          <a:noFill/>
        </p:spPr>
        <p:txBody>
          <a:bodyPr wrap="square" rtlCol="0">
            <a:spAutoFit/>
          </a:bodyPr>
          <a:lstStyle/>
          <a:p>
            <a:pPr marL="635000" indent="-635000">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result? A </a:t>
            </a: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boom</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in construction of biodiesel plants across Europe.</a:t>
            </a:r>
          </a:p>
        </p:txBody>
      </p:sp>
      <p:sp>
        <p:nvSpPr>
          <p:cNvPr id="15" name="TextBox 14"/>
          <p:cNvSpPr txBox="1"/>
          <p:nvPr/>
        </p:nvSpPr>
        <p:spPr>
          <a:xfrm>
            <a:off x="253369" y="2728548"/>
            <a:ext cx="8777741" cy="747897"/>
          </a:xfrm>
          <a:prstGeom prst="rect">
            <a:avLst/>
          </a:prstGeom>
          <a:noFill/>
        </p:spPr>
        <p:txBody>
          <a:bodyPr wrap="square" rtlCol="0">
            <a:spAutoFit/>
          </a:bodyPr>
          <a:lstStyle/>
          <a:p>
            <a:pPr marL="635000" indent="-635000">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1999: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EU’s CAP set aside was reduced to 5%, oil-seed costs rose and the price of petro-diesel fell.</a:t>
            </a:r>
          </a:p>
        </p:txBody>
      </p:sp>
      <p:sp>
        <p:nvSpPr>
          <p:cNvPr id="17" name="TextBox 16"/>
          <p:cNvSpPr txBox="1"/>
          <p:nvPr/>
        </p:nvSpPr>
        <p:spPr>
          <a:xfrm>
            <a:off x="872475" y="3617219"/>
            <a:ext cx="8056636" cy="721864"/>
          </a:xfrm>
          <a:prstGeom prst="rect">
            <a:avLst/>
          </a:prstGeom>
          <a:noFill/>
        </p:spPr>
        <p:txBody>
          <a:bodyPr wrap="square" rtlCol="0">
            <a:spAutoFit/>
          </a:bodyPr>
          <a:lstStyle/>
          <a:p>
            <a:pPr marL="635000" indent="-635000">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Biodiesel producers turned to used fryer oil (UFO), a lower-cost feedstock</a:t>
            </a:r>
          </a:p>
        </p:txBody>
      </p:sp>
      <p:sp>
        <p:nvSpPr>
          <p:cNvPr id="18" name="TextBox 17"/>
          <p:cNvSpPr txBox="1"/>
          <p:nvPr/>
        </p:nvSpPr>
        <p:spPr>
          <a:xfrm>
            <a:off x="253369" y="4423701"/>
            <a:ext cx="8777741" cy="747897"/>
          </a:xfrm>
          <a:prstGeom prst="rect">
            <a:avLst/>
          </a:prstGeom>
          <a:noFill/>
        </p:spPr>
        <p:txBody>
          <a:bodyPr wrap="square" rtlCol="0">
            <a:spAutoFit/>
          </a:bodyPr>
          <a:lstStyle/>
          <a:p>
            <a:pPr marL="635000" indent="-635000">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1999 - 2002: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Oil-seed prices fell while petro-diesel prices stayed higher.    </a:t>
            </a:r>
          </a:p>
          <a:p>
            <a:pPr marL="635000" indent="-635000">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This resulted in another round of biodiesel plant construction.</a:t>
            </a:r>
          </a:p>
        </p:txBody>
      </p:sp>
      <p:sp>
        <p:nvSpPr>
          <p:cNvPr id="19" name="TextBox 18"/>
          <p:cNvSpPr txBox="1"/>
          <p:nvPr/>
        </p:nvSpPr>
        <p:spPr>
          <a:xfrm>
            <a:off x="253369" y="5282438"/>
            <a:ext cx="8777741" cy="747897"/>
          </a:xfrm>
          <a:prstGeom prst="rect">
            <a:avLst/>
          </a:prstGeom>
          <a:noFill/>
        </p:spPr>
        <p:txBody>
          <a:bodyPr wrap="square" rtlCol="0">
            <a:spAutoFit/>
          </a:bodyPr>
          <a:lstStyle/>
          <a:p>
            <a:pPr marL="635000" indent="-635000">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2004: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Oil-seed prices rose again, causing a shortage of feedstock for   </a:t>
            </a:r>
          </a:p>
          <a:p>
            <a:pPr marL="635000" indent="-635000">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biodiesel plants.</a:t>
            </a:r>
          </a:p>
        </p:txBody>
      </p:sp>
    </p:spTree>
    <p:extLst>
      <p:ext uri="{BB962C8B-B14F-4D97-AF65-F5344CB8AC3E}">
        <p14:creationId xmlns:p14="http://schemas.microsoft.com/office/powerpoint/2010/main" val="331947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28600" y="762268"/>
            <a:ext cx="8777741" cy="1412694"/>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EU regulations and the Kyoto Protocol (and subsequent versions) set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goals for biodiesel market share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2% by 2005</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7.5% by 2010</a:t>
            </a:r>
          </a:p>
        </p:txBody>
      </p:sp>
      <p:sp>
        <p:nvSpPr>
          <p:cNvPr id="8" name="TextBox 7"/>
          <p:cNvSpPr txBox="1"/>
          <p:nvPr/>
        </p:nvSpPr>
        <p:spPr>
          <a:xfrm>
            <a:off x="228600" y="49316"/>
            <a:ext cx="4164923" cy="584775"/>
          </a:xfrm>
          <a:prstGeom prst="rect">
            <a:avLst/>
          </a:prstGeom>
          <a:noFill/>
        </p:spPr>
        <p:txBody>
          <a:bodyPr wrap="none" rtlCol="0">
            <a:spAutoFit/>
          </a:bodyPr>
          <a:lstStyle/>
          <a:p>
            <a:pPr defTabSz="914400"/>
            <a:r>
              <a:rPr lang="en-US" sz="3200" b="1" dirty="0">
                <a:solidFill>
                  <a:srgbClr val="FFFFFF"/>
                </a:solidFill>
                <a:latin typeface="Verdana" panose="020B0604030504040204" pitchFamily="34" charset="0"/>
                <a:ea typeface="Verdana" panose="020B0604030504040204" pitchFamily="34" charset="0"/>
                <a:cs typeface="Verdana" panose="020B0604030504040204" pitchFamily="34" charset="0"/>
              </a:rPr>
              <a:t>European targets</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012392" cy="307777"/>
          </a:xfrm>
          <a:prstGeom prst="rect">
            <a:avLst/>
          </a:prstGeom>
          <a:noFill/>
        </p:spPr>
        <p:txBody>
          <a:bodyPr wrap="none" rtlCol="0">
            <a:spAutoFit/>
          </a:bodyPr>
          <a:lstStyle/>
          <a:p>
            <a:r>
              <a:rPr lang="en-US" sz="1400" dirty="0" err="1">
                <a:sym typeface="Wingdings"/>
              </a:rPr>
              <a:t>Pahl</a:t>
            </a:r>
            <a:r>
              <a:rPr lang="en-US" sz="1400" dirty="0">
                <a:sym typeface="Wingdings"/>
              </a:rPr>
              <a:t> (2005)</a:t>
            </a:r>
            <a:endParaRPr lang="en-US" sz="1400" dirty="0"/>
          </a:p>
        </p:txBody>
      </p:sp>
      <p:sp>
        <p:nvSpPr>
          <p:cNvPr id="14" name="TextBox 13"/>
          <p:cNvSpPr txBox="1"/>
          <p:nvPr/>
        </p:nvSpPr>
        <p:spPr>
          <a:xfrm>
            <a:off x="228600" y="2327362"/>
            <a:ext cx="8777741" cy="2051459"/>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Critically, legislation allowed producers to import feedstock if local supplies did not allow them to reach targets.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This has resulted in creation of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huge palm oil plantations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outside of Europe with devastating environmental consequences. And this feedstock doesn’t support renewable energy generation in producing countries.</a:t>
            </a:r>
          </a:p>
        </p:txBody>
      </p:sp>
      <p:sp>
        <p:nvSpPr>
          <p:cNvPr id="20" name="TextBox 19"/>
          <p:cNvSpPr txBox="1"/>
          <p:nvPr/>
        </p:nvSpPr>
        <p:spPr>
          <a:xfrm>
            <a:off x="228600" y="4507842"/>
            <a:ext cx="8777741" cy="1054263"/>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 2003, the EU passed legislation that allows member states to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detax</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(or exempt) biofuels from excise taxes. All fossil fuels were now subject to this tax.</a:t>
            </a:r>
          </a:p>
        </p:txBody>
      </p:sp>
    </p:spTree>
    <p:extLst>
      <p:ext uri="{BB962C8B-B14F-4D97-AF65-F5344CB8AC3E}">
        <p14:creationId xmlns:p14="http://schemas.microsoft.com/office/powerpoint/2010/main" val="134814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63236" y="3908342"/>
            <a:ext cx="8777741" cy="2572499"/>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May 2019: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landmark decision - EU labelled the use of palm oil for energy as unsustainable</a:t>
            </a:r>
          </a:p>
          <a:p>
            <a:pPr marL="742950" lvl="1" indent="-285750">
              <a:lnSpc>
                <a:spcPct val="120000"/>
              </a:lnSpc>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Set to phase it out by 2030, starting in 2023. </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1600" i="1" dirty="0">
                <a:solidFill>
                  <a:prstClr val="black"/>
                </a:solidFill>
                <a:latin typeface="Verdana" panose="020B0604030504040204" pitchFamily="34" charset="0"/>
                <a:ea typeface="Verdana" panose="020B0604030504040204" pitchFamily="34" charset="0"/>
                <a:cs typeface="Verdana" panose="020B0604030504040204" pitchFamily="34" charset="0"/>
              </a:rPr>
              <a:t>“National ministers need to stop the madness of burning food in cars and trucks. All vegetable oils have a substitution link with palm oil, and therefore are indirectly associated with rainforest destruction. We urge EU governments to, at the very least, phase out palm oil and all vegetable oil based biofuels starting in 2021.” </a:t>
            </a:r>
          </a:p>
        </p:txBody>
      </p:sp>
      <p:sp>
        <p:nvSpPr>
          <p:cNvPr id="8" name="TextBox 7"/>
          <p:cNvSpPr txBox="1"/>
          <p:nvPr/>
        </p:nvSpPr>
        <p:spPr>
          <a:xfrm>
            <a:off x="228600" y="49316"/>
            <a:ext cx="7441461" cy="584775"/>
          </a:xfrm>
          <a:prstGeom prst="rect">
            <a:avLst/>
          </a:prstGeom>
          <a:noFill/>
        </p:spPr>
        <p:txBody>
          <a:bodyPr wrap="none" rtlCol="0">
            <a:spAutoFit/>
          </a:bodyPr>
          <a:lstStyle/>
          <a:p>
            <a:pPr defTabSz="914400"/>
            <a:r>
              <a:rPr lang="en-US" sz="3200" b="1" dirty="0">
                <a:solidFill>
                  <a:srgbClr val="FFFFFF"/>
                </a:solidFill>
                <a:latin typeface="Verdana" panose="020B0604030504040204" pitchFamily="34" charset="0"/>
                <a:ea typeface="Verdana" panose="020B0604030504040204" pitchFamily="34" charset="0"/>
                <a:cs typeface="Verdana" panose="020B0604030504040204" pitchFamily="34" charset="0"/>
              </a:rPr>
              <a:t>Euro biodiesel = deforestation?</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8477705" cy="307777"/>
          </a:xfrm>
          <a:prstGeom prst="rect">
            <a:avLst/>
          </a:prstGeom>
          <a:noFill/>
        </p:spPr>
        <p:txBody>
          <a:bodyPr wrap="none" rtlCol="0">
            <a:spAutoFit/>
          </a:bodyPr>
          <a:lstStyle/>
          <a:p>
            <a:r>
              <a:rPr lang="en-US" sz="1400" dirty="0">
                <a:sym typeface="Wingdings"/>
                <a:hlinkClick r:id="rId2"/>
              </a:rPr>
              <a:t>https://www.transportenvironment.org/press/almost-two-thirds-palm-oil-consumed-eu-burned-energy-new-data</a:t>
            </a:r>
            <a:r>
              <a:rPr lang="en-US" sz="1400" dirty="0">
                <a:sym typeface="Wingdings"/>
              </a:rPr>
              <a:t> </a:t>
            </a:r>
            <a:endParaRPr lang="en-US" sz="1400" dirty="0"/>
          </a:p>
        </p:txBody>
      </p:sp>
      <p:sp>
        <p:nvSpPr>
          <p:cNvPr id="12" name="TextBox 11">
            <a:extLst>
              <a:ext uri="{FF2B5EF4-FFF2-40B4-BE49-F238E27FC236}">
                <a16:creationId xmlns:a16="http://schemas.microsoft.com/office/drawing/2014/main" id="{4E99F30C-F516-0D4F-8329-1032DDDF6361}"/>
              </a:ext>
            </a:extLst>
          </p:cNvPr>
          <p:cNvSpPr txBox="1"/>
          <p:nvPr/>
        </p:nvSpPr>
        <p:spPr>
          <a:xfrm>
            <a:off x="263236" y="812264"/>
            <a:ext cx="8777741" cy="1719060"/>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2018: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EU used over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4 million </a:t>
            </a:r>
            <a:r>
              <a:rPr lang="en-US" b="1" dirty="0" err="1">
                <a:solidFill>
                  <a:prstClr val="black"/>
                </a:solidFill>
                <a:latin typeface="Verdana" panose="020B0604030504040204" pitchFamily="34" charset="0"/>
                <a:ea typeface="Verdana" panose="020B0604030504040204" pitchFamily="34" charset="0"/>
                <a:cs typeface="Verdana" panose="020B0604030504040204" pitchFamily="34" charset="0"/>
              </a:rPr>
              <a:t>tonnes</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of palm oil to make biodiesel </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 additional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1.2 million </a:t>
            </a:r>
            <a:r>
              <a:rPr lang="en-US" b="1" dirty="0" err="1">
                <a:solidFill>
                  <a:prstClr val="black"/>
                </a:solidFill>
                <a:latin typeface="Verdana" panose="020B0604030504040204" pitchFamily="34" charset="0"/>
                <a:ea typeface="Verdana" panose="020B0604030504040204" pitchFamily="34" charset="0"/>
                <a:cs typeface="Verdana" panose="020B0604030504040204" pitchFamily="34" charset="0"/>
              </a:rPr>
              <a:t>tonnes</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refined outside the EU</a:t>
            </a:r>
          </a:p>
          <a:p>
            <a:pPr marL="285750" indent="-285750">
              <a:lnSpc>
                <a:spcPct val="120000"/>
              </a:lnSpc>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Following the lifting of anti-dumping duties imports of refined biodiesel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tripled</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from 2017 to 2018 – with palm oil and soy accounting for around 86% of all biodiesel imports. </a:t>
            </a:r>
          </a:p>
        </p:txBody>
      </p:sp>
      <p:sp>
        <p:nvSpPr>
          <p:cNvPr id="13" name="TextBox 12">
            <a:extLst>
              <a:ext uri="{FF2B5EF4-FFF2-40B4-BE49-F238E27FC236}">
                <a16:creationId xmlns:a16="http://schemas.microsoft.com/office/drawing/2014/main" id="{357E502A-49EA-894D-9149-8D2FE472D4B2}"/>
              </a:ext>
            </a:extLst>
          </p:cNvPr>
          <p:cNvSpPr txBox="1"/>
          <p:nvPr/>
        </p:nvSpPr>
        <p:spPr>
          <a:xfrm>
            <a:off x="263236" y="2786128"/>
            <a:ext cx="8777741" cy="1054263"/>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2018: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EU spent €4.2 billion to import two main drivers of deforestation       </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EU institutions spent €3.4 billion over 6 years to protect nature </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5484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28600" y="762268"/>
            <a:ext cx="8777741" cy="38946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Germany is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Europe’s leader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 biodiesel production, with 25 plants.</a:t>
            </a:r>
          </a:p>
        </p:txBody>
      </p:sp>
      <p:sp>
        <p:nvSpPr>
          <p:cNvPr id="8" name="TextBox 7"/>
          <p:cNvSpPr txBox="1"/>
          <p:nvPr/>
        </p:nvSpPr>
        <p:spPr>
          <a:xfrm>
            <a:off x="228600" y="49316"/>
            <a:ext cx="7290778"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Germany’s happy coincidence?</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012392" cy="307777"/>
          </a:xfrm>
          <a:prstGeom prst="rect">
            <a:avLst/>
          </a:prstGeom>
          <a:noFill/>
        </p:spPr>
        <p:txBody>
          <a:bodyPr wrap="none" rtlCol="0">
            <a:spAutoFit/>
          </a:bodyPr>
          <a:lstStyle/>
          <a:p>
            <a:r>
              <a:rPr lang="en-US" sz="1400" dirty="0" err="1">
                <a:sym typeface="Wingdings"/>
              </a:rPr>
              <a:t>Pahl</a:t>
            </a:r>
            <a:r>
              <a:rPr lang="en-US" sz="1400" dirty="0">
                <a:sym typeface="Wingdings"/>
              </a:rPr>
              <a:t> (2005)</a:t>
            </a:r>
            <a:endParaRPr lang="en-US" sz="1400" dirty="0"/>
          </a:p>
        </p:txBody>
      </p:sp>
      <p:sp>
        <p:nvSpPr>
          <p:cNvPr id="12" name="TextBox 11"/>
          <p:cNvSpPr txBox="1"/>
          <p:nvPr/>
        </p:nvSpPr>
        <p:spPr>
          <a:xfrm>
            <a:off x="228600" y="1195599"/>
            <a:ext cx="8777741" cy="38946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Until 2003, Germany used only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pure B100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for every application.</a:t>
            </a:r>
          </a:p>
        </p:txBody>
      </p:sp>
      <p:sp>
        <p:nvSpPr>
          <p:cNvPr id="13" name="TextBox 12"/>
          <p:cNvSpPr txBox="1"/>
          <p:nvPr/>
        </p:nvSpPr>
        <p:spPr>
          <a:xfrm>
            <a:off x="228600" y="1628930"/>
            <a:ext cx="8777741" cy="1412694"/>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1996</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Germany banned the sale of leaded gasoline. </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This opened up about 1,000 fuel pumps.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Biodiesel producers were ready!</a:t>
            </a:r>
          </a:p>
          <a:p>
            <a:pPr marL="285750" indent="-285750">
              <a:lnSpc>
                <a:spcPct val="120000"/>
              </a:lnSpc>
              <a:buFont typeface="Arial"/>
              <a:buChar char="•"/>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600 pumps were quickly switched to the abundant supply of B100</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p:txBody>
      </p:sp>
      <p:sp>
        <p:nvSpPr>
          <p:cNvPr id="15" name="TextBox 14"/>
          <p:cNvSpPr txBox="1"/>
          <p:nvPr/>
        </p:nvSpPr>
        <p:spPr>
          <a:xfrm>
            <a:off x="225149" y="3134704"/>
            <a:ext cx="8777741" cy="747897"/>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1999</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Germany placed an eco-tax on fossil fuels that would increase slowly over a period of four years.</a:t>
            </a:r>
          </a:p>
        </p:txBody>
      </p:sp>
      <p:sp>
        <p:nvSpPr>
          <p:cNvPr id="17" name="TextBox 16"/>
          <p:cNvSpPr txBox="1"/>
          <p:nvPr/>
        </p:nvSpPr>
        <p:spPr>
          <a:xfrm>
            <a:off x="228600" y="3966490"/>
            <a:ext cx="8777741" cy="2383858"/>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German Taxi Association tested biodiesel in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1991-2</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and liked the results.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When they ordered large numbers of new taxis manufacturers took note and began making </a:t>
            </a: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larger numbers of vehicles that could handle B100</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Mercedes-Benz, Volkswagen, Audi, Volvo, BMW</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Other fleets (buses, public transport, corporate) followed suit.</a:t>
            </a:r>
          </a:p>
        </p:txBody>
      </p:sp>
    </p:spTree>
    <p:extLst>
      <p:ext uri="{BB962C8B-B14F-4D97-AF65-F5344CB8AC3E}">
        <p14:creationId xmlns:p14="http://schemas.microsoft.com/office/powerpoint/2010/main" val="218190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28600" y="762268"/>
            <a:ext cx="8777741" cy="747897"/>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When biodiesel production boomed, fuel quality was at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risk</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as producers tried to sell inferior product as demand took off.</a:t>
            </a:r>
          </a:p>
        </p:txBody>
      </p:sp>
      <p:sp>
        <p:nvSpPr>
          <p:cNvPr id="8" name="TextBox 7"/>
          <p:cNvSpPr txBox="1"/>
          <p:nvPr/>
        </p:nvSpPr>
        <p:spPr>
          <a:xfrm>
            <a:off x="228600" y="49316"/>
            <a:ext cx="7443063"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Support for maintaining quality</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012392" cy="307777"/>
          </a:xfrm>
          <a:prstGeom prst="rect">
            <a:avLst/>
          </a:prstGeom>
          <a:noFill/>
        </p:spPr>
        <p:txBody>
          <a:bodyPr wrap="none" rtlCol="0">
            <a:spAutoFit/>
          </a:bodyPr>
          <a:lstStyle/>
          <a:p>
            <a:r>
              <a:rPr lang="en-US" sz="1400" dirty="0" err="1">
                <a:sym typeface="Wingdings"/>
              </a:rPr>
              <a:t>Pahl</a:t>
            </a:r>
            <a:r>
              <a:rPr lang="en-US" sz="1400" dirty="0">
                <a:sym typeface="Wingdings"/>
              </a:rPr>
              <a:t> (2005)</a:t>
            </a:r>
            <a:endParaRPr lang="en-US" sz="1400" dirty="0"/>
          </a:p>
        </p:txBody>
      </p:sp>
      <p:sp>
        <p:nvSpPr>
          <p:cNvPr id="14" name="TextBox 13"/>
          <p:cNvSpPr txBox="1"/>
          <p:nvPr/>
        </p:nvSpPr>
        <p:spPr>
          <a:xfrm>
            <a:off x="228600" y="1561242"/>
            <a:ext cx="8777741" cy="1594411"/>
          </a:xfrm>
          <a:prstGeom prst="rect">
            <a:avLst/>
          </a:prstGeom>
          <a:noFill/>
        </p:spPr>
        <p:txBody>
          <a:bodyPr wrap="square" rtlCol="0">
            <a:spAutoFit/>
          </a:bodyPr>
          <a:lstStyle/>
          <a:p>
            <a:pPr>
              <a:lnSpc>
                <a:spcPct val="14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Germany created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fuel standards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as the biodiesel boom began:</a:t>
            </a:r>
          </a:p>
          <a:p>
            <a:pPr>
              <a:lnSpc>
                <a:spcPct val="14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1994: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Germany’s first preliminary fuel standard for biodiesel (DIN V </a:t>
            </a:r>
          </a:p>
          <a:p>
            <a:pPr>
              <a:lnSpc>
                <a:spcPct val="14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51.606)</a:t>
            </a:r>
          </a:p>
          <a:p>
            <a:pPr>
              <a:lnSpc>
                <a:spcPct val="14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1997: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Improved standards for biodiesel quality (DIN E 51.606)</a:t>
            </a:r>
          </a:p>
        </p:txBody>
      </p:sp>
      <p:sp>
        <p:nvSpPr>
          <p:cNvPr id="18" name="TextBox 17"/>
          <p:cNvSpPr txBox="1"/>
          <p:nvPr/>
        </p:nvSpPr>
        <p:spPr>
          <a:xfrm>
            <a:off x="228600" y="3493721"/>
            <a:ext cx="8777741" cy="1386662"/>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Germany’s Association for Quality Management of Biodiesel (AGQM) works to ensure that fuel quality standards are met.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Bestow a quality seal on fuel pumps that consumers can use to verify quality.</a:t>
            </a:r>
          </a:p>
        </p:txBody>
      </p:sp>
    </p:spTree>
    <p:extLst>
      <p:ext uri="{BB962C8B-B14F-4D97-AF65-F5344CB8AC3E}">
        <p14:creationId xmlns:p14="http://schemas.microsoft.com/office/powerpoint/2010/main" val="411298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821</Words>
  <Application>Microsoft Macintosh PowerPoint</Application>
  <PresentationFormat>On-screen Show (4:3)</PresentationFormat>
  <Paragraphs>75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1</cp:revision>
  <dcterms:created xsi:type="dcterms:W3CDTF">2019-11-05T14:18:51Z</dcterms:created>
  <dcterms:modified xsi:type="dcterms:W3CDTF">2019-11-05T14:19:41Z</dcterms:modified>
</cp:coreProperties>
</file>